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345" r:id="rId8"/>
    <p:sldId id="265" r:id="rId9"/>
    <p:sldId id="321" r:id="rId10"/>
    <p:sldId id="273" r:id="rId11"/>
    <p:sldId id="274" r:id="rId12"/>
    <p:sldId id="318" r:id="rId13"/>
    <p:sldId id="322" r:id="rId14"/>
    <p:sldId id="323" r:id="rId15"/>
    <p:sldId id="324" r:id="rId16"/>
    <p:sldId id="325" r:id="rId17"/>
    <p:sldId id="326" r:id="rId18"/>
    <p:sldId id="327" r:id="rId19"/>
    <p:sldId id="328" r:id="rId20"/>
    <p:sldId id="337" r:id="rId21"/>
    <p:sldId id="338" r:id="rId22"/>
    <p:sldId id="352" r:id="rId23"/>
    <p:sldId id="343" r:id="rId24"/>
    <p:sldId id="330" r:id="rId25"/>
    <p:sldId id="331" r:id="rId26"/>
    <p:sldId id="353" r:id="rId27"/>
    <p:sldId id="354" r:id="rId28"/>
    <p:sldId id="341" r:id="rId29"/>
    <p:sldId id="329" r:id="rId30"/>
    <p:sldId id="346" r:id="rId31"/>
    <p:sldId id="347" r:id="rId32"/>
    <p:sldId id="348" r:id="rId33"/>
    <p:sldId id="349" r:id="rId34"/>
    <p:sldId id="350" r:id="rId35"/>
    <p:sldId id="339" r:id="rId36"/>
    <p:sldId id="335" r:id="rId37"/>
    <p:sldId id="336" r:id="rId38"/>
    <p:sldId id="342" r:id="rId39"/>
    <p:sldId id="284" r:id="rId40"/>
    <p:sldId id="288" r:id="rId41"/>
    <p:sldId id="285" r:id="rId42"/>
    <p:sldId id="332" r:id="rId43"/>
    <p:sldId id="333" r:id="rId44"/>
    <p:sldId id="316" r:id="rId45"/>
    <p:sldId id="351" r:id="rId46"/>
    <p:sldId id="317"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sorterViewPr>
    <p:cViewPr varScale="1">
      <p:scale>
        <a:sx n="100" d="100"/>
        <a:sy n="100" d="100"/>
      </p:scale>
      <p:origin x="0" y="-128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09884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949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1928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30270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15792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93858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98298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49389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221737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4D6E200-A854-4E11-8103-B685737F7224}"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60198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185680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4D6E200-A854-4E11-8103-B685737F7224}"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3502596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4D6E200-A854-4E11-8103-B685737F7224}"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422511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6E200-A854-4E11-8103-B685737F7224}"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47307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88423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4D6E200-A854-4E11-8103-B685737F7224}"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2ECF19F-E51C-4373-8D62-449C48ECBA1D}" type="slidenum">
              <a:rPr lang="en-US" smtClean="0"/>
              <a:t>‹#›</a:t>
            </a:fld>
            <a:endParaRPr lang="en-US"/>
          </a:p>
        </p:txBody>
      </p:sp>
    </p:spTree>
    <p:extLst>
      <p:ext uri="{BB962C8B-B14F-4D97-AF65-F5344CB8AC3E}">
        <p14:creationId xmlns:p14="http://schemas.microsoft.com/office/powerpoint/2010/main" val="59048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D6E200-A854-4E11-8103-B685737F7224}" type="datetimeFigureOut">
              <a:rPr lang="en-US" smtClean="0"/>
              <a:t>1/25/2025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2ECF19F-E51C-4373-8D62-449C48ECBA1D}" type="slidenum">
              <a:rPr lang="en-US" smtClean="0"/>
              <a:t>‹#›</a:t>
            </a:fld>
            <a:endParaRPr lang="en-US"/>
          </a:p>
        </p:txBody>
      </p:sp>
    </p:spTree>
    <p:extLst>
      <p:ext uri="{BB962C8B-B14F-4D97-AF65-F5344CB8AC3E}">
        <p14:creationId xmlns:p14="http://schemas.microsoft.com/office/powerpoint/2010/main" val="253217346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5968" y="129397"/>
            <a:ext cx="9004688" cy="2845064"/>
          </a:xfrm>
        </p:spPr>
        <p:txBody>
          <a:bodyPr>
            <a:normAutofit/>
          </a:bodyPr>
          <a:lstStyle/>
          <a:p>
            <a:r>
              <a:rPr lang="tr-TR" sz="3600" b="1" dirty="0"/>
              <a:t>TTB UZMANLIK DERNEKLERİ EŞGÜDÜM </a:t>
            </a:r>
            <a:r>
              <a:rPr lang="tr-TR" sz="3600" b="1" dirty="0" smtClean="0"/>
              <a:t>KURULU ÇALIŞMA </a:t>
            </a:r>
            <a:r>
              <a:rPr lang="tr-TR" sz="3600" b="1" dirty="0"/>
              <a:t>RAPORU (</a:t>
            </a:r>
            <a:r>
              <a:rPr lang="tr-TR" sz="3600" b="1" dirty="0" smtClean="0"/>
              <a:t>Ocak-Aralık 2024) </a:t>
            </a:r>
            <a:endParaRPr lang="tr-TR" sz="3600" dirty="0"/>
          </a:p>
        </p:txBody>
      </p:sp>
      <p:sp>
        <p:nvSpPr>
          <p:cNvPr id="3" name="Alt Başlık 2"/>
          <p:cNvSpPr>
            <a:spLocks noGrp="1"/>
          </p:cNvSpPr>
          <p:nvPr>
            <p:ph type="subTitle" idx="1"/>
          </p:nvPr>
        </p:nvSpPr>
        <p:spPr>
          <a:xfrm>
            <a:off x="1942233" y="3354020"/>
            <a:ext cx="9496393" cy="2313535"/>
          </a:xfrm>
        </p:spPr>
        <p:txBody>
          <a:bodyPr>
            <a:normAutofit fontScale="70000" lnSpcReduction="20000"/>
          </a:bodyPr>
          <a:lstStyle/>
          <a:p>
            <a:r>
              <a:rPr lang="tr-TR" sz="3800" b="1" dirty="0"/>
              <a:t>Dr. Funda </a:t>
            </a:r>
            <a:r>
              <a:rPr lang="tr-TR" sz="3800" b="1" dirty="0" smtClean="0"/>
              <a:t>BARLIK</a:t>
            </a:r>
          </a:p>
          <a:p>
            <a:r>
              <a:rPr lang="tr-TR" sz="3800" b="1" dirty="0" smtClean="0"/>
              <a:t>TTB UDEK Genel Sekreteri</a:t>
            </a:r>
          </a:p>
          <a:p>
            <a:endParaRPr lang="tr-TR" sz="3800" b="1" dirty="0" smtClean="0"/>
          </a:p>
          <a:p>
            <a:r>
              <a:rPr lang="tr-TR" sz="3800" b="1" dirty="0" smtClean="0"/>
              <a:t>TTB UDEK 46. Genel Kurulu </a:t>
            </a:r>
          </a:p>
          <a:p>
            <a:r>
              <a:rPr lang="tr-TR" sz="3800" b="1" dirty="0" smtClean="0"/>
              <a:t>25 Ocak 2025</a:t>
            </a:r>
            <a:endParaRPr lang="en-US" sz="3200" b="1" dirty="0"/>
          </a:p>
        </p:txBody>
      </p:sp>
    </p:spTree>
    <p:extLst>
      <p:ext uri="{BB962C8B-B14F-4D97-AF65-F5344CB8AC3E}">
        <p14:creationId xmlns:p14="http://schemas.microsoft.com/office/powerpoint/2010/main" val="24099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6834" y="287678"/>
            <a:ext cx="8783460" cy="1144307"/>
          </a:xfrm>
        </p:spPr>
        <p:txBody>
          <a:bodyPr>
            <a:normAutofit fontScale="90000"/>
          </a:bodyPr>
          <a:lstStyle/>
          <a:p>
            <a:r>
              <a:rPr lang="tr-TR" sz="2800" b="1" dirty="0"/>
              <a:t>COVID Olguları Artıyor mu</a:t>
            </a:r>
            <a:r>
              <a:rPr lang="tr-TR" sz="2800" b="1" dirty="0" smtClean="0"/>
              <a:t>? (2 Ağustos 2024)</a:t>
            </a:r>
            <a:br>
              <a:rPr lang="tr-TR" sz="2800" b="1" dirty="0" smtClean="0"/>
            </a:br>
            <a:r>
              <a:rPr lang="tr-TR" sz="2800" b="1" dirty="0"/>
              <a:t/>
            </a:r>
            <a:br>
              <a:rPr lang="tr-TR" sz="2800" b="1" dirty="0"/>
            </a:br>
            <a:r>
              <a:rPr lang="tr-TR" sz="2200" dirty="0"/>
              <a:t/>
            </a:r>
            <a:br>
              <a:rPr lang="tr-TR" sz="2200" dirty="0"/>
            </a:br>
            <a:r>
              <a:rPr lang="tr-TR" b="1" dirty="0"/>
              <a:t/>
            </a:r>
            <a:br>
              <a:rPr lang="tr-TR" b="1" dirty="0"/>
            </a:br>
            <a:endParaRPr lang="en-US" dirty="0"/>
          </a:p>
        </p:txBody>
      </p:sp>
      <p:sp>
        <p:nvSpPr>
          <p:cNvPr id="3" name="İçerik Yer Tutucusu 2"/>
          <p:cNvSpPr>
            <a:spLocks noGrp="1"/>
          </p:cNvSpPr>
          <p:nvPr>
            <p:ph idx="1"/>
          </p:nvPr>
        </p:nvSpPr>
        <p:spPr>
          <a:xfrm>
            <a:off x="1533075" y="859831"/>
            <a:ext cx="9905552" cy="5454705"/>
          </a:xfrm>
        </p:spPr>
        <p:txBody>
          <a:bodyPr>
            <a:normAutofit lnSpcReduction="10000"/>
          </a:bodyPr>
          <a:lstStyle/>
          <a:p>
            <a:r>
              <a:rPr lang="tr-TR" sz="2000" dirty="0"/>
              <a:t>Dünya Sağlık Örgütü’nün (DSÖ) 15 Temmuz 2024 tarihinde yayınlanan son COVID-19 Aylık Durum Raporu’nda haftalık SARS-CoV-2 PCR test pozitiflik oranının bir önceki aya göre artarak  %5.6'dan %7.1'e yükseldiği bildirilmiştir. </a:t>
            </a:r>
            <a:endParaRPr lang="tr-TR" sz="2000" dirty="0" smtClean="0"/>
          </a:p>
          <a:p>
            <a:r>
              <a:rPr lang="tr-TR" sz="2000" dirty="0"/>
              <a:t>Ü</a:t>
            </a:r>
            <a:r>
              <a:rPr lang="tr-TR" sz="2000" dirty="0" smtClean="0"/>
              <a:t>lkemizde </a:t>
            </a:r>
            <a:r>
              <a:rPr lang="tr-TR" sz="2000" dirty="0"/>
              <a:t>COVID-19 olgu sayısına ilişkin güncel verilere ulaşılamamaktadır. Sağlık Bakanlığı son olarak 2023 yılı Mart ayında COVID-19 olgu sayılarını </a:t>
            </a:r>
            <a:r>
              <a:rPr lang="tr-TR" sz="2000" dirty="0" smtClean="0"/>
              <a:t>güncellemiştir</a:t>
            </a:r>
          </a:p>
          <a:p>
            <a:r>
              <a:rPr lang="tr-TR" sz="2000" dirty="0"/>
              <a:t>“COVID-19 olguları artıyor </a:t>
            </a:r>
            <a:r>
              <a:rPr lang="tr-TR" sz="2000" dirty="0" smtClean="0"/>
              <a:t>mu?” </a:t>
            </a:r>
            <a:r>
              <a:rPr lang="tr-TR" sz="2000" dirty="0"/>
              <a:t>sorusuna gözlemlerimize göre </a:t>
            </a:r>
            <a:r>
              <a:rPr lang="tr-TR" sz="2000" b="1" dirty="0"/>
              <a:t>evet</a:t>
            </a:r>
            <a:r>
              <a:rPr lang="tr-TR" sz="2000" dirty="0"/>
              <a:t> yanıtını verebiliriz. Ancak veriye dayalı bir değerlendirme yapmamız olanaklı görünmüyor</a:t>
            </a:r>
            <a:r>
              <a:rPr lang="tr-TR" sz="2000" dirty="0" smtClean="0"/>
              <a:t>.</a:t>
            </a:r>
          </a:p>
          <a:p>
            <a:r>
              <a:rPr lang="tr-TR" sz="2000" dirty="0"/>
              <a:t>ABD Hastalıkları Önleme ve Kontrol Merkezi (CDC), 6 ay ve üzeri yaştaki herkesin bu sonbahar ve kış aylarında COVID-19'un potansiyel olarak ciddi sonuçlarına karşı korunmak için, daha önce </a:t>
            </a:r>
            <a:r>
              <a:rPr lang="tr-TR" sz="2000" b="1" dirty="0"/>
              <a:t>COVID-19 aşısı </a:t>
            </a:r>
            <a:r>
              <a:rPr lang="tr-TR" sz="2000" dirty="0"/>
              <a:t>yaptırıp yaptırmadıklarına bakılmaksızın, güncellenmiş 2024-2025 COVID-19 aşısını yaptırmalarını önermektedir. </a:t>
            </a:r>
            <a:endParaRPr lang="tr-TR" sz="2000" dirty="0" smtClean="0"/>
          </a:p>
          <a:p>
            <a:r>
              <a:rPr lang="tr-TR" sz="2000" dirty="0"/>
              <a:t>Sağlık Bakanlığı tarafından bu konuda gerekli hazırlıkların yapılması ve etkili olan güncellenmiş aşıların temin edilmesi risk grubundakiler başta olmak üzere tüm toplum için önemli ve gereklidir.</a:t>
            </a:r>
            <a:endParaRPr lang="tr-TR" sz="2000" dirty="0" smtClean="0"/>
          </a:p>
          <a:p>
            <a:endParaRPr lang="en-US" sz="2000" dirty="0"/>
          </a:p>
        </p:txBody>
      </p:sp>
    </p:spTree>
    <p:extLst>
      <p:ext uri="{BB962C8B-B14F-4D97-AF65-F5344CB8AC3E}">
        <p14:creationId xmlns:p14="http://schemas.microsoft.com/office/powerpoint/2010/main" val="46106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4525" y="503341"/>
            <a:ext cx="9172562" cy="989030"/>
          </a:xfrm>
        </p:spPr>
        <p:txBody>
          <a:bodyPr>
            <a:normAutofit fontScale="90000"/>
          </a:bodyPr>
          <a:lstStyle/>
          <a:p>
            <a:r>
              <a:rPr lang="tr-TR" sz="2800" b="1" dirty="0" err="1"/>
              <a:t>Mpox</a:t>
            </a:r>
            <a:r>
              <a:rPr lang="tr-TR" sz="2800" b="1" dirty="0"/>
              <a:t> Konusunda UDEK </a:t>
            </a:r>
            <a:r>
              <a:rPr lang="tr-TR" sz="2800" b="1" dirty="0" smtClean="0"/>
              <a:t>Bilgilendirmesi (21 Ağustos 2024)</a:t>
            </a:r>
            <a:r>
              <a:rPr lang="tr-TR" sz="2800" b="1" dirty="0"/>
              <a:t/>
            </a:r>
            <a:br>
              <a:rPr lang="tr-TR" sz="2800" b="1" dirty="0"/>
            </a:br>
            <a:r>
              <a:rPr lang="tr-TR" b="1" dirty="0"/>
              <a:t/>
            </a:r>
            <a:br>
              <a:rPr lang="tr-TR" b="1" dirty="0"/>
            </a:br>
            <a:endParaRPr lang="en-US" dirty="0"/>
          </a:p>
        </p:txBody>
      </p:sp>
      <p:sp>
        <p:nvSpPr>
          <p:cNvPr id="3" name="İçerik Yer Tutucusu 2"/>
          <p:cNvSpPr>
            <a:spLocks noGrp="1"/>
          </p:cNvSpPr>
          <p:nvPr>
            <p:ph idx="1"/>
          </p:nvPr>
        </p:nvSpPr>
        <p:spPr>
          <a:xfrm>
            <a:off x="2024525" y="1492371"/>
            <a:ext cx="8915400" cy="1601638"/>
          </a:xfrm>
        </p:spPr>
        <p:txBody>
          <a:bodyPr>
            <a:normAutofit/>
          </a:bodyPr>
          <a:lstStyle/>
          <a:p>
            <a:pPr marL="0" indent="0">
              <a:buNone/>
            </a:pPr>
            <a:r>
              <a:rPr lang="tr-TR" sz="2400" dirty="0"/>
              <a:t>Dünya Sağlık Örgütü’nün “uluslararası önemde halk sağlığı acil durumu” ilan etmesine yol açan </a:t>
            </a:r>
            <a:r>
              <a:rPr lang="tr-TR" sz="2400" dirty="0" err="1"/>
              <a:t>Mpox'ın</a:t>
            </a:r>
            <a:r>
              <a:rPr lang="tr-TR" sz="2400" dirty="0"/>
              <a:t> </a:t>
            </a:r>
            <a:r>
              <a:rPr lang="tr-TR" sz="2400" dirty="0" err="1"/>
              <a:t>Clade</a:t>
            </a:r>
            <a:r>
              <a:rPr lang="tr-TR" sz="2400" dirty="0"/>
              <a:t> 1 olarak isimlendirilen alt tipi Afrika dışında ilk kez İsveç'te görüldü (15 Ağustos 2024)</a:t>
            </a:r>
            <a:endParaRPr lang="en-US" sz="2400" dirty="0"/>
          </a:p>
        </p:txBody>
      </p:sp>
      <p:pic>
        <p:nvPicPr>
          <p:cNvPr id="2050" name="Picture 2" descr="https://www.ttb.org.tr/udek/lib_haber/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439" y="3498057"/>
            <a:ext cx="4364667" cy="2901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51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854CF21-D4A1-41C1-AEAA-90DD2C77E72E}"/>
              </a:ext>
            </a:extLst>
          </p:cNvPr>
          <p:cNvSpPr>
            <a:spLocks noGrp="1"/>
          </p:cNvSpPr>
          <p:nvPr>
            <p:ph type="title"/>
          </p:nvPr>
        </p:nvSpPr>
        <p:spPr>
          <a:xfrm>
            <a:off x="2369641" y="347664"/>
            <a:ext cx="8911687" cy="1619360"/>
          </a:xfrm>
        </p:spPr>
        <p:txBody>
          <a:bodyPr>
            <a:noAutofit/>
          </a:bodyPr>
          <a:lstStyle/>
          <a:p>
            <a:r>
              <a:rPr lang="tr-TR" sz="2800" b="1" dirty="0"/>
              <a:t>Türk Nöroloji Derneği’nin </a:t>
            </a:r>
            <a:r>
              <a:rPr lang="tr-TR" sz="2800" b="1" dirty="0" err="1"/>
              <a:t>Botoks</a:t>
            </a:r>
            <a:r>
              <a:rPr lang="tr-TR" sz="2800" b="1" dirty="0"/>
              <a:t> Uygulamalarına Bağlı Gelişebilen Komplikasyonlar Hakkındaki </a:t>
            </a:r>
            <a:r>
              <a:rPr lang="tr-TR" sz="2800" b="1" dirty="0" smtClean="0"/>
              <a:t>Görüşü (22 Ağustos 2024)</a:t>
            </a:r>
            <a:endParaRPr lang="tr-TR" sz="2800" b="1" dirty="0"/>
          </a:p>
        </p:txBody>
      </p:sp>
      <p:sp>
        <p:nvSpPr>
          <p:cNvPr id="3" name="İçerik Yer Tutucusu 2">
            <a:extLst>
              <a:ext uri="{FF2B5EF4-FFF2-40B4-BE49-F238E27FC236}">
                <a16:creationId xmlns="" xmlns:a16="http://schemas.microsoft.com/office/drawing/2014/main" id="{C260F97A-4C05-40D7-A616-01A67682AC28}"/>
              </a:ext>
            </a:extLst>
          </p:cNvPr>
          <p:cNvSpPr>
            <a:spLocks noGrp="1"/>
          </p:cNvSpPr>
          <p:nvPr>
            <p:ph idx="1"/>
          </p:nvPr>
        </p:nvSpPr>
        <p:spPr>
          <a:xfrm>
            <a:off x="2057582" y="2048539"/>
            <a:ext cx="9337911" cy="1695325"/>
          </a:xfrm>
        </p:spPr>
        <p:txBody>
          <a:bodyPr>
            <a:normAutofit/>
          </a:bodyPr>
          <a:lstStyle/>
          <a:p>
            <a:pPr marL="0" indent="0">
              <a:buNone/>
            </a:pPr>
            <a:r>
              <a:rPr lang="tr-TR" dirty="0"/>
              <a:t>TTB Uzmanlık Dernekleri Eşgüdüm </a:t>
            </a:r>
            <a:r>
              <a:rPr lang="tr-TR" dirty="0" smtClean="0"/>
              <a:t>Kurulu, sık </a:t>
            </a:r>
            <a:r>
              <a:rPr lang="tr-TR" dirty="0"/>
              <a:t>karşılaşılan, bilgi kirliliğinin fazla olduğu, bu nedenle bilimsel görüşe gereksinim duyulan konularda ilgili </a:t>
            </a:r>
            <a:r>
              <a:rPr lang="tr-TR" dirty="0" smtClean="0"/>
              <a:t>derneklerimizin görüşlerini meslektaşlarımızı ve </a:t>
            </a:r>
            <a:r>
              <a:rPr lang="tr-TR" dirty="0"/>
              <a:t>toplumu bilgilendirmek amacıyla </a:t>
            </a:r>
            <a:r>
              <a:rPr lang="tr-TR" dirty="0" smtClean="0"/>
              <a:t>paylaşmaya devam etmektedir.</a:t>
            </a:r>
            <a:endParaRPr lang="tr-TR" dirty="0"/>
          </a:p>
        </p:txBody>
      </p:sp>
      <p:pic>
        <p:nvPicPr>
          <p:cNvPr id="3074" name="Picture 2" descr="https://www.ttb.org.tr/udek/lib_haber/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76" y="3528202"/>
            <a:ext cx="4282672" cy="284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83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5340" y="382570"/>
            <a:ext cx="9429272" cy="2024199"/>
          </a:xfrm>
        </p:spPr>
        <p:txBody>
          <a:bodyPr>
            <a:normAutofit fontScale="90000"/>
          </a:bodyPr>
          <a:lstStyle/>
          <a:p>
            <a:r>
              <a:rPr lang="tr-TR" b="1" dirty="0"/>
              <a:t>İki Damla Topuk Kanı İle Binlerce Hayat Kurtarın</a:t>
            </a:r>
            <a:r>
              <a:rPr lang="tr-TR" b="1" dirty="0" smtClean="0"/>
              <a:t>! (23 Ağustos 2024)</a:t>
            </a:r>
            <a:br>
              <a:rPr lang="tr-TR" b="1" dirty="0" smtClean="0"/>
            </a:br>
            <a:r>
              <a:rPr lang="tr-TR" sz="2200" b="1" i="1" dirty="0"/>
              <a:t>Yenidoğan Tarama Programı Hakkında TTB Uzmanlık Dernekleri Eşgüdüm Kurulu Açıklaması</a:t>
            </a:r>
            <a:r>
              <a:rPr lang="tr-TR" sz="2200" b="1" dirty="0" smtClean="0"/>
              <a:t/>
            </a:r>
            <a:br>
              <a:rPr lang="tr-TR" sz="2200" b="1" dirty="0" smtClean="0"/>
            </a:br>
            <a:r>
              <a:rPr lang="tr-TR" b="1" dirty="0" smtClean="0"/>
              <a:t/>
            </a:r>
            <a:br>
              <a:rPr lang="tr-TR" b="1" dirty="0" smtClean="0"/>
            </a:br>
            <a:r>
              <a:rPr lang="tr-TR" b="1" dirty="0"/>
              <a:t/>
            </a:r>
            <a:br>
              <a:rPr lang="tr-TR" b="1" dirty="0"/>
            </a:br>
            <a:r>
              <a:rPr lang="tr-TR" b="1" dirty="0"/>
              <a:t/>
            </a:r>
            <a:br>
              <a:rPr lang="tr-TR" b="1" dirty="0"/>
            </a:br>
            <a:endParaRPr lang="en-US" dirty="0"/>
          </a:p>
        </p:txBody>
      </p:sp>
      <p:sp>
        <p:nvSpPr>
          <p:cNvPr id="3" name="İçerik Yer Tutucusu 2"/>
          <p:cNvSpPr>
            <a:spLocks noGrp="1"/>
          </p:cNvSpPr>
          <p:nvPr>
            <p:ph idx="1"/>
          </p:nvPr>
        </p:nvSpPr>
        <p:spPr>
          <a:xfrm>
            <a:off x="1830088" y="2288876"/>
            <a:ext cx="8915400" cy="3777622"/>
          </a:xfrm>
        </p:spPr>
        <p:txBody>
          <a:bodyPr>
            <a:normAutofit fontScale="92500" lnSpcReduction="20000"/>
          </a:bodyPr>
          <a:lstStyle/>
          <a:p>
            <a:r>
              <a:rPr lang="tr-TR" dirty="0"/>
              <a:t>Ülkemizde doğan her çocuğun dünyada doğan tüm çocuklar gibi erken tanı ve tedaviye ulaşma hakkı vardır. Bu hak, ne çocuğun ailesinin ne de başka bir otoritenin tercihine ya da hukuki kararlara dayandırılarak çocuğun elinden alınamaz. </a:t>
            </a:r>
            <a:endParaRPr lang="tr-TR" dirty="0" smtClean="0"/>
          </a:p>
          <a:p>
            <a:r>
              <a:rPr lang="tr-TR" dirty="0"/>
              <a:t>Yenidoğan tarama testleri, halk arasında bilinen adı ile “Topuk Testi” de bu hakların arasında yer almaktadır</a:t>
            </a:r>
            <a:r>
              <a:rPr lang="tr-TR" dirty="0" smtClean="0"/>
              <a:t>.</a:t>
            </a:r>
          </a:p>
          <a:p>
            <a:r>
              <a:rPr lang="tr-TR" dirty="0"/>
              <a:t>Anayasa Mahkemesi’nin konuyla ilgili olumlu kararlarına rağmen bir yerel mahkeme, bir ailenin yenidoğan bebeklerine tarama testi yapılmasını istememesi üzerine, Kars İl Sağlık Müdürlüğü’nün söz konusu çocuğun sağlık tedbirlerinin alınması yönünde iş ve işlemlerin başlatılmasına yönelik yapmış olduğu başvuruyu, hiçbir bilimsel desteği olmayan gerekçe ile reddetmiştir</a:t>
            </a:r>
            <a:r>
              <a:rPr lang="tr-TR" dirty="0" smtClean="0"/>
              <a:t>.</a:t>
            </a:r>
          </a:p>
          <a:p>
            <a:r>
              <a:rPr lang="tr-TR" dirty="0"/>
              <a:t>Bu yanlış karardan bir an önce dönülmesi, bebeklerin sağlıklı yaşam haklarının ellerinde alınmaması adına gerekli önlemlerin alınarak düzenlemelerin yapılması için başta Sağlık Bakanlığı ve Aile ve Sosyal Hizmetler Bakanlığı olmak üzere tüm yetkilileri göreve davet ediyoruz.</a:t>
            </a:r>
            <a:endParaRPr lang="en-US" dirty="0"/>
          </a:p>
        </p:txBody>
      </p:sp>
    </p:spTree>
    <p:extLst>
      <p:ext uri="{BB962C8B-B14F-4D97-AF65-F5344CB8AC3E}">
        <p14:creationId xmlns:p14="http://schemas.microsoft.com/office/powerpoint/2010/main" val="3259409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1438" y="408449"/>
            <a:ext cx="9216637" cy="2110463"/>
          </a:xfrm>
        </p:spPr>
        <p:txBody>
          <a:bodyPr>
            <a:noAutofit/>
          </a:bodyPr>
          <a:lstStyle/>
          <a:p>
            <a:r>
              <a:rPr lang="tr-TR" sz="2800" b="1" dirty="0"/>
              <a:t>Sağlık Bakanlığı Tarafından “Normal Doğum Eylem Planı” Kapsamında 3 Ekim 2024 Tarihinde Paylaşılan Kamu Spotu ile İlgili TTB UDEK </a:t>
            </a:r>
            <a:r>
              <a:rPr lang="tr-TR" sz="2800" b="1" dirty="0" smtClean="0"/>
              <a:t>Açıklaması (11 Ekim 2024)</a:t>
            </a:r>
            <a:r>
              <a:rPr lang="tr-TR" sz="2800" b="1" dirty="0"/>
              <a:t/>
            </a:r>
            <a:br>
              <a:rPr lang="tr-TR" sz="2800" b="1" dirty="0"/>
            </a:br>
            <a:endParaRPr lang="en-US" sz="2800" dirty="0"/>
          </a:p>
        </p:txBody>
      </p:sp>
      <p:sp>
        <p:nvSpPr>
          <p:cNvPr id="3" name="İçerik Yer Tutucusu 2"/>
          <p:cNvSpPr>
            <a:spLocks noGrp="1"/>
          </p:cNvSpPr>
          <p:nvPr>
            <p:ph idx="1"/>
          </p:nvPr>
        </p:nvSpPr>
        <p:spPr>
          <a:xfrm>
            <a:off x="2062056" y="2444151"/>
            <a:ext cx="8915400" cy="3777622"/>
          </a:xfrm>
        </p:spPr>
        <p:txBody>
          <a:bodyPr/>
          <a:lstStyle/>
          <a:p>
            <a:r>
              <a:rPr lang="tr-TR" dirty="0"/>
              <a:t>Sağlık Bakanlığı’nın </a:t>
            </a:r>
            <a:r>
              <a:rPr lang="tr-TR" dirty="0" smtClean="0"/>
              <a:t>“Normal </a:t>
            </a:r>
            <a:r>
              <a:rPr lang="tr-TR" dirty="0"/>
              <a:t>Doğum Eylem Planı” </a:t>
            </a:r>
            <a:r>
              <a:rPr lang="tr-TR" dirty="0" err="1" smtClean="0"/>
              <a:t>nın</a:t>
            </a:r>
            <a:r>
              <a:rPr lang="tr-TR" dirty="0" smtClean="0"/>
              <a:t> hedefleri </a:t>
            </a:r>
            <a:r>
              <a:rPr lang="tr-TR" dirty="0"/>
              <a:t>arasında Türkiye’de artan sezaryen oranlarının düşürülmesi, azalan nüfus artış oranlarının düzeltilmesinin </a:t>
            </a:r>
            <a:r>
              <a:rPr lang="tr-TR" dirty="0" smtClean="0"/>
              <a:t>bulunduğu belirtilmektedir.</a:t>
            </a:r>
          </a:p>
          <a:p>
            <a:r>
              <a:rPr lang="tr-TR" dirty="0"/>
              <a:t>Geçtiğimiz günlerde kamu spotu olarak yayınlanan ve sezaryen doğumun bir başarısızlık olarak gösterildiği videonun, </a:t>
            </a:r>
            <a:r>
              <a:rPr lang="tr-TR" dirty="0" smtClean="0"/>
              <a:t>tıbbi </a:t>
            </a:r>
            <a:r>
              <a:rPr lang="tr-TR" dirty="0"/>
              <a:t>nedenlerle hekimlerinin onayı ve önerisi ile sezaryen kararını alan annelerin ve hekimlerin doğmakta olan bebeğe zarar veren kişiler olarak algılanmasına yol açabilecek sözel ve görsel içeriklere sahip olduğu, anne adaylarını vajinal doğuma cesaretlendirme etkisini sağlamaktan uzak, sezaryenle doğum yapmış ve/veya yapacak olan kadınları ve gebelik izlemini ve doğumu yaptıran hekimini hedef gösteren, suçlayıcı bir dili olduğu görülmüştür. </a:t>
            </a:r>
            <a:endParaRPr lang="en-US" dirty="0"/>
          </a:p>
        </p:txBody>
      </p:sp>
    </p:spTree>
    <p:extLst>
      <p:ext uri="{BB962C8B-B14F-4D97-AF65-F5344CB8AC3E}">
        <p14:creationId xmlns:p14="http://schemas.microsoft.com/office/powerpoint/2010/main" val="79383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40835" y="425703"/>
            <a:ext cx="8911687" cy="1280890"/>
          </a:xfrm>
        </p:spPr>
        <p:txBody>
          <a:bodyPr>
            <a:normAutofit fontScale="90000"/>
          </a:bodyPr>
          <a:lstStyle/>
          <a:p>
            <a:r>
              <a:rPr lang="tr-TR" b="1" dirty="0"/>
              <a:t>Yenidoğan Çetesi </a:t>
            </a:r>
            <a:r>
              <a:rPr lang="tr-TR" b="1" dirty="0" err="1"/>
              <a:t>Olayı’na</a:t>
            </a:r>
            <a:r>
              <a:rPr lang="tr-TR" b="1" dirty="0"/>
              <a:t> Dair UDEK </a:t>
            </a:r>
            <a:r>
              <a:rPr lang="tr-TR" b="1" dirty="0" smtClean="0"/>
              <a:t>Açıklaması (19 Ekim 2024)</a:t>
            </a:r>
            <a:r>
              <a:rPr lang="tr-TR" b="1" dirty="0"/>
              <a:t/>
            </a:r>
            <a:br>
              <a:rPr lang="tr-TR" b="1" dirty="0"/>
            </a:br>
            <a:endParaRPr lang="en-US" dirty="0"/>
          </a:p>
        </p:txBody>
      </p:sp>
      <p:sp>
        <p:nvSpPr>
          <p:cNvPr id="3" name="İçerik Yer Tutucusu 2"/>
          <p:cNvSpPr>
            <a:spLocks noGrp="1"/>
          </p:cNvSpPr>
          <p:nvPr>
            <p:ph idx="1"/>
          </p:nvPr>
        </p:nvSpPr>
        <p:spPr>
          <a:xfrm>
            <a:off x="1657560" y="1883434"/>
            <a:ext cx="8915400" cy="3777622"/>
          </a:xfrm>
        </p:spPr>
        <p:txBody>
          <a:bodyPr>
            <a:normAutofit fontScale="92500" lnSpcReduction="10000"/>
          </a:bodyPr>
          <a:lstStyle/>
          <a:p>
            <a:r>
              <a:rPr lang="tr-TR" dirty="0"/>
              <a:t>Olayla ilgili kamuoyuna yansıyan ayrıntıların hekimlik temel değerleri bir yana, insanlıkla bağdaşmayacak nitelikte olduğu ve sorumluların en ağır şekilde cezalandırılması gerektiği açıktır</a:t>
            </a:r>
            <a:r>
              <a:rPr lang="tr-TR" dirty="0" smtClean="0"/>
              <a:t>.</a:t>
            </a:r>
          </a:p>
          <a:p>
            <a:r>
              <a:rPr lang="tr-TR" dirty="0"/>
              <a:t>Ancak </a:t>
            </a:r>
            <a:r>
              <a:rPr lang="tr-TR" dirty="0" smtClean="0"/>
              <a:t>unutulmaması gereken, yenidoğan </a:t>
            </a:r>
            <a:r>
              <a:rPr lang="tr-TR" dirty="0"/>
              <a:t>yoğun bakım ünitelerinde özveriyle çalışan ve bebeklerin yaşamı için mücadele eden çok sayıda hekimin varlığıdır. Yenidoğan uzmanları ve hemşireleri gecelerini gündüzlerine katarak görev yaparken bu şekilde toptancı bir bakışla suçlanmayı ve hedef </a:t>
            </a:r>
            <a:r>
              <a:rPr lang="tr-TR" dirty="0" smtClean="0"/>
              <a:t>gösterilmeyi </a:t>
            </a:r>
            <a:r>
              <a:rPr lang="tr-TR" dirty="0"/>
              <a:t>hak etmemektedir</a:t>
            </a:r>
            <a:r>
              <a:rPr lang="tr-TR" dirty="0" smtClean="0"/>
              <a:t>.</a:t>
            </a:r>
          </a:p>
          <a:p>
            <a:r>
              <a:rPr lang="tr-TR" dirty="0"/>
              <a:t>Halk sağlığına, hekimlik değerlerine ve sağlık çalışanlarına zarar veren, ülkemiz kaynaklarını boşa harcayan </a:t>
            </a:r>
            <a:r>
              <a:rPr lang="tr-TR" dirty="0" smtClean="0"/>
              <a:t>sağlık </a:t>
            </a:r>
            <a:r>
              <a:rPr lang="tr-TR" dirty="0"/>
              <a:t>politikalardan bir an önce vaz geçilmesini ve denetim başta olmak üzere yaşanan sorunların nedenlerinin titizlikle araştırılmasını istiyor ve herkesi sorumluluklarının gereğini yapmaya davet ediyoruz. </a:t>
            </a:r>
            <a:endParaRPr lang="tr-TR" dirty="0" smtClean="0"/>
          </a:p>
          <a:p>
            <a:pPr marL="0" indent="0">
              <a:buNone/>
            </a:pPr>
            <a:r>
              <a:rPr lang="tr-TR" b="1" dirty="0" smtClean="0"/>
              <a:t>	(UDEK üyesi 42 dernek açıklamaya imza vermiştir.)</a:t>
            </a:r>
            <a:endParaRPr lang="en-US" b="1" dirty="0"/>
          </a:p>
        </p:txBody>
      </p:sp>
    </p:spTree>
    <p:extLst>
      <p:ext uri="{BB962C8B-B14F-4D97-AF65-F5344CB8AC3E}">
        <p14:creationId xmlns:p14="http://schemas.microsoft.com/office/powerpoint/2010/main" val="324886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58087" y="356691"/>
            <a:ext cx="8911687" cy="1280890"/>
          </a:xfrm>
        </p:spPr>
        <p:txBody>
          <a:bodyPr>
            <a:normAutofit fontScale="90000"/>
          </a:bodyPr>
          <a:lstStyle/>
          <a:p>
            <a:r>
              <a:rPr lang="tr-TR" b="1" dirty="0"/>
              <a:t>Aşı Candır: Ulusal Acil Eylem Planına İhtiyaç </a:t>
            </a:r>
            <a:r>
              <a:rPr lang="tr-TR" b="1" dirty="0" smtClean="0"/>
              <a:t>Vardır (30 Ekim 2024)</a:t>
            </a:r>
            <a:r>
              <a:rPr lang="tr-TR" b="1" dirty="0"/>
              <a:t/>
            </a:r>
            <a:br>
              <a:rPr lang="tr-TR" b="1" dirty="0"/>
            </a:br>
            <a:endParaRPr lang="en-US" dirty="0"/>
          </a:p>
        </p:txBody>
      </p:sp>
      <p:sp>
        <p:nvSpPr>
          <p:cNvPr id="3" name="İçerik Yer Tutucusu 2"/>
          <p:cNvSpPr>
            <a:spLocks noGrp="1"/>
          </p:cNvSpPr>
          <p:nvPr>
            <p:ph idx="1"/>
          </p:nvPr>
        </p:nvSpPr>
        <p:spPr>
          <a:xfrm>
            <a:off x="1795581" y="1637581"/>
            <a:ext cx="9246229" cy="4625196"/>
          </a:xfrm>
        </p:spPr>
        <p:txBody>
          <a:bodyPr>
            <a:noAutofit/>
          </a:bodyPr>
          <a:lstStyle/>
          <a:p>
            <a:r>
              <a:rPr lang="tr-TR" sz="2200" dirty="0"/>
              <a:t>Ülkemiz özelinde yıllar içerisinde artan kızamık vakaları gerçeğini dikkate alırsak konu hakkında Sağlık Bakanlığı’nın başta çocukluk dönemi olmak üzere çocuk ve erişkin aşılama programına gereken ciddiyetle yaklaşmadığını ve Sağlıkta Dönüşüm Programı’nın niceliksel tedavi edici hekimliği önemseyen yaklaşımı karşısında koruyucu sağlık hizmetlerinin ciddi biçimde aksadığını düşündürmektedir</a:t>
            </a:r>
            <a:r>
              <a:rPr lang="tr-TR" sz="2200" dirty="0" smtClean="0"/>
              <a:t>.</a:t>
            </a:r>
          </a:p>
          <a:p>
            <a:r>
              <a:rPr lang="tr-TR" sz="2200" dirty="0"/>
              <a:t>Uzmanlık Dernekleri Eşgüdüm Kurulu olarak, konu hakkında, yasal mevzuat değişiklikleri de dahil olmak üzere, kapsamlı bir eylem planı hazırlanması amacıyla Sağlık Bakanlığı’nın sağlık alanındaki uzmanlık dernekleri ve meslek örgütlerini toplantıya davet etmesini talep ediyoruz.</a:t>
            </a:r>
            <a:endParaRPr lang="en-US" sz="2200" dirty="0"/>
          </a:p>
        </p:txBody>
      </p:sp>
    </p:spTree>
    <p:extLst>
      <p:ext uri="{BB962C8B-B14F-4D97-AF65-F5344CB8AC3E}">
        <p14:creationId xmlns:p14="http://schemas.microsoft.com/office/powerpoint/2010/main" val="113074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5559" y="391197"/>
            <a:ext cx="8911687" cy="1280890"/>
          </a:xfrm>
        </p:spPr>
        <p:txBody>
          <a:bodyPr>
            <a:normAutofit fontScale="90000"/>
          </a:bodyPr>
          <a:lstStyle/>
          <a:p>
            <a:r>
              <a:rPr lang="tr-TR" b="1" dirty="0"/>
              <a:t>Kuş Gribi (H5N1) Hastalığına İlişkin TTB-UDEK Bilgi </a:t>
            </a:r>
            <a:r>
              <a:rPr lang="tr-TR" b="1" dirty="0" smtClean="0"/>
              <a:t>Notu (14 Kasım 2024)</a:t>
            </a:r>
            <a:r>
              <a:rPr lang="tr-TR" b="1" dirty="0"/>
              <a:t/>
            </a:r>
            <a:br>
              <a:rPr lang="tr-TR" b="1" dirty="0"/>
            </a:br>
            <a:endParaRPr lang="en-US" dirty="0"/>
          </a:p>
        </p:txBody>
      </p:sp>
      <p:sp>
        <p:nvSpPr>
          <p:cNvPr id="3" name="İçerik Yer Tutucusu 2"/>
          <p:cNvSpPr>
            <a:spLocks noGrp="1"/>
          </p:cNvSpPr>
          <p:nvPr>
            <p:ph idx="1"/>
          </p:nvPr>
        </p:nvSpPr>
        <p:spPr>
          <a:xfrm>
            <a:off x="1718287" y="1672087"/>
            <a:ext cx="9246230" cy="4879676"/>
          </a:xfrm>
        </p:spPr>
        <p:txBody>
          <a:bodyPr>
            <a:noAutofit/>
          </a:bodyPr>
          <a:lstStyle/>
          <a:p>
            <a:r>
              <a:rPr lang="tr-TR" dirty="0"/>
              <a:t>H5N1 virüsü, öncelikli olarak hayvanları </a:t>
            </a:r>
            <a:r>
              <a:rPr lang="tr-TR" dirty="0" err="1"/>
              <a:t>enfekte</a:t>
            </a:r>
            <a:r>
              <a:rPr lang="tr-TR" dirty="0"/>
              <a:t> eden bir hayvan virüsü olarak kalmaya devam etmektedir. </a:t>
            </a:r>
            <a:endParaRPr lang="tr-TR" dirty="0" smtClean="0"/>
          </a:p>
          <a:p>
            <a:r>
              <a:rPr lang="tr-TR" dirty="0"/>
              <a:t>2003 yılından bu yana yaklaşık 900 insan enfeksiyonu bildirilmiş olup, bu vakaların yarısından fazlası ölümle sonuçlanmıştır. </a:t>
            </a:r>
            <a:endParaRPr lang="tr-TR" dirty="0" smtClean="0"/>
          </a:p>
          <a:p>
            <a:r>
              <a:rPr lang="tr-TR" dirty="0"/>
              <a:t>H5N1 virüsü sürekli olarak evrim geçirmekte ve potansiyel olarak insandan insana kolayca bulaşabilir hale gelme riski taşımaktadır. İnsandan insana bulaşır hale gelmesi durumunda </a:t>
            </a:r>
            <a:r>
              <a:rPr lang="tr-TR" dirty="0" err="1"/>
              <a:t>pandemiye</a:t>
            </a:r>
            <a:r>
              <a:rPr lang="tr-TR" dirty="0"/>
              <a:t> yol açma riski söz </a:t>
            </a:r>
            <a:r>
              <a:rPr lang="tr-TR" dirty="0" smtClean="0"/>
              <a:t>konusudur.</a:t>
            </a:r>
          </a:p>
          <a:p>
            <a:r>
              <a:rPr lang="tr-TR" dirty="0"/>
              <a:t>DSÖ, H5N1 ve diğer hayvan kaynaklı </a:t>
            </a:r>
            <a:r>
              <a:rPr lang="tr-TR" dirty="0" err="1"/>
              <a:t>influenza</a:t>
            </a:r>
            <a:r>
              <a:rPr lang="tr-TR" dirty="0"/>
              <a:t> virüslerine yönelik </a:t>
            </a:r>
            <a:r>
              <a:rPr lang="tr-TR" dirty="0" err="1"/>
              <a:t>pandemi</a:t>
            </a:r>
            <a:r>
              <a:rPr lang="tr-TR" dirty="0"/>
              <a:t> hazırlık çalışmalarında dünya genelindeki ortaklarla birlikte çalışmaktadır </a:t>
            </a:r>
            <a:r>
              <a:rPr lang="tr-TR" dirty="0" smtClean="0"/>
              <a:t>.</a:t>
            </a:r>
          </a:p>
          <a:p>
            <a:r>
              <a:rPr lang="tr-TR" dirty="0"/>
              <a:t>Geçtiğimiz günlerde gazete haberlerinde Konya’da ve Eskişehir’de kanatlı hayvanlarda kuş gribi olgularının saptandığına ilişkin haberler yer almıştır. İnsanlarda kuş gribi olgusu bildirilmemiştir</a:t>
            </a:r>
            <a:r>
              <a:rPr lang="tr-TR" dirty="0" smtClean="0"/>
              <a:t>.</a:t>
            </a:r>
          </a:p>
          <a:p>
            <a:r>
              <a:rPr lang="tr-TR" dirty="0"/>
              <a:t>Kuş gibi virüsü insandan insana bulaşmadığından toplum için riskli bir durum söz konusu değildir.</a:t>
            </a:r>
            <a:endParaRPr lang="en-US" dirty="0"/>
          </a:p>
        </p:txBody>
      </p:sp>
    </p:spTree>
    <p:extLst>
      <p:ext uri="{BB962C8B-B14F-4D97-AF65-F5344CB8AC3E}">
        <p14:creationId xmlns:p14="http://schemas.microsoft.com/office/powerpoint/2010/main" val="2585758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20065" y="227295"/>
            <a:ext cx="8911687" cy="1280890"/>
          </a:xfrm>
        </p:spPr>
        <p:txBody>
          <a:bodyPr>
            <a:normAutofit fontScale="90000"/>
          </a:bodyPr>
          <a:lstStyle/>
          <a:p>
            <a:r>
              <a:rPr lang="tr-TR" sz="3100" b="1" dirty="0"/>
              <a:t>Kadınlar, Kız Çocukları ve Cinsiyet Çeşitliliğine Sahip Kişiler İklim Krizinden Daha Olumsuz </a:t>
            </a:r>
            <a:r>
              <a:rPr lang="tr-TR" sz="3100" b="1" dirty="0" smtClean="0"/>
              <a:t>Etkileniyor (28 Kasım 2024)</a:t>
            </a:r>
            <a:r>
              <a:rPr lang="tr-TR" b="1" dirty="0"/>
              <a:t/>
            </a:r>
            <a:br>
              <a:rPr lang="tr-TR" b="1" dirty="0"/>
            </a:br>
            <a:endParaRPr lang="en-US" dirty="0"/>
          </a:p>
        </p:txBody>
      </p:sp>
      <p:sp>
        <p:nvSpPr>
          <p:cNvPr id="3" name="İçerik Yer Tutucusu 2"/>
          <p:cNvSpPr>
            <a:spLocks noGrp="1"/>
          </p:cNvSpPr>
          <p:nvPr>
            <p:ph idx="1"/>
          </p:nvPr>
        </p:nvSpPr>
        <p:spPr>
          <a:xfrm>
            <a:off x="1938261" y="1892061"/>
            <a:ext cx="8875294" cy="2679940"/>
          </a:xfrm>
        </p:spPr>
        <p:txBody>
          <a:bodyPr>
            <a:normAutofit/>
          </a:bodyPr>
          <a:lstStyle/>
          <a:p>
            <a:r>
              <a:rPr lang="tr-TR" sz="2000" dirty="0"/>
              <a:t>Birleşmiş Milletler İklim </a:t>
            </a:r>
            <a:r>
              <a:rPr lang="tr-TR" sz="2000" dirty="0" smtClean="0"/>
              <a:t>Konferansı </a:t>
            </a:r>
            <a:r>
              <a:rPr lang="tr-TR" sz="2000" dirty="0"/>
              <a:t>11-22 Kasım 2024 tarihlerinde Azerbaycan’da </a:t>
            </a:r>
            <a:r>
              <a:rPr lang="tr-TR" sz="2000" dirty="0" smtClean="0"/>
              <a:t>gerçekleştirilmiştir.</a:t>
            </a:r>
          </a:p>
          <a:p>
            <a:r>
              <a:rPr lang="tr-TR" sz="2000" dirty="0"/>
              <a:t>İklim değişikliğine karşı mücadelede kadınların, kız çocuklarının ve cinsiyet çeşitliliğine sahip bireylerin aktif ve eşit temsil edilmesi, daha adil ve eşitlikçi bir dünya için kritik bir öneme sahiptir. Başta ülkemiz olmak üzere tüm dünyayı iklim değişikliğiyle mücadelede cinsiyet eşitliğini merkeze koyarak, daha sağlıklı ve sürdürülebilir bir gelecek için daha fazla çalışmaya davet ediyoruz.</a:t>
            </a:r>
            <a:endParaRPr lang="en-US" sz="2000" dirty="0"/>
          </a:p>
        </p:txBody>
      </p:sp>
      <p:sp>
        <p:nvSpPr>
          <p:cNvPr id="4" name="Metin kutusu 3"/>
          <p:cNvSpPr txBox="1"/>
          <p:nvPr/>
        </p:nvSpPr>
        <p:spPr>
          <a:xfrm>
            <a:off x="2398142" y="4986070"/>
            <a:ext cx="8695427" cy="1200329"/>
          </a:xfrm>
          <a:prstGeom prst="rect">
            <a:avLst/>
          </a:prstGeom>
          <a:noFill/>
        </p:spPr>
        <p:txBody>
          <a:bodyPr wrap="square" rtlCol="0">
            <a:spAutoFit/>
          </a:bodyPr>
          <a:lstStyle/>
          <a:p>
            <a:r>
              <a:rPr lang="tr-TR" b="1" dirty="0"/>
              <a:t>Türk </a:t>
            </a:r>
            <a:r>
              <a:rPr lang="tr-TR" b="1" dirty="0" err="1"/>
              <a:t>Toraks</a:t>
            </a:r>
            <a:r>
              <a:rPr lang="tr-TR" b="1" dirty="0"/>
              <a:t> Derneği (Kadın ve Akciğer Sağlığı Görev </a:t>
            </a:r>
            <a:r>
              <a:rPr lang="tr-TR" b="1" dirty="0" smtClean="0"/>
              <a:t>Özel</a:t>
            </a:r>
          </a:p>
          <a:p>
            <a:r>
              <a:rPr lang="tr-TR" b="1" dirty="0" smtClean="0"/>
              <a:t>Komitesi</a:t>
            </a:r>
            <a:r>
              <a:rPr lang="tr-TR" b="1" dirty="0"/>
              <a:t>)                     </a:t>
            </a:r>
            <a:endParaRPr lang="tr-TR" dirty="0"/>
          </a:p>
          <a:p>
            <a:r>
              <a:rPr lang="tr-TR" b="1" dirty="0"/>
              <a:t>TTB UDEK Yürütme Kurulu</a:t>
            </a:r>
            <a:endParaRPr lang="tr-TR" dirty="0"/>
          </a:p>
          <a:p>
            <a:endParaRPr lang="en-US" dirty="0"/>
          </a:p>
        </p:txBody>
      </p:sp>
    </p:spTree>
    <p:extLst>
      <p:ext uri="{BB962C8B-B14F-4D97-AF65-F5344CB8AC3E}">
        <p14:creationId xmlns:p14="http://schemas.microsoft.com/office/powerpoint/2010/main" val="357075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5174" y="339439"/>
            <a:ext cx="8911687" cy="1280890"/>
          </a:xfrm>
        </p:spPr>
        <p:txBody>
          <a:bodyPr>
            <a:normAutofit fontScale="90000"/>
          </a:bodyPr>
          <a:lstStyle/>
          <a:p>
            <a:r>
              <a:rPr lang="tr-TR" b="1" dirty="0"/>
              <a:t>TTB UDEK Üyesi Dernekler İkinci Yıl Deprem Raporu için </a:t>
            </a:r>
            <a:r>
              <a:rPr lang="tr-TR" b="1" dirty="0" smtClean="0"/>
              <a:t>toplandı (17 Aralık 2024)</a:t>
            </a:r>
            <a:r>
              <a:rPr lang="tr-TR" b="1" dirty="0"/>
              <a:t/>
            </a:r>
            <a:br>
              <a:rPr lang="tr-TR" b="1" dirty="0"/>
            </a:br>
            <a:endParaRPr lang="en-US" dirty="0"/>
          </a:p>
        </p:txBody>
      </p:sp>
      <p:sp>
        <p:nvSpPr>
          <p:cNvPr id="3" name="İçerik Yer Tutucusu 2"/>
          <p:cNvSpPr>
            <a:spLocks noGrp="1"/>
          </p:cNvSpPr>
          <p:nvPr>
            <p:ph idx="1"/>
          </p:nvPr>
        </p:nvSpPr>
        <p:spPr>
          <a:xfrm>
            <a:off x="1821460" y="1754037"/>
            <a:ext cx="4958901" cy="4129178"/>
          </a:xfrm>
        </p:spPr>
        <p:txBody>
          <a:bodyPr/>
          <a:lstStyle/>
          <a:p>
            <a:r>
              <a:rPr lang="tr-TR" dirty="0" smtClean="0"/>
              <a:t>Katılan dernek temsilcileri TTB'nin </a:t>
            </a:r>
            <a:r>
              <a:rPr lang="tr-TR" dirty="0"/>
              <a:t>6 Şubat 2023’de meydana gelen Kahramanmaraş merkezli depremlerle ilgili ikinci yıl raporuna katkı sunmaya ve deprem bölgesindeki sağlık hizmetini ve sağlık çalışanlarının çalışma ve yaşama koşullarına destek olacak çalışmalara katılacaklarını ifade ettiler. </a:t>
            </a:r>
            <a:endParaRPr lang="tr-TR" dirty="0" smtClean="0"/>
          </a:p>
          <a:p>
            <a:r>
              <a:rPr lang="tr-TR" dirty="0" smtClean="0"/>
              <a:t>Bu konuyla ilgili bir çalışma </a:t>
            </a:r>
            <a:r>
              <a:rPr lang="tr-TR" dirty="0"/>
              <a:t>grubu oluşturulmasına karar </a:t>
            </a:r>
            <a:r>
              <a:rPr lang="tr-TR" dirty="0" smtClean="0"/>
              <a:t>verildi.</a:t>
            </a:r>
          </a:p>
          <a:p>
            <a:r>
              <a:rPr lang="tr-TR" dirty="0" smtClean="0"/>
              <a:t>UDEK Deprem Grubu kuruldu.</a:t>
            </a:r>
            <a:endParaRPr lang="en-US" dirty="0"/>
          </a:p>
        </p:txBody>
      </p:sp>
      <p:pic>
        <p:nvPicPr>
          <p:cNvPr id="4098" name="Picture 2" descr="https://www.ttb.org.tr/udek/lib_haber/6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201" y="1902874"/>
            <a:ext cx="4755233" cy="316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57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3967" y="417076"/>
            <a:ext cx="8911687" cy="1280890"/>
          </a:xfrm>
        </p:spPr>
        <p:txBody>
          <a:bodyPr>
            <a:normAutofit/>
          </a:bodyPr>
          <a:lstStyle/>
          <a:p>
            <a:r>
              <a:rPr lang="tr-TR" sz="3200" b="1" dirty="0" smtClean="0"/>
              <a:t>45. </a:t>
            </a:r>
            <a:r>
              <a:rPr lang="tr-TR" sz="3200" b="1" dirty="0"/>
              <a:t>UDEK Seçimli Genel Kurulu </a:t>
            </a:r>
            <a:br>
              <a:rPr lang="tr-TR" sz="3200" b="1" dirty="0"/>
            </a:br>
            <a:r>
              <a:rPr lang="tr-TR" sz="3200" b="1" dirty="0" smtClean="0"/>
              <a:t>(20 </a:t>
            </a:r>
            <a:r>
              <a:rPr lang="tr-TR" sz="3200" b="1" dirty="0"/>
              <a:t>Ocak </a:t>
            </a:r>
            <a:r>
              <a:rPr lang="tr-TR" sz="3200" b="1" dirty="0" smtClean="0"/>
              <a:t>2024 </a:t>
            </a:r>
            <a:r>
              <a:rPr lang="tr-TR" sz="3200" b="1" dirty="0"/>
              <a:t>)</a:t>
            </a:r>
            <a:endParaRPr lang="en-US" sz="3200" b="1" dirty="0"/>
          </a:p>
        </p:txBody>
      </p:sp>
      <p:sp>
        <p:nvSpPr>
          <p:cNvPr id="3" name="İçerik Yer Tutucusu 2"/>
          <p:cNvSpPr>
            <a:spLocks noGrp="1"/>
          </p:cNvSpPr>
          <p:nvPr>
            <p:ph idx="1"/>
          </p:nvPr>
        </p:nvSpPr>
        <p:spPr>
          <a:xfrm>
            <a:off x="1959827" y="1697966"/>
            <a:ext cx="9159965" cy="4353464"/>
          </a:xfrm>
        </p:spPr>
        <p:txBody>
          <a:bodyPr>
            <a:normAutofit lnSpcReduction="10000"/>
          </a:bodyPr>
          <a:lstStyle/>
          <a:p>
            <a:r>
              <a:rPr lang="tr-TR" b="1" dirty="0"/>
              <a:t>Başkan : Orhan Odabaşı</a:t>
            </a:r>
          </a:p>
          <a:p>
            <a:r>
              <a:rPr lang="tr-TR" b="1" dirty="0" smtClean="0"/>
              <a:t>İkinci </a:t>
            </a:r>
            <a:r>
              <a:rPr lang="tr-TR" b="1" dirty="0"/>
              <a:t>Başkan : Dr. </a:t>
            </a:r>
            <a:r>
              <a:rPr lang="tr-TR" b="1" dirty="0" smtClean="0"/>
              <a:t>Özlem Kurt Azap</a:t>
            </a:r>
            <a:endParaRPr lang="tr-TR" b="1" dirty="0"/>
          </a:p>
          <a:p>
            <a:r>
              <a:rPr lang="tr-TR" b="1" dirty="0"/>
              <a:t>Genel Sekreter : Dr. Funda Barlık</a:t>
            </a:r>
          </a:p>
          <a:p>
            <a:r>
              <a:rPr lang="tr-TR" b="1" dirty="0"/>
              <a:t>Muhasip üye : Dr. </a:t>
            </a:r>
            <a:r>
              <a:rPr lang="tr-TR" b="1" dirty="0" smtClean="0"/>
              <a:t>Filiz Ak</a:t>
            </a:r>
            <a:endParaRPr lang="tr-TR" b="1" dirty="0"/>
          </a:p>
          <a:p>
            <a:r>
              <a:rPr lang="tr-TR" b="1" dirty="0"/>
              <a:t>ATUB Temsilcisi : Dr. Umut Akyol </a:t>
            </a:r>
          </a:p>
          <a:p>
            <a:r>
              <a:rPr lang="tr-TR" b="1" dirty="0" smtClean="0"/>
              <a:t>Üye </a:t>
            </a:r>
            <a:r>
              <a:rPr lang="tr-TR" b="1" dirty="0"/>
              <a:t>: Dr. Serkan Yılmaz</a:t>
            </a:r>
          </a:p>
          <a:p>
            <a:r>
              <a:rPr lang="tr-TR" b="1" dirty="0" smtClean="0"/>
              <a:t>Üye </a:t>
            </a:r>
            <a:r>
              <a:rPr lang="tr-TR" b="1" dirty="0"/>
              <a:t>: Dr. İrem Yıldız</a:t>
            </a:r>
          </a:p>
          <a:p>
            <a:r>
              <a:rPr lang="tr-TR" b="1" dirty="0"/>
              <a:t>Üye : Dr. Murat </a:t>
            </a:r>
            <a:r>
              <a:rPr lang="tr-TR" b="1" dirty="0" smtClean="0"/>
              <a:t>Akova</a:t>
            </a:r>
          </a:p>
          <a:p>
            <a:r>
              <a:rPr lang="tr-TR" b="1" dirty="0" smtClean="0"/>
              <a:t>Üye: Dr. Osman </a:t>
            </a:r>
            <a:r>
              <a:rPr lang="tr-TR" b="1" dirty="0" err="1" smtClean="0"/>
              <a:t>Elbek</a:t>
            </a:r>
            <a:endParaRPr lang="tr-TR" b="1" dirty="0" smtClean="0"/>
          </a:p>
          <a:p>
            <a:r>
              <a:rPr lang="tr-TR" b="1" dirty="0" smtClean="0"/>
              <a:t>Üye: Dr. Ayşegül Bilen</a:t>
            </a:r>
          </a:p>
          <a:p>
            <a:r>
              <a:rPr lang="tr-TR" b="1" dirty="0" smtClean="0"/>
              <a:t>Üye: Dr. Kaya Akan</a:t>
            </a:r>
            <a:endParaRPr lang="tr-TR" b="1" dirty="0"/>
          </a:p>
          <a:p>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5339" y="1086929"/>
            <a:ext cx="3958593" cy="2971419"/>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l="-1929" t="12527" r="1929" b="13131"/>
          <a:stretch/>
        </p:blipFill>
        <p:spPr>
          <a:xfrm>
            <a:off x="7200021" y="4171922"/>
            <a:ext cx="4043911" cy="2254758"/>
          </a:xfrm>
          <a:prstGeom prst="rect">
            <a:avLst/>
          </a:prstGeom>
        </p:spPr>
      </p:pic>
    </p:spTree>
    <p:extLst>
      <p:ext uri="{BB962C8B-B14F-4D97-AF65-F5344CB8AC3E}">
        <p14:creationId xmlns:p14="http://schemas.microsoft.com/office/powerpoint/2010/main" val="233313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4208" y="287679"/>
            <a:ext cx="8911687" cy="1280890"/>
          </a:xfrm>
        </p:spPr>
        <p:txBody>
          <a:bodyPr/>
          <a:lstStyle/>
          <a:p>
            <a:r>
              <a:rPr lang="tr-TR" dirty="0" smtClean="0"/>
              <a:t>UDEK Deprem Grubu</a:t>
            </a:r>
            <a:endParaRPr lang="en-US" dirty="0"/>
          </a:p>
        </p:txBody>
      </p:sp>
      <p:sp>
        <p:nvSpPr>
          <p:cNvPr id="3" name="İçerik Yer Tutucusu 2"/>
          <p:cNvSpPr>
            <a:spLocks noGrp="1"/>
          </p:cNvSpPr>
          <p:nvPr>
            <p:ph idx="1"/>
          </p:nvPr>
        </p:nvSpPr>
        <p:spPr>
          <a:xfrm>
            <a:off x="1623996" y="1309778"/>
            <a:ext cx="9272109" cy="4487174"/>
          </a:xfrm>
        </p:spPr>
        <p:txBody>
          <a:bodyPr>
            <a:noAutofit/>
          </a:bodyPr>
          <a:lstStyle/>
          <a:p>
            <a:r>
              <a:rPr lang="tr-TR" sz="2400" dirty="0" smtClean="0"/>
              <a:t>Amaçları:</a:t>
            </a:r>
          </a:p>
          <a:p>
            <a:pPr lvl="1"/>
            <a:r>
              <a:rPr lang="tr-TR" sz="2400" dirty="0" smtClean="0"/>
              <a:t> Depremin ikinci yılında deprem bölgesinde tıp eğitimine ve uzmanlık eğitimine ilişkin durumu ortaya koymak</a:t>
            </a:r>
          </a:p>
          <a:p>
            <a:pPr lvl="1"/>
            <a:r>
              <a:rPr lang="tr-TR" sz="2400" dirty="0" smtClean="0"/>
              <a:t> Uzmanlık derneklerinin afetler konusundaki yapılanmasına ilişkin bilgi edinilmesi ve farkındalık yaratılması</a:t>
            </a:r>
          </a:p>
          <a:p>
            <a:r>
              <a:rPr lang="tr-TR" sz="2400" dirty="0" smtClean="0"/>
              <a:t>Bugüne kadar dört toplantı yapıldı.</a:t>
            </a:r>
          </a:p>
          <a:p>
            <a:r>
              <a:rPr lang="tr-TR" sz="2400" dirty="0" smtClean="0"/>
              <a:t>Deprem bölgesinden öğrenciler, asistanlar, öğretim üyeleri, tabip odası yöneticileri de sürece katkı veriyor.</a:t>
            </a:r>
            <a:endParaRPr lang="en-US" sz="2400" dirty="0"/>
          </a:p>
        </p:txBody>
      </p:sp>
    </p:spTree>
    <p:extLst>
      <p:ext uri="{BB962C8B-B14F-4D97-AF65-F5344CB8AC3E}">
        <p14:creationId xmlns:p14="http://schemas.microsoft.com/office/powerpoint/2010/main" val="6725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1054" y="296305"/>
            <a:ext cx="8911687" cy="1280890"/>
          </a:xfrm>
        </p:spPr>
        <p:txBody>
          <a:bodyPr/>
          <a:lstStyle/>
          <a:p>
            <a:r>
              <a:rPr lang="tr-TR" dirty="0"/>
              <a:t>UDEK Deprem </a:t>
            </a:r>
            <a:r>
              <a:rPr lang="tr-TR" dirty="0" smtClean="0"/>
              <a:t>Grubuna katılan dernekler</a:t>
            </a:r>
            <a:endParaRPr lang="en-US" dirty="0"/>
          </a:p>
        </p:txBody>
      </p:sp>
      <p:sp>
        <p:nvSpPr>
          <p:cNvPr id="3" name="İçerik Yer Tutucusu 2"/>
          <p:cNvSpPr>
            <a:spLocks noGrp="1"/>
          </p:cNvSpPr>
          <p:nvPr>
            <p:ph idx="1"/>
          </p:nvPr>
        </p:nvSpPr>
        <p:spPr>
          <a:xfrm>
            <a:off x="1683439" y="1866181"/>
            <a:ext cx="9079302" cy="4146429"/>
          </a:xfrm>
        </p:spPr>
        <p:txBody>
          <a:bodyPr/>
          <a:lstStyle/>
          <a:p>
            <a:r>
              <a:rPr lang="tr-TR" sz="2000" dirty="0" smtClean="0"/>
              <a:t>Türkiye Acil Tıp Derneği (TATD)- Funda </a:t>
            </a:r>
            <a:r>
              <a:rPr lang="tr-TR" sz="2000" dirty="0" err="1" smtClean="0"/>
              <a:t>Karbek</a:t>
            </a:r>
            <a:r>
              <a:rPr lang="tr-TR" sz="2000" dirty="0" smtClean="0"/>
              <a:t> Akarca, M. Ali Karaca</a:t>
            </a:r>
          </a:p>
          <a:p>
            <a:r>
              <a:rPr lang="tr-TR" sz="2000" dirty="0" smtClean="0"/>
              <a:t>Türk </a:t>
            </a:r>
            <a:r>
              <a:rPr lang="tr-TR" sz="2000" dirty="0" err="1" smtClean="0"/>
              <a:t>Toraks</a:t>
            </a:r>
            <a:r>
              <a:rPr lang="tr-TR" sz="2000" dirty="0" smtClean="0"/>
              <a:t> Derneği- Oya İtil</a:t>
            </a:r>
          </a:p>
          <a:p>
            <a:r>
              <a:rPr lang="tr-TR" sz="2000" dirty="0" smtClean="0"/>
              <a:t>Türk </a:t>
            </a:r>
            <a:r>
              <a:rPr lang="tr-TR" sz="2000" dirty="0" err="1" smtClean="0"/>
              <a:t>Neonatoloji</a:t>
            </a:r>
            <a:r>
              <a:rPr lang="tr-TR" sz="2000" dirty="0" smtClean="0"/>
              <a:t> Derneği- Nejat Narlı</a:t>
            </a:r>
          </a:p>
          <a:p>
            <a:r>
              <a:rPr lang="tr-TR" sz="2000" dirty="0" smtClean="0"/>
              <a:t>Türkiye Aile Hekimleri Uzmanlık Derneği (TAHUD)-Burcu Kayhan Tetik</a:t>
            </a:r>
          </a:p>
          <a:p>
            <a:r>
              <a:rPr lang="tr-TR" sz="2000" dirty="0" smtClean="0"/>
              <a:t>Halk Sağlığı Uzmanları Derneği (HASUDER)- </a:t>
            </a:r>
            <a:r>
              <a:rPr lang="tr-TR" sz="2000" dirty="0" err="1" smtClean="0"/>
              <a:t>Tacetin</a:t>
            </a:r>
            <a:r>
              <a:rPr lang="tr-TR" sz="2000" dirty="0" smtClean="0"/>
              <a:t> İnandı</a:t>
            </a:r>
          </a:p>
          <a:p>
            <a:r>
              <a:rPr lang="tr-TR" sz="2000" dirty="0" smtClean="0"/>
              <a:t>Türk Yoğun Bakım Derneği- Serdar </a:t>
            </a:r>
            <a:r>
              <a:rPr lang="tr-TR" sz="2000" dirty="0" err="1" smtClean="0"/>
              <a:t>Epözdemir</a:t>
            </a:r>
            <a:endParaRPr lang="tr-TR" sz="2000" dirty="0" smtClean="0"/>
          </a:p>
          <a:p>
            <a:r>
              <a:rPr lang="tr-TR" sz="2000" dirty="0" smtClean="0"/>
              <a:t>Türkiye Psikiyatri Derneği- İrem Yıldız (UDEK YK)</a:t>
            </a:r>
          </a:p>
          <a:p>
            <a:r>
              <a:rPr lang="tr-TR" sz="2000" dirty="0" smtClean="0"/>
              <a:t>Türk Klinik Mikrobiyoloji ve </a:t>
            </a:r>
            <a:r>
              <a:rPr lang="tr-TR" sz="2000" dirty="0" err="1" smtClean="0"/>
              <a:t>İnfeksiyon</a:t>
            </a:r>
            <a:r>
              <a:rPr lang="tr-TR" sz="2000" dirty="0" smtClean="0"/>
              <a:t> Hastalıkları Derneği- Özlem Kurt Azap </a:t>
            </a:r>
            <a:r>
              <a:rPr lang="tr-TR" sz="2000" dirty="0"/>
              <a:t>(UDEK YK)</a:t>
            </a:r>
          </a:p>
          <a:p>
            <a:pPr marL="0" indent="0">
              <a:buNone/>
            </a:pPr>
            <a:endParaRPr lang="tr-TR" dirty="0" smtClean="0"/>
          </a:p>
          <a:p>
            <a:endParaRPr lang="tr-TR" dirty="0" smtClean="0"/>
          </a:p>
          <a:p>
            <a:endParaRPr lang="en-US" dirty="0"/>
          </a:p>
        </p:txBody>
      </p:sp>
    </p:spTree>
    <p:extLst>
      <p:ext uri="{BB962C8B-B14F-4D97-AF65-F5344CB8AC3E}">
        <p14:creationId xmlns:p14="http://schemas.microsoft.com/office/powerpoint/2010/main" val="1001341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302" y="359107"/>
            <a:ext cx="10058400" cy="5236125"/>
          </a:xfrm>
          <a:prstGeom prst="rect">
            <a:avLst/>
          </a:prstGeom>
        </p:spPr>
      </p:pic>
      <p:pic>
        <p:nvPicPr>
          <p:cNvPr id="4098" name="Picture 2" descr="https://www.ttb.org.tr/udek/lib_haber/606.jpg"/>
          <p:cNvPicPr>
            <a:picLocks noChangeAspect="1" noChangeArrowheads="1"/>
          </p:cNvPicPr>
          <p:nvPr/>
        </p:nvPicPr>
        <p:blipFill rotWithShape="1">
          <a:blip r:embed="rId3">
            <a:extLst>
              <a:ext uri="{28A0092B-C50C-407E-A947-70E740481C1C}">
                <a14:useLocalDpi xmlns:a14="http://schemas.microsoft.com/office/drawing/2010/main" val="0"/>
              </a:ext>
            </a:extLst>
          </a:blip>
          <a:srcRect r="16062"/>
          <a:stretch/>
        </p:blipFill>
        <p:spPr bwMode="auto">
          <a:xfrm>
            <a:off x="7574291" y="2774142"/>
            <a:ext cx="3562411" cy="282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712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2114758" y="1810109"/>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tx1"/>
                </a:solidFill>
              </a:rPr>
              <a:t>Sağlık Çalışanlarının Sağlığı, Özlük Hakları</a:t>
            </a:r>
            <a:endParaRPr lang="tr-TR" sz="2400" dirty="0">
              <a:solidFill>
                <a:schemeClr val="tx1"/>
              </a:solidFill>
            </a:endParaRPr>
          </a:p>
          <a:p>
            <a:r>
              <a:rPr lang="tr-TR" sz="2400" b="1" dirty="0">
                <a:solidFill>
                  <a:schemeClr val="bg2"/>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bg2"/>
                </a:solidFill>
              </a:rPr>
              <a:t>Dernekler arası iletişim</a:t>
            </a:r>
          </a:p>
          <a:p>
            <a:r>
              <a:rPr lang="tr-TR" sz="2400" b="1" dirty="0" smtClean="0">
                <a:solidFill>
                  <a:schemeClr val="bg2"/>
                </a:solidFill>
              </a:rPr>
              <a:t>Üniversite Sempozyumu</a:t>
            </a:r>
          </a:p>
          <a:p>
            <a:r>
              <a:rPr lang="tr-TR" sz="2400" b="1" dirty="0" smtClean="0">
                <a:solidFill>
                  <a:schemeClr val="bg2"/>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1392108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04736" y="365318"/>
            <a:ext cx="8911687" cy="1280890"/>
          </a:xfrm>
        </p:spPr>
        <p:txBody>
          <a:bodyPr>
            <a:normAutofit fontScale="90000"/>
          </a:bodyPr>
          <a:lstStyle/>
          <a:p>
            <a:r>
              <a:rPr lang="tr-TR" b="1" dirty="0"/>
              <a:t>Sağlıkta Şiddet Son Bulsun</a:t>
            </a:r>
            <a:r>
              <a:rPr lang="tr-TR" b="1" dirty="0" smtClean="0"/>
              <a:t>! (31 Temmuz 2024)</a:t>
            </a:r>
            <a:r>
              <a:rPr lang="tr-TR" b="1" dirty="0"/>
              <a:t/>
            </a:r>
            <a:br>
              <a:rPr lang="tr-TR" b="1" dirty="0"/>
            </a:br>
            <a:endParaRPr lang="en-US" dirty="0"/>
          </a:p>
        </p:txBody>
      </p:sp>
      <p:sp>
        <p:nvSpPr>
          <p:cNvPr id="3" name="İçerik Yer Tutucusu 2"/>
          <p:cNvSpPr>
            <a:spLocks noGrp="1"/>
          </p:cNvSpPr>
          <p:nvPr>
            <p:ph idx="1"/>
          </p:nvPr>
        </p:nvSpPr>
        <p:spPr>
          <a:xfrm>
            <a:off x="2114759" y="1969698"/>
            <a:ext cx="8915400" cy="3777622"/>
          </a:xfrm>
        </p:spPr>
        <p:txBody>
          <a:bodyPr>
            <a:normAutofit/>
          </a:bodyPr>
          <a:lstStyle/>
          <a:p>
            <a:r>
              <a:rPr lang="tr-TR" sz="2000" dirty="0"/>
              <a:t>Sağlıkta Dönüşüm Programı’nın uygulamaya geçmesiyle birlikte gerek hekimlerin hedef gösterilmesi, gerekse de sağlık hizmetinin alınır satılır bir meta haline getirilmesiyle birlikte şiddet olaylarında belirgin bir artış olmuştur</a:t>
            </a:r>
            <a:r>
              <a:rPr lang="tr-TR" sz="2000" dirty="0" smtClean="0"/>
              <a:t>.</a:t>
            </a:r>
          </a:p>
          <a:p>
            <a:r>
              <a:rPr lang="tr-TR" sz="2000" dirty="0"/>
              <a:t>Türk Tabipleri Birliği Uzmanlık Dernekleri Eşgüdüm Kurulu olarak, sağlık çalışanlarının ölerek, ülkeden göçerek ya da çalışırken duygusal olarak tükenerek yok olmalarını önlemek için Türkiye Büyük Millet Meclisi’ni göreve davet ediyoruz</a:t>
            </a:r>
            <a:r>
              <a:rPr lang="tr-TR" sz="2000" dirty="0" smtClean="0"/>
              <a:t>.</a:t>
            </a:r>
          </a:p>
          <a:p>
            <a:pPr marL="0" indent="0">
              <a:buNone/>
            </a:pPr>
            <a:endParaRPr lang="tr-TR" sz="2000" dirty="0" smtClean="0"/>
          </a:p>
          <a:p>
            <a:pPr marL="0" indent="0">
              <a:buNone/>
            </a:pPr>
            <a:r>
              <a:rPr lang="tr-TR" sz="2000" b="1" dirty="0" smtClean="0"/>
              <a:t>UDEK üyesi 45 dernek açıklamayı imzalamıştır.</a:t>
            </a:r>
            <a:endParaRPr lang="en-US" sz="2000" b="1" dirty="0"/>
          </a:p>
        </p:txBody>
      </p:sp>
    </p:spTree>
    <p:extLst>
      <p:ext uri="{BB962C8B-B14F-4D97-AF65-F5344CB8AC3E}">
        <p14:creationId xmlns:p14="http://schemas.microsoft.com/office/powerpoint/2010/main" val="611389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83966" y="391197"/>
            <a:ext cx="8911687" cy="1280890"/>
          </a:xfrm>
        </p:spPr>
        <p:txBody>
          <a:bodyPr>
            <a:normAutofit fontScale="90000"/>
          </a:bodyPr>
          <a:lstStyle/>
          <a:p>
            <a:r>
              <a:rPr lang="tr-TR" b="1" dirty="0"/>
              <a:t>Aile Hekimi Meslektaşlarımızın Hak Arama Mücadelesini </a:t>
            </a:r>
            <a:r>
              <a:rPr lang="tr-TR" b="1" dirty="0" smtClean="0"/>
              <a:t>Destekliyoruz (29 Kasım 2024)</a:t>
            </a:r>
            <a:r>
              <a:rPr lang="tr-TR" b="1" dirty="0"/>
              <a:t/>
            </a:r>
            <a:br>
              <a:rPr lang="tr-TR" b="1" dirty="0"/>
            </a:br>
            <a:endParaRPr lang="en-US" dirty="0"/>
          </a:p>
        </p:txBody>
      </p:sp>
      <p:sp>
        <p:nvSpPr>
          <p:cNvPr id="3" name="İçerik Yer Tutucusu 2"/>
          <p:cNvSpPr>
            <a:spLocks noGrp="1"/>
          </p:cNvSpPr>
          <p:nvPr>
            <p:ph idx="1"/>
          </p:nvPr>
        </p:nvSpPr>
        <p:spPr>
          <a:xfrm>
            <a:off x="2080252" y="1892060"/>
            <a:ext cx="9116835" cy="3482197"/>
          </a:xfrm>
        </p:spPr>
        <p:txBody>
          <a:bodyPr>
            <a:normAutofit/>
          </a:bodyPr>
          <a:lstStyle/>
          <a:p>
            <a:pPr marL="0" indent="0">
              <a:buNone/>
            </a:pPr>
            <a:r>
              <a:rPr lang="tr-TR" sz="2000" dirty="0" smtClean="0"/>
              <a:t>Birinci </a:t>
            </a:r>
            <a:r>
              <a:rPr lang="tr-TR" sz="2000" dirty="0"/>
              <a:t>basamak sağlık hizmetlerinin tümüyle ücretsiz, bilimsel ve nitelikli biçimde kamu tarafından sunulduğu bir yapılanmayı destekliyor; birinci basamak hizmetlerinin yetkinleşmediği bir sağlık sisteminin sürdürülebilir olmayacağını, aksine ikinci ve üçüncü basamakta hizmet sunan hekimleri ve sağlık çalışanlarını tükenmeye sürükleyeceğini biliyor; birinci basamakta “geleneksel” ve “tamamlayıcı” adlar altında sunulacak bilim dışı uygulamalara karşı çıkıyor; böylesi bir mücadele içerisinde olan Aile Hekimi meslektaşlarımızın her türlü hak arama eylemiyle dayanışma içerisinde olduğumuzu ifade ediyoruz.</a:t>
            </a:r>
            <a:endParaRPr lang="en-US" sz="2000" dirty="0"/>
          </a:p>
        </p:txBody>
      </p:sp>
    </p:spTree>
    <p:extLst>
      <p:ext uri="{BB962C8B-B14F-4D97-AF65-F5344CB8AC3E}">
        <p14:creationId xmlns:p14="http://schemas.microsoft.com/office/powerpoint/2010/main" val="1231031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351" y="417076"/>
            <a:ext cx="9208011" cy="1716524"/>
          </a:xfrm>
        </p:spPr>
        <p:txBody>
          <a:bodyPr>
            <a:normAutofit fontScale="90000"/>
          </a:bodyPr>
          <a:lstStyle/>
          <a:p>
            <a:r>
              <a:rPr lang="tr-TR" b="1" dirty="0"/>
              <a:t>Sağlık Çalışanlarının Sağlığı Çalışma Grubu TTB’nin Ev Sahipliğinde </a:t>
            </a:r>
            <a:r>
              <a:rPr lang="tr-TR" b="1" dirty="0" smtClean="0"/>
              <a:t>Toplandı (19 Ocak 2025)</a:t>
            </a:r>
            <a:r>
              <a:rPr lang="tr-TR" b="1" dirty="0"/>
              <a:t/>
            </a:r>
            <a:br>
              <a:rPr lang="tr-TR" b="1" dirty="0"/>
            </a:br>
            <a:endParaRPr lang="en-US" dirty="0"/>
          </a:p>
        </p:txBody>
      </p:sp>
      <p:sp>
        <p:nvSpPr>
          <p:cNvPr id="3" name="İçerik Yer Tutucusu 2"/>
          <p:cNvSpPr>
            <a:spLocks noGrp="1"/>
          </p:cNvSpPr>
          <p:nvPr>
            <p:ph idx="1"/>
          </p:nvPr>
        </p:nvSpPr>
        <p:spPr>
          <a:xfrm>
            <a:off x="2037121" y="2306128"/>
            <a:ext cx="8915400" cy="3777622"/>
          </a:xfrm>
        </p:spPr>
        <p:txBody>
          <a:bodyPr>
            <a:normAutofit/>
          </a:bodyPr>
          <a:lstStyle/>
          <a:p>
            <a:r>
              <a:rPr lang="tr-TR" sz="2000" dirty="0"/>
              <a:t>S</a:t>
            </a:r>
            <a:r>
              <a:rPr lang="tr-TR" sz="2000" dirty="0" smtClean="0"/>
              <a:t>ağlık </a:t>
            </a:r>
            <a:r>
              <a:rPr lang="tr-TR" sz="2000" dirty="0"/>
              <a:t>çalışanlarının fiziksel ve ruhsal sağlıklarını etkileyen zorluklara yönelik kapsamlı değerlendirmeler </a:t>
            </a:r>
            <a:r>
              <a:rPr lang="tr-TR" sz="2000" dirty="0" smtClean="0"/>
              <a:t>yapıldı.</a:t>
            </a:r>
          </a:p>
          <a:p>
            <a:r>
              <a:rPr lang="tr-TR" sz="2000" dirty="0"/>
              <a:t>İ</a:t>
            </a:r>
            <a:r>
              <a:rPr lang="tr-TR" sz="2000" dirty="0" smtClean="0"/>
              <a:t>şçi </a:t>
            </a:r>
            <a:r>
              <a:rPr lang="tr-TR" sz="2000" dirty="0"/>
              <a:t>sağlığı ve güvenliği </a:t>
            </a:r>
            <a:r>
              <a:rPr lang="tr-TR" sz="2000" dirty="0" smtClean="0"/>
              <a:t>konusunda, </a:t>
            </a:r>
            <a:r>
              <a:rPr lang="tr-TR" sz="2000" dirty="0"/>
              <a:t>iş kazalarının ve meslek hastalıklarının önlenmesine ilişkin çözüm </a:t>
            </a:r>
            <a:r>
              <a:rPr lang="tr-TR" sz="2000" dirty="0" smtClean="0"/>
              <a:t>önerileri sunuldu.</a:t>
            </a:r>
          </a:p>
          <a:p>
            <a:r>
              <a:rPr lang="tr-TR" sz="2000" dirty="0"/>
              <a:t>S</a:t>
            </a:r>
            <a:r>
              <a:rPr lang="tr-TR" sz="2000" dirty="0" smtClean="0"/>
              <a:t>ağlık </a:t>
            </a:r>
            <a:r>
              <a:rPr lang="tr-TR" sz="2000" dirty="0"/>
              <a:t>çalışanlarının sağlığının korunması, çalışma koşullarının iyileştirilmesi için </a:t>
            </a:r>
            <a:r>
              <a:rPr lang="tr-TR" sz="2000" dirty="0" smtClean="0"/>
              <a:t>gereksinimlerin neler olduğu tartışıldı.</a:t>
            </a:r>
          </a:p>
          <a:p>
            <a:r>
              <a:rPr lang="tr-TR" sz="2000" dirty="0" smtClean="0"/>
              <a:t>Kurum temsilcilerinden oluşan bir yürütme kurulu oluşturuldu.</a:t>
            </a:r>
          </a:p>
          <a:p>
            <a:r>
              <a:rPr lang="tr-TR" sz="2000" dirty="0" smtClean="0"/>
              <a:t>UDEK Yürütme Kurulu adına Dr. Özlem Kurt Azap ve Dr. İrem Yıldız toplantıya katıldılar.</a:t>
            </a:r>
            <a:endParaRPr lang="en-US" sz="2000" dirty="0"/>
          </a:p>
        </p:txBody>
      </p:sp>
    </p:spTree>
    <p:extLst>
      <p:ext uri="{BB962C8B-B14F-4D97-AF65-F5344CB8AC3E}">
        <p14:creationId xmlns:p14="http://schemas.microsoft.com/office/powerpoint/2010/main" val="312025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tb.org.tr/lib_habernew/2025/cde8028e-d71d-11ef-b746-720be24cd64c.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99" b="8475"/>
          <a:stretch/>
        </p:blipFill>
        <p:spPr bwMode="auto">
          <a:xfrm>
            <a:off x="492005" y="451485"/>
            <a:ext cx="5816785" cy="259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ttb.org.tr/lib_haberresim/d4ae7fe4-d71d-11ef-b746-720be24cd64c.jpg"/>
          <p:cNvPicPr>
            <a:picLocks noChangeAspect="1" noChangeArrowheads="1"/>
          </p:cNvPicPr>
          <p:nvPr/>
        </p:nvPicPr>
        <p:blipFill rotWithShape="1">
          <a:blip r:embed="rId3">
            <a:extLst>
              <a:ext uri="{28A0092B-C50C-407E-A947-70E740481C1C}">
                <a14:useLocalDpi xmlns:a14="http://schemas.microsoft.com/office/drawing/2010/main" val="0"/>
              </a:ext>
            </a:extLst>
          </a:blip>
          <a:srcRect l="-183" t="23498" r="183" b="2857"/>
          <a:stretch/>
        </p:blipFill>
        <p:spPr bwMode="auto">
          <a:xfrm>
            <a:off x="6530495" y="451485"/>
            <a:ext cx="4701098" cy="259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ttb.org.tr/lib_haberresim/e3c7be32-d71d-11ef-b746-720be24cd64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9787" y="3159798"/>
            <a:ext cx="2500631" cy="33333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ttb.org.tr/lib_haberresim/ded99a30-d71d-11ef-b746-720be24cd64c.jpg"/>
          <p:cNvPicPr>
            <a:picLocks noChangeAspect="1" noChangeArrowheads="1"/>
          </p:cNvPicPr>
          <p:nvPr/>
        </p:nvPicPr>
        <p:blipFill rotWithShape="1">
          <a:blip r:embed="rId5">
            <a:extLst>
              <a:ext uri="{28A0092B-C50C-407E-A947-70E740481C1C}">
                <a14:useLocalDpi xmlns:a14="http://schemas.microsoft.com/office/drawing/2010/main" val="0"/>
              </a:ext>
            </a:extLst>
          </a:blip>
          <a:srcRect t="14312"/>
          <a:stretch/>
        </p:blipFill>
        <p:spPr bwMode="auto">
          <a:xfrm>
            <a:off x="1489797" y="3372928"/>
            <a:ext cx="4523562" cy="290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5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2114758" y="1810109"/>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tx1"/>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bg2"/>
                </a:solidFill>
              </a:rPr>
              <a:t>Dernekler arası iletişim</a:t>
            </a:r>
          </a:p>
          <a:p>
            <a:r>
              <a:rPr lang="tr-TR" sz="2400" b="1" dirty="0" smtClean="0">
                <a:solidFill>
                  <a:schemeClr val="bg2"/>
                </a:solidFill>
              </a:rPr>
              <a:t>Üniversite Sempozyumu</a:t>
            </a:r>
          </a:p>
          <a:p>
            <a:r>
              <a:rPr lang="tr-TR" sz="2400" b="1" dirty="0" smtClean="0">
                <a:solidFill>
                  <a:schemeClr val="bg2"/>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1818889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23582" y="382570"/>
            <a:ext cx="9121746" cy="1644638"/>
          </a:xfrm>
        </p:spPr>
        <p:txBody>
          <a:bodyPr>
            <a:normAutofit/>
          </a:bodyPr>
          <a:lstStyle/>
          <a:p>
            <a:r>
              <a:rPr lang="tr-TR" sz="3200" b="1" dirty="0"/>
              <a:t>Sağlık Alanında Uygunsuz Reklam ve Tanıtım Konusunda UDEK </a:t>
            </a:r>
            <a:r>
              <a:rPr lang="tr-TR" sz="3200" b="1" dirty="0" smtClean="0"/>
              <a:t>Açıklaması (16 Şubat 2024)</a:t>
            </a:r>
            <a:endParaRPr lang="tr-TR" sz="3200" b="1" dirty="0"/>
          </a:p>
        </p:txBody>
      </p:sp>
      <p:sp>
        <p:nvSpPr>
          <p:cNvPr id="3" name="İçerik Yer Tutucusu 2"/>
          <p:cNvSpPr>
            <a:spLocks noGrp="1"/>
          </p:cNvSpPr>
          <p:nvPr>
            <p:ph idx="1"/>
          </p:nvPr>
        </p:nvSpPr>
        <p:spPr>
          <a:xfrm>
            <a:off x="2023582" y="1866181"/>
            <a:ext cx="8915400" cy="3777622"/>
          </a:xfrm>
        </p:spPr>
        <p:txBody>
          <a:bodyPr/>
          <a:lstStyle/>
          <a:p>
            <a:r>
              <a:rPr lang="tr-TR" dirty="0"/>
              <a:t>Uygunsuz tanıtımlar ve reklam, hastaların geçerliliği kanıtlanmış ve bilimsel tıbbi bilgilere tarafsız bir biçimde ulaşma hakkını da olumsuz olarak etkilemektedir. </a:t>
            </a:r>
            <a:endParaRPr lang="tr-TR" dirty="0" smtClean="0"/>
          </a:p>
          <a:p>
            <a:r>
              <a:rPr lang="tr-TR" dirty="0"/>
              <a:t>Hızla yaygınlaşan mesleki etiğe aykırı tanıtımların halk sağlığı ve hekimlik üzerindeki olumsuz etkilerine dikkat çekmek bu nedenle çok önemlidir</a:t>
            </a:r>
            <a:r>
              <a:rPr lang="tr-TR" dirty="0" smtClean="0"/>
              <a:t>.</a:t>
            </a:r>
          </a:p>
          <a:p>
            <a:r>
              <a:rPr lang="tr-TR" dirty="0"/>
              <a:t>Hekimler arası haksız rekabetin engellenebilmesi, tanıtım ve bilgilendirmenin meslek etiğine uygun biçimde yapılabilmesi için ortak tutum belirlemek gerekmektedir</a:t>
            </a:r>
            <a:r>
              <a:rPr lang="tr-TR" dirty="0" smtClean="0"/>
              <a:t>.</a:t>
            </a:r>
          </a:p>
          <a:p>
            <a:r>
              <a:rPr lang="tr-TR" dirty="0"/>
              <a:t>TTB Uzmanlık Dernekleri Eşgüdüm Kurulu olarak önemli bir halk sağlığı sorunu haline gelen ve mesleki etik değerlerimizi aşındıran uygunsuz tanıtım ve reklam konusunda üzerimize düşen sorumlulukları yerine getireceğimizi kararlılıkla bildiririz.</a:t>
            </a:r>
            <a:endParaRPr lang="en-US" dirty="0"/>
          </a:p>
        </p:txBody>
      </p:sp>
    </p:spTree>
    <p:extLst>
      <p:ext uri="{BB962C8B-B14F-4D97-AF65-F5344CB8AC3E}">
        <p14:creationId xmlns:p14="http://schemas.microsoft.com/office/powerpoint/2010/main" val="180985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1628" y="481774"/>
            <a:ext cx="8129709" cy="1157244"/>
          </a:xfrm>
        </p:spPr>
        <p:txBody>
          <a:bodyPr/>
          <a:lstStyle/>
          <a:p>
            <a:r>
              <a:rPr lang="tr-TR" b="1" dirty="0"/>
              <a:t>TTB UDEK Üyesi Dernekler</a:t>
            </a:r>
            <a:endParaRPr lang="en-US"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6844366"/>
              </p:ext>
            </p:extLst>
          </p:nvPr>
        </p:nvGraphicFramePr>
        <p:xfrm>
          <a:off x="2071628" y="1754038"/>
          <a:ext cx="8314576" cy="3266535"/>
        </p:xfrm>
        <a:graphic>
          <a:graphicData uri="http://schemas.openxmlformats.org/drawingml/2006/table">
            <a:tbl>
              <a:tblPr firstRow="1" bandRow="1">
                <a:tableStyleId>{5C22544A-7EE6-4342-B048-85BDC9FD1C3A}</a:tableStyleId>
              </a:tblPr>
              <a:tblGrid>
                <a:gridCol w="2078644">
                  <a:extLst>
                    <a:ext uri="{9D8B030D-6E8A-4147-A177-3AD203B41FA5}">
                      <a16:colId xmlns="" xmlns:a16="http://schemas.microsoft.com/office/drawing/2014/main" val="20000"/>
                    </a:ext>
                  </a:extLst>
                </a:gridCol>
                <a:gridCol w="2078644">
                  <a:extLst>
                    <a:ext uri="{9D8B030D-6E8A-4147-A177-3AD203B41FA5}">
                      <a16:colId xmlns="" xmlns:a16="http://schemas.microsoft.com/office/drawing/2014/main" val="20001"/>
                    </a:ext>
                  </a:extLst>
                </a:gridCol>
                <a:gridCol w="2078644">
                  <a:extLst>
                    <a:ext uri="{9D8B030D-6E8A-4147-A177-3AD203B41FA5}">
                      <a16:colId xmlns="" xmlns:a16="http://schemas.microsoft.com/office/drawing/2014/main" val="20002"/>
                    </a:ext>
                  </a:extLst>
                </a:gridCol>
                <a:gridCol w="2078644">
                  <a:extLst>
                    <a:ext uri="{9D8B030D-6E8A-4147-A177-3AD203B41FA5}">
                      <a16:colId xmlns="" xmlns:a16="http://schemas.microsoft.com/office/drawing/2014/main" val="20003"/>
                    </a:ext>
                  </a:extLst>
                </a:gridCol>
              </a:tblGrid>
              <a:tr h="653307">
                <a:tc>
                  <a:txBody>
                    <a:bodyPr/>
                    <a:lstStyle/>
                    <a:p>
                      <a:endParaRPr lang="en-US" dirty="0"/>
                    </a:p>
                  </a:txBody>
                  <a:tcPr/>
                </a:tc>
                <a:tc>
                  <a:txBody>
                    <a:bodyPr/>
                    <a:lstStyle/>
                    <a:p>
                      <a:r>
                        <a:rPr lang="tr-TR" dirty="0"/>
                        <a:t>Asıl</a:t>
                      </a:r>
                      <a:endParaRPr lang="en-US" dirty="0"/>
                    </a:p>
                  </a:txBody>
                  <a:tcPr/>
                </a:tc>
                <a:tc>
                  <a:txBody>
                    <a:bodyPr/>
                    <a:lstStyle/>
                    <a:p>
                      <a:r>
                        <a:rPr lang="tr-TR" dirty="0"/>
                        <a:t>Gözlemci</a:t>
                      </a:r>
                      <a:endParaRPr lang="en-US" dirty="0"/>
                    </a:p>
                  </a:txBody>
                  <a:tcPr/>
                </a:tc>
                <a:tc>
                  <a:txBody>
                    <a:bodyPr/>
                    <a:lstStyle/>
                    <a:p>
                      <a:r>
                        <a:rPr lang="tr-TR" dirty="0"/>
                        <a:t>Toplam</a:t>
                      </a:r>
                      <a:endParaRPr lang="en-US" dirty="0"/>
                    </a:p>
                  </a:txBody>
                  <a:tcPr/>
                </a:tc>
                <a:extLst>
                  <a:ext uri="{0D108BD9-81ED-4DB2-BD59-A6C34878D82A}">
                    <a16:rowId xmlns="" xmlns:a16="http://schemas.microsoft.com/office/drawing/2014/main" val="10000"/>
                  </a:ext>
                </a:extLst>
              </a:tr>
              <a:tr h="653307">
                <a:tc>
                  <a:txBody>
                    <a:bodyPr/>
                    <a:lstStyle/>
                    <a:p>
                      <a:r>
                        <a:rPr lang="tr-TR" b="1" dirty="0"/>
                        <a:t>Dahili Bilimler</a:t>
                      </a:r>
                      <a:endParaRPr lang="en-US" b="1" dirty="0"/>
                    </a:p>
                  </a:txBody>
                  <a:tcPr/>
                </a:tc>
                <a:tc>
                  <a:txBody>
                    <a:bodyPr/>
                    <a:lstStyle/>
                    <a:p>
                      <a:r>
                        <a:rPr lang="tr-TR" dirty="0" smtClean="0"/>
                        <a:t>44</a:t>
                      </a:r>
                      <a:endParaRPr lang="en-US" dirty="0"/>
                    </a:p>
                  </a:txBody>
                  <a:tcPr/>
                </a:tc>
                <a:tc>
                  <a:txBody>
                    <a:bodyPr/>
                    <a:lstStyle/>
                    <a:p>
                      <a:r>
                        <a:rPr lang="tr-TR" dirty="0" smtClean="0"/>
                        <a:t>21</a:t>
                      </a:r>
                      <a:endParaRPr lang="en-US" dirty="0"/>
                    </a:p>
                  </a:txBody>
                  <a:tcPr/>
                </a:tc>
                <a:tc>
                  <a:txBody>
                    <a:bodyPr/>
                    <a:lstStyle/>
                    <a:p>
                      <a:r>
                        <a:rPr lang="tr-TR" dirty="0" smtClean="0"/>
                        <a:t>65</a:t>
                      </a:r>
                      <a:endParaRPr lang="en-US" dirty="0"/>
                    </a:p>
                  </a:txBody>
                  <a:tcPr/>
                </a:tc>
                <a:extLst>
                  <a:ext uri="{0D108BD9-81ED-4DB2-BD59-A6C34878D82A}">
                    <a16:rowId xmlns="" xmlns:a16="http://schemas.microsoft.com/office/drawing/2014/main" val="10001"/>
                  </a:ext>
                </a:extLst>
              </a:tr>
              <a:tr h="653307">
                <a:tc>
                  <a:txBody>
                    <a:bodyPr/>
                    <a:lstStyle/>
                    <a:p>
                      <a:r>
                        <a:rPr lang="tr-TR" b="1" dirty="0"/>
                        <a:t>Cerrahi Bilimler</a:t>
                      </a:r>
                      <a:endParaRPr lang="en-US" b="1" dirty="0"/>
                    </a:p>
                  </a:txBody>
                  <a:tcPr/>
                </a:tc>
                <a:tc>
                  <a:txBody>
                    <a:bodyPr/>
                    <a:lstStyle/>
                    <a:p>
                      <a:r>
                        <a:rPr lang="tr-TR" dirty="0"/>
                        <a:t>18</a:t>
                      </a:r>
                      <a:endParaRPr lang="en-US" dirty="0"/>
                    </a:p>
                  </a:txBody>
                  <a:tcPr/>
                </a:tc>
                <a:tc>
                  <a:txBody>
                    <a:bodyPr/>
                    <a:lstStyle/>
                    <a:p>
                      <a:r>
                        <a:rPr lang="tr-TR" dirty="0" smtClean="0"/>
                        <a:t>13</a:t>
                      </a:r>
                      <a:endParaRPr lang="en-US" dirty="0"/>
                    </a:p>
                  </a:txBody>
                  <a:tcPr/>
                </a:tc>
                <a:tc>
                  <a:txBody>
                    <a:bodyPr/>
                    <a:lstStyle/>
                    <a:p>
                      <a:r>
                        <a:rPr lang="tr-TR" dirty="0" smtClean="0"/>
                        <a:t>31</a:t>
                      </a:r>
                      <a:endParaRPr lang="en-US" dirty="0"/>
                    </a:p>
                  </a:txBody>
                  <a:tcPr/>
                </a:tc>
                <a:extLst>
                  <a:ext uri="{0D108BD9-81ED-4DB2-BD59-A6C34878D82A}">
                    <a16:rowId xmlns="" xmlns:a16="http://schemas.microsoft.com/office/drawing/2014/main" val="10002"/>
                  </a:ext>
                </a:extLst>
              </a:tr>
              <a:tr h="653307">
                <a:tc>
                  <a:txBody>
                    <a:bodyPr/>
                    <a:lstStyle/>
                    <a:p>
                      <a:r>
                        <a:rPr lang="tr-TR" b="1" dirty="0"/>
                        <a:t>Temel Bilimler</a:t>
                      </a:r>
                      <a:endParaRPr lang="en-US" b="1" dirty="0"/>
                    </a:p>
                  </a:txBody>
                  <a:tcPr/>
                </a:tc>
                <a:tc>
                  <a:txBody>
                    <a:bodyPr/>
                    <a:lstStyle/>
                    <a:p>
                      <a:r>
                        <a:rPr lang="tr-TR" dirty="0"/>
                        <a:t>11</a:t>
                      </a:r>
                      <a:endParaRPr lang="en-US" dirty="0"/>
                    </a:p>
                  </a:txBody>
                  <a:tcPr/>
                </a:tc>
                <a:tc>
                  <a:txBody>
                    <a:bodyPr/>
                    <a:lstStyle/>
                    <a:p>
                      <a:r>
                        <a:rPr lang="tr-TR" dirty="0"/>
                        <a:t>3</a:t>
                      </a:r>
                      <a:endParaRPr lang="en-US" dirty="0"/>
                    </a:p>
                  </a:txBody>
                  <a:tcPr/>
                </a:tc>
                <a:tc>
                  <a:txBody>
                    <a:bodyPr/>
                    <a:lstStyle/>
                    <a:p>
                      <a:r>
                        <a:rPr lang="tr-TR" dirty="0"/>
                        <a:t>14</a:t>
                      </a:r>
                      <a:endParaRPr lang="en-US" dirty="0"/>
                    </a:p>
                  </a:txBody>
                  <a:tcPr/>
                </a:tc>
                <a:extLst>
                  <a:ext uri="{0D108BD9-81ED-4DB2-BD59-A6C34878D82A}">
                    <a16:rowId xmlns="" xmlns:a16="http://schemas.microsoft.com/office/drawing/2014/main" val="10003"/>
                  </a:ext>
                </a:extLst>
              </a:tr>
              <a:tr h="653307">
                <a:tc>
                  <a:txBody>
                    <a:bodyPr/>
                    <a:lstStyle/>
                    <a:p>
                      <a:r>
                        <a:rPr lang="tr-TR" b="1" dirty="0"/>
                        <a:t>Toplam</a:t>
                      </a:r>
                      <a:endParaRPr lang="en-US" b="1" dirty="0"/>
                    </a:p>
                  </a:txBody>
                  <a:tcPr/>
                </a:tc>
                <a:tc>
                  <a:txBody>
                    <a:bodyPr/>
                    <a:lstStyle/>
                    <a:p>
                      <a:r>
                        <a:rPr lang="tr-TR" dirty="0" smtClean="0"/>
                        <a:t>73</a:t>
                      </a:r>
                      <a:endParaRPr lang="en-US" dirty="0"/>
                    </a:p>
                  </a:txBody>
                  <a:tcPr/>
                </a:tc>
                <a:tc>
                  <a:txBody>
                    <a:bodyPr/>
                    <a:lstStyle/>
                    <a:p>
                      <a:r>
                        <a:rPr lang="tr-TR" dirty="0" smtClean="0"/>
                        <a:t>37</a:t>
                      </a:r>
                      <a:endParaRPr lang="en-US" dirty="0"/>
                    </a:p>
                  </a:txBody>
                  <a:tcPr/>
                </a:tc>
                <a:tc>
                  <a:txBody>
                    <a:bodyPr/>
                    <a:lstStyle/>
                    <a:p>
                      <a:r>
                        <a:rPr lang="tr-TR" dirty="0" smtClean="0"/>
                        <a:t>110</a:t>
                      </a:r>
                      <a:endParaRPr lang="en-US"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14851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2114758" y="1810109"/>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tx1"/>
                </a:solidFill>
              </a:rPr>
              <a:t>Dernekler arası iletişim</a:t>
            </a:r>
          </a:p>
          <a:p>
            <a:r>
              <a:rPr lang="tr-TR" sz="2400" b="1" dirty="0" smtClean="0">
                <a:solidFill>
                  <a:schemeClr val="bg2"/>
                </a:solidFill>
              </a:rPr>
              <a:t>Üniversite Sempozyumu</a:t>
            </a:r>
          </a:p>
          <a:p>
            <a:r>
              <a:rPr lang="tr-TR" sz="2400" b="1" dirty="0" smtClean="0">
                <a:solidFill>
                  <a:schemeClr val="bg2"/>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11623884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14956" y="460208"/>
            <a:ext cx="8911687" cy="1280890"/>
          </a:xfrm>
        </p:spPr>
        <p:txBody>
          <a:bodyPr/>
          <a:lstStyle/>
          <a:p>
            <a:r>
              <a:rPr lang="tr-TR" b="1" dirty="0" smtClean="0"/>
              <a:t>UDEK Üyesi Dernekler Arası İletişim</a:t>
            </a:r>
            <a:endParaRPr lang="en-US" b="1" dirty="0"/>
          </a:p>
        </p:txBody>
      </p:sp>
      <p:sp>
        <p:nvSpPr>
          <p:cNvPr id="3" name="İçerik Yer Tutucusu 2"/>
          <p:cNvSpPr>
            <a:spLocks noGrp="1"/>
          </p:cNvSpPr>
          <p:nvPr>
            <p:ph idx="1"/>
          </p:nvPr>
        </p:nvSpPr>
        <p:spPr>
          <a:xfrm>
            <a:off x="1393855" y="1426234"/>
            <a:ext cx="9682462" cy="4362090"/>
          </a:xfrm>
        </p:spPr>
        <p:txBody>
          <a:bodyPr/>
          <a:lstStyle/>
          <a:p>
            <a:r>
              <a:rPr lang="tr-TR" sz="2000" b="1" dirty="0" smtClean="0"/>
              <a:t>UDEK Cerrahi Grup</a:t>
            </a:r>
          </a:p>
          <a:p>
            <a:pPr lvl="1"/>
            <a:r>
              <a:rPr lang="tr-TR" sz="2000" dirty="0" smtClean="0"/>
              <a:t>İlk toplantı 27 Haziran 2024 tarihinde, 12 dernekten 21 temsilci ile TTB’de</a:t>
            </a:r>
          </a:p>
          <a:p>
            <a:pPr lvl="1"/>
            <a:r>
              <a:rPr lang="tr-TR" sz="2000" dirty="0" smtClean="0"/>
              <a:t>İkinci toplantı 4 Aralık 2024’te çevrimiçi</a:t>
            </a:r>
          </a:p>
          <a:p>
            <a:r>
              <a:rPr lang="tr-TR" sz="2000" b="1" dirty="0" smtClean="0"/>
              <a:t>UDEK Dahili Grup</a:t>
            </a:r>
          </a:p>
          <a:p>
            <a:pPr lvl="1"/>
            <a:r>
              <a:rPr lang="tr-TR" sz="2000" dirty="0" smtClean="0"/>
              <a:t>İlk toplantı 30 Temmuz 2024 tarihinde, 20 dernekten 31 temsilci ile TTB’de</a:t>
            </a:r>
          </a:p>
          <a:p>
            <a:pPr lvl="1"/>
            <a:r>
              <a:rPr lang="tr-TR" sz="2000" dirty="0"/>
              <a:t>İkinci toplantı 5 Aralık 2024’te </a:t>
            </a:r>
            <a:r>
              <a:rPr lang="tr-TR" sz="2000" dirty="0" smtClean="0"/>
              <a:t>çevrimiçi</a:t>
            </a:r>
          </a:p>
          <a:p>
            <a:r>
              <a:rPr lang="tr-TR" sz="2000" b="1" dirty="0" smtClean="0"/>
              <a:t>UDEK Temel Grup</a:t>
            </a:r>
          </a:p>
          <a:p>
            <a:pPr lvl="1"/>
            <a:r>
              <a:rPr lang="tr-TR" sz="2000" dirty="0"/>
              <a:t>İlk toplantı </a:t>
            </a:r>
            <a:r>
              <a:rPr lang="tr-TR" sz="2000" dirty="0" smtClean="0"/>
              <a:t>18 Eylül 2024 </a:t>
            </a:r>
            <a:r>
              <a:rPr lang="tr-TR" sz="2000" dirty="0"/>
              <a:t>tarihinde, </a:t>
            </a:r>
            <a:r>
              <a:rPr lang="tr-TR" sz="2000" dirty="0" smtClean="0"/>
              <a:t>5 </a:t>
            </a:r>
            <a:r>
              <a:rPr lang="tr-TR" sz="2000" dirty="0"/>
              <a:t>dernekten </a:t>
            </a:r>
            <a:r>
              <a:rPr lang="tr-TR" sz="2000" dirty="0" smtClean="0"/>
              <a:t>7 </a:t>
            </a:r>
            <a:r>
              <a:rPr lang="tr-TR" sz="2000" dirty="0"/>
              <a:t>temsilci ile </a:t>
            </a:r>
            <a:r>
              <a:rPr lang="tr-TR" sz="2000" dirty="0" smtClean="0"/>
              <a:t>TTB’de</a:t>
            </a:r>
          </a:p>
          <a:p>
            <a:pPr lvl="1"/>
            <a:r>
              <a:rPr lang="tr-TR" sz="2000" dirty="0"/>
              <a:t>İkinci toplantı </a:t>
            </a:r>
            <a:r>
              <a:rPr lang="tr-TR" sz="2000" dirty="0" smtClean="0"/>
              <a:t>6 </a:t>
            </a:r>
            <a:r>
              <a:rPr lang="tr-TR" sz="2000" dirty="0"/>
              <a:t>Aralık 2024’te çevrimiçi</a:t>
            </a:r>
          </a:p>
          <a:p>
            <a:pPr lvl="1"/>
            <a:endParaRPr lang="tr-TR" dirty="0"/>
          </a:p>
          <a:p>
            <a:pPr lvl="1"/>
            <a:endParaRPr lang="en-US" dirty="0"/>
          </a:p>
        </p:txBody>
      </p:sp>
    </p:spTree>
    <p:extLst>
      <p:ext uri="{BB962C8B-B14F-4D97-AF65-F5344CB8AC3E}">
        <p14:creationId xmlns:p14="http://schemas.microsoft.com/office/powerpoint/2010/main" val="1556604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31876" y="261801"/>
            <a:ext cx="8911687" cy="1280890"/>
          </a:xfrm>
        </p:spPr>
        <p:txBody>
          <a:bodyPr/>
          <a:lstStyle/>
          <a:p>
            <a:r>
              <a:rPr lang="tr-TR" dirty="0" smtClean="0"/>
              <a:t>UDEK Cerrahi Grup</a:t>
            </a:r>
            <a:endParaRPr lang="en-US" dirty="0"/>
          </a:p>
        </p:txBody>
      </p:sp>
      <p:sp>
        <p:nvSpPr>
          <p:cNvPr id="3" name="İçerik Yer Tutucusu 2"/>
          <p:cNvSpPr>
            <a:spLocks noGrp="1"/>
          </p:cNvSpPr>
          <p:nvPr>
            <p:ph idx="1"/>
          </p:nvPr>
        </p:nvSpPr>
        <p:spPr>
          <a:xfrm>
            <a:off x="1260743" y="1348597"/>
            <a:ext cx="6175226" cy="5026325"/>
          </a:xfrm>
        </p:spPr>
        <p:txBody>
          <a:bodyPr>
            <a:normAutofit/>
          </a:bodyPr>
          <a:lstStyle/>
          <a:p>
            <a:r>
              <a:rPr lang="tr-TR" dirty="0" smtClean="0"/>
              <a:t>UDEK üyesi cerrahi ana ve yan asıl statüdeki derneklerden iki üye (iki de yedek üye) istendi.</a:t>
            </a:r>
          </a:p>
          <a:p>
            <a:r>
              <a:rPr lang="tr-TR" dirty="0"/>
              <a:t>TTB Hekimlik Uygulamaları Veri Tabanı (TTB HUV) ve Sağlık Uygulama Tebliği (SUT) üzerine çalışacak alt grup </a:t>
            </a:r>
            <a:r>
              <a:rPr lang="tr-TR" dirty="0" smtClean="0"/>
              <a:t>oluşturulmasına,</a:t>
            </a:r>
          </a:p>
          <a:p>
            <a:r>
              <a:rPr lang="tr-TR" dirty="0"/>
              <a:t>Hukuksal süreçlerde alan uzmanlarının bilirkişilik görevi üstlenmelerinin özendirilmesine, uygulamalı eğitimlerin yapılandırılmasına</a:t>
            </a:r>
            <a:r>
              <a:rPr lang="tr-TR" dirty="0" smtClean="0"/>
              <a:t>,</a:t>
            </a:r>
          </a:p>
          <a:p>
            <a:r>
              <a:rPr lang="tr-TR" dirty="0"/>
              <a:t>Türk Cerrahi Derneği ile birlikte Temel Cerrahi Eğitimleri (güvenli cerrahi, </a:t>
            </a:r>
            <a:r>
              <a:rPr lang="tr-TR" dirty="0" err="1"/>
              <a:t>sütür</a:t>
            </a:r>
            <a:r>
              <a:rPr lang="tr-TR" dirty="0"/>
              <a:t> ve </a:t>
            </a:r>
            <a:r>
              <a:rPr lang="tr-TR" dirty="0" err="1"/>
              <a:t>sütür</a:t>
            </a:r>
            <a:r>
              <a:rPr lang="tr-TR" dirty="0"/>
              <a:t> teknikleri, yara </a:t>
            </a:r>
            <a:r>
              <a:rPr lang="tr-TR" dirty="0" err="1"/>
              <a:t>debridmanı</a:t>
            </a:r>
            <a:r>
              <a:rPr lang="tr-TR" dirty="0"/>
              <a:t> vb.) yapılandırılmasına</a:t>
            </a:r>
            <a:r>
              <a:rPr lang="tr-TR" dirty="0" smtClean="0"/>
              <a:t>,</a:t>
            </a:r>
          </a:p>
          <a:p>
            <a:r>
              <a:rPr lang="tr-TR" dirty="0"/>
              <a:t>Cerrahi alanların cerrahi alanlarla ve diğer tıp alanları ile çatışma ve çakışma başlıklarının, kısa içeriklerinin ve çözüm önerilerinin derlenmesi için veri </a:t>
            </a:r>
            <a:r>
              <a:rPr lang="tr-TR" dirty="0" smtClean="0"/>
              <a:t>toplanmasına karar verildi.</a:t>
            </a:r>
          </a:p>
          <a:p>
            <a:endParaRPr lang="en-US" dirty="0"/>
          </a:p>
        </p:txBody>
      </p:sp>
      <p:pic>
        <p:nvPicPr>
          <p:cNvPr id="1026" name="Picture 2" descr="https://www.ttb.org.tr/udek/lib_haber/5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45" y="1706460"/>
            <a:ext cx="4375875" cy="2908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78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9130" y="148219"/>
            <a:ext cx="6344042" cy="1023536"/>
          </a:xfrm>
        </p:spPr>
        <p:txBody>
          <a:bodyPr/>
          <a:lstStyle/>
          <a:p>
            <a:r>
              <a:rPr lang="tr-TR" dirty="0" smtClean="0"/>
              <a:t>UDEK Dahili Grup</a:t>
            </a:r>
            <a:endParaRPr lang="en-US" dirty="0"/>
          </a:p>
        </p:txBody>
      </p:sp>
      <p:sp>
        <p:nvSpPr>
          <p:cNvPr id="3" name="İçerik Yer Tutucusu 2"/>
          <p:cNvSpPr>
            <a:spLocks noGrp="1"/>
          </p:cNvSpPr>
          <p:nvPr>
            <p:ph idx="1"/>
          </p:nvPr>
        </p:nvSpPr>
        <p:spPr>
          <a:xfrm>
            <a:off x="976073" y="1171755"/>
            <a:ext cx="5994070" cy="5505089"/>
          </a:xfrm>
        </p:spPr>
        <p:txBody>
          <a:bodyPr>
            <a:normAutofit lnSpcReduction="10000"/>
          </a:bodyPr>
          <a:lstStyle/>
          <a:p>
            <a:r>
              <a:rPr lang="tr-TR" dirty="0"/>
              <a:t>Dahili gruptaki alanlara özgü çekirdek eğitim programının belirlenmesi</a:t>
            </a:r>
            <a:r>
              <a:rPr lang="tr-TR" dirty="0" smtClean="0"/>
              <a:t>,</a:t>
            </a:r>
          </a:p>
          <a:p>
            <a:r>
              <a:rPr lang="tr-TR" dirty="0"/>
              <a:t>Sağlık Bakanlığı Tıpta Uzmanlık Kurulu (TUK) ile derneklerin yeterlik kurullarının işbirliği içinde çalışması</a:t>
            </a:r>
            <a:r>
              <a:rPr lang="tr-TR" dirty="0" smtClean="0"/>
              <a:t>,</a:t>
            </a:r>
          </a:p>
          <a:p>
            <a:r>
              <a:rPr lang="tr-TR" dirty="0"/>
              <a:t>Kamu ve özel sağlık alanında çalışan hekimlerin gelirleri konusunda bir komisyon oluşturulması (HUV, SUT konularını da çalışmak üzere</a:t>
            </a:r>
            <a:r>
              <a:rPr lang="tr-TR" dirty="0" smtClean="0"/>
              <a:t>),</a:t>
            </a:r>
          </a:p>
          <a:p>
            <a:r>
              <a:rPr lang="tr-TR" dirty="0"/>
              <a:t>Rotasyonlar (iç ve tıp dışı alanlarla işbirlikleri) konusunda komisyon kurulması</a:t>
            </a:r>
            <a:r>
              <a:rPr lang="tr-TR" dirty="0" smtClean="0"/>
              <a:t>,</a:t>
            </a:r>
          </a:p>
          <a:p>
            <a:r>
              <a:rPr lang="tr-TR" dirty="0"/>
              <a:t>Uzmanlık alanından bağımsız bir hekimin genel olarak bilmesi gerekenler (etik, kötü haber verme, iletişim becerisi vb.) ile ilgili bir çalışma grubu oluşturulması, </a:t>
            </a:r>
            <a:endParaRPr lang="tr-TR" dirty="0" smtClean="0"/>
          </a:p>
          <a:p>
            <a:r>
              <a:rPr lang="tr-TR" dirty="0"/>
              <a:t>Dahili alanların dahili alanlarla veya diğer tıp alanları ile çatışma ve çakışma başlıklarının, kısa içeriklerinin ve çözüm önerilerinin derlenmesi için veri </a:t>
            </a:r>
            <a:r>
              <a:rPr lang="tr-TR" dirty="0" smtClean="0"/>
              <a:t>toplanması önerildi.</a:t>
            </a:r>
            <a:endParaRPr lang="en-US" dirty="0"/>
          </a:p>
        </p:txBody>
      </p:sp>
      <p:pic>
        <p:nvPicPr>
          <p:cNvPr id="2050" name="Picture 2" descr="https://www.ttb.org.tr/udek/lib_haber/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731" y="2155166"/>
            <a:ext cx="4599501" cy="305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76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8306" y="192789"/>
            <a:ext cx="8673173" cy="1178811"/>
          </a:xfrm>
        </p:spPr>
        <p:txBody>
          <a:bodyPr/>
          <a:lstStyle/>
          <a:p>
            <a:r>
              <a:rPr lang="tr-TR" dirty="0" smtClean="0"/>
              <a:t>UDEK Temel Bilimler Grubu</a:t>
            </a:r>
            <a:endParaRPr lang="en-US" dirty="0"/>
          </a:p>
        </p:txBody>
      </p:sp>
      <p:sp>
        <p:nvSpPr>
          <p:cNvPr id="3" name="İçerik Yer Tutucusu 2"/>
          <p:cNvSpPr>
            <a:spLocks noGrp="1"/>
          </p:cNvSpPr>
          <p:nvPr>
            <p:ph idx="1"/>
          </p:nvPr>
        </p:nvSpPr>
        <p:spPr>
          <a:xfrm>
            <a:off x="1571296" y="1115683"/>
            <a:ext cx="5200440" cy="5147094"/>
          </a:xfrm>
        </p:spPr>
        <p:txBody>
          <a:bodyPr/>
          <a:lstStyle/>
          <a:p>
            <a:r>
              <a:rPr lang="tr-TR" dirty="0"/>
              <a:t>T</a:t>
            </a:r>
            <a:r>
              <a:rPr lang="tr-TR" dirty="0" smtClean="0"/>
              <a:t>emel </a:t>
            </a:r>
            <a:r>
              <a:rPr lang="tr-TR" dirty="0"/>
              <a:t>bilimler </a:t>
            </a:r>
            <a:r>
              <a:rPr lang="tr-TR" dirty="0" smtClean="0"/>
              <a:t>alanında, </a:t>
            </a:r>
            <a:r>
              <a:rPr lang="tr-TR" dirty="0"/>
              <a:t>Tıpta Uzmanlık Sınavı (TUS) ile alınan uzmanlık öğrencileri ve doktora programı ile alınan öğrenciler olmak üzere iki farklı </a:t>
            </a:r>
            <a:r>
              <a:rPr lang="tr-TR" dirty="0" smtClean="0"/>
              <a:t>uygulamanın olduğu,</a:t>
            </a:r>
          </a:p>
          <a:p>
            <a:r>
              <a:rPr lang="tr-TR" dirty="0"/>
              <a:t>Uzmanlık ve doktora programının birbirinin alternatifi </a:t>
            </a:r>
            <a:r>
              <a:rPr lang="tr-TR" dirty="0" smtClean="0"/>
              <a:t>olmadığı,</a:t>
            </a:r>
          </a:p>
          <a:p>
            <a:r>
              <a:rPr lang="tr-TR" dirty="0"/>
              <a:t>TUS kontenjanı ile </a:t>
            </a:r>
            <a:r>
              <a:rPr lang="tr-TR" dirty="0" smtClean="0"/>
              <a:t>uzmanlık öğrencisi alınmadığı </a:t>
            </a:r>
            <a:r>
              <a:rPr lang="tr-TR" dirty="0"/>
              <a:t>zaman temel bilim alanında çalışan tıp doktorlarının giderek </a:t>
            </a:r>
            <a:r>
              <a:rPr lang="tr-TR" dirty="0" smtClean="0"/>
              <a:t>azaldığı (özellikle anatomi ve fizyolojide),</a:t>
            </a:r>
          </a:p>
          <a:p>
            <a:r>
              <a:rPr lang="tr-TR" dirty="0"/>
              <a:t>Temel Bilimler Grubunun hazırlayacağı çözüm önerileri raporunun UDEK için bir referans metin olacağı </a:t>
            </a:r>
            <a:r>
              <a:rPr lang="tr-TR" dirty="0" smtClean="0"/>
              <a:t>vurgulandı.</a:t>
            </a:r>
          </a:p>
          <a:p>
            <a:endParaRPr lang="tr-TR" dirty="0" smtClean="0"/>
          </a:p>
          <a:p>
            <a:endParaRPr lang="en-US" dirty="0"/>
          </a:p>
        </p:txBody>
      </p:sp>
      <p:pic>
        <p:nvPicPr>
          <p:cNvPr id="3074" name="Picture 2" descr="https://www.ttb.org.tr/udek/lib_haber/5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10" y="2047336"/>
            <a:ext cx="4563856" cy="3033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67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2114758" y="1810109"/>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bg2"/>
                </a:solidFill>
              </a:rPr>
              <a:t>Dernekler arası iletişim</a:t>
            </a:r>
          </a:p>
          <a:p>
            <a:r>
              <a:rPr lang="tr-TR" sz="2400" b="1" dirty="0" smtClean="0">
                <a:solidFill>
                  <a:schemeClr val="tx1"/>
                </a:solidFill>
              </a:rPr>
              <a:t>Üniversite Sempozyumu</a:t>
            </a:r>
          </a:p>
          <a:p>
            <a:r>
              <a:rPr lang="tr-TR" sz="2400" b="1" dirty="0" smtClean="0">
                <a:solidFill>
                  <a:schemeClr val="bg2"/>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2616959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2660" y="94303"/>
            <a:ext cx="8911687" cy="1280890"/>
          </a:xfrm>
        </p:spPr>
        <p:txBody>
          <a:bodyPr/>
          <a:lstStyle/>
          <a:p>
            <a:r>
              <a:rPr lang="tr-TR" b="1" dirty="0"/>
              <a:t>Üniversite Sempozyumu </a:t>
            </a:r>
            <a:r>
              <a:rPr lang="tr-TR" b="1" dirty="0" smtClean="0"/>
              <a:t>(18 </a:t>
            </a:r>
            <a:r>
              <a:rPr lang="tr-TR" b="1" dirty="0"/>
              <a:t>Mayıs </a:t>
            </a:r>
            <a:r>
              <a:rPr lang="tr-TR" b="1" dirty="0" smtClean="0"/>
              <a:t>2024)</a:t>
            </a:r>
            <a:endParaRPr lang="tr-TR" b="1" dirty="0"/>
          </a:p>
        </p:txBody>
      </p:sp>
      <p:sp>
        <p:nvSpPr>
          <p:cNvPr id="3" name="İçerik Yer Tutucusu 2"/>
          <p:cNvSpPr>
            <a:spLocks noGrp="1"/>
          </p:cNvSpPr>
          <p:nvPr>
            <p:ph idx="1"/>
          </p:nvPr>
        </p:nvSpPr>
        <p:spPr>
          <a:xfrm>
            <a:off x="1700691" y="1375193"/>
            <a:ext cx="8668260" cy="1524000"/>
          </a:xfrm>
        </p:spPr>
        <p:txBody>
          <a:bodyPr>
            <a:normAutofit/>
          </a:bodyPr>
          <a:lstStyle/>
          <a:p>
            <a:pPr marL="0" indent="0">
              <a:buNone/>
            </a:pPr>
            <a:r>
              <a:rPr lang="tr-TR" sz="2000" dirty="0"/>
              <a:t>Türk Tabipleri Birliği Uzmanlık Dernekleri Eşgüdüm Kurulu </a:t>
            </a:r>
            <a:r>
              <a:rPr lang="tr-TR" sz="2000" dirty="0" smtClean="0"/>
              <a:t>ve </a:t>
            </a:r>
            <a:r>
              <a:rPr lang="tr-TR" sz="2000" dirty="0"/>
              <a:t>İstanbul Tabip </a:t>
            </a:r>
            <a:r>
              <a:rPr lang="tr-TR" sz="2000" dirty="0" smtClean="0"/>
              <a:t>Odası’nın </a:t>
            </a:r>
            <a:r>
              <a:rPr lang="tr-TR" sz="2000" dirty="0"/>
              <a:t>birlikte düzenledikleri Üniversite Sempozyumu toplantısı 18 Mayıs 2024 tarihinde İstanbul Tabip Odası</a:t>
            </a:r>
            <a:r>
              <a:rPr lang="tr-TR" sz="2000" dirty="0" smtClean="0"/>
              <a:t> </a:t>
            </a:r>
            <a:r>
              <a:rPr lang="tr-TR" sz="2000" dirty="0"/>
              <a:t>Cağaloğlu binasında </a:t>
            </a:r>
            <a:r>
              <a:rPr lang="tr-TR" sz="2000" dirty="0" smtClean="0"/>
              <a:t>gerçekleştirildi.</a:t>
            </a:r>
            <a:endParaRPr lang="en-US" sz="2000" dirty="0"/>
          </a:p>
        </p:txBody>
      </p:sp>
      <p:pic>
        <p:nvPicPr>
          <p:cNvPr id="1026" name="Picture 2" descr="https://www.ttb.org.tr/udek/lib_habergaleri/3222.jpg"/>
          <p:cNvPicPr>
            <a:picLocks noChangeAspect="1" noChangeArrowheads="1"/>
          </p:cNvPicPr>
          <p:nvPr/>
        </p:nvPicPr>
        <p:blipFill rotWithShape="1">
          <a:blip r:embed="rId2">
            <a:extLst>
              <a:ext uri="{28A0092B-C50C-407E-A947-70E740481C1C}">
                <a14:useLocalDpi xmlns:a14="http://schemas.microsoft.com/office/drawing/2010/main" val="0"/>
              </a:ext>
            </a:extLst>
          </a:blip>
          <a:srcRect t="10433" b="18298"/>
          <a:stretch/>
        </p:blipFill>
        <p:spPr bwMode="auto">
          <a:xfrm>
            <a:off x="1700691" y="3252155"/>
            <a:ext cx="5831157" cy="2775913"/>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3">
            <a:extLst>
              <a:ext uri="{28A0092B-C50C-407E-A947-70E740481C1C}">
                <a14:useLocalDpi xmlns:a14="http://schemas.microsoft.com/office/drawing/2010/main" val="0"/>
              </a:ext>
            </a:extLst>
          </a:blip>
          <a:srcRect l="834" r="2684"/>
          <a:stretch/>
        </p:blipFill>
        <p:spPr>
          <a:xfrm>
            <a:off x="8402128" y="2781155"/>
            <a:ext cx="2751826" cy="3942199"/>
          </a:xfrm>
          <a:prstGeom prst="rect">
            <a:avLst/>
          </a:prstGeom>
        </p:spPr>
      </p:pic>
    </p:spTree>
    <p:extLst>
      <p:ext uri="{BB962C8B-B14F-4D97-AF65-F5344CB8AC3E}">
        <p14:creationId xmlns:p14="http://schemas.microsoft.com/office/powerpoint/2010/main" val="2954466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www.ttb.org.tr/udek/lib_habergaleri/3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592" y="466180"/>
            <a:ext cx="4000237" cy="26720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ttb.org.tr/udek/lib_habergaleri/3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2477" y="466181"/>
            <a:ext cx="4000237" cy="26720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ttb.org.tr/udek/lib_haber/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477" y="3359269"/>
            <a:ext cx="4008741" cy="26646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ttb.org.tr/udek/lib_habergaleri/321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3592" y="3359269"/>
            <a:ext cx="4000237" cy="267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22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2037121" y="1482305"/>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bg2"/>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bg2"/>
                </a:solidFill>
              </a:rPr>
              <a:t>Dernekler arası iletişim</a:t>
            </a:r>
          </a:p>
          <a:p>
            <a:r>
              <a:rPr lang="tr-TR" sz="2400" b="1" dirty="0" smtClean="0">
                <a:solidFill>
                  <a:schemeClr val="bg2"/>
                </a:solidFill>
              </a:rPr>
              <a:t>Üniversite Sempozyumu</a:t>
            </a:r>
          </a:p>
          <a:p>
            <a:r>
              <a:rPr lang="tr-TR" sz="2400" b="1" dirty="0" smtClean="0">
                <a:solidFill>
                  <a:schemeClr val="tx1"/>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2555796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6714" y="451582"/>
            <a:ext cx="8911687" cy="1280890"/>
          </a:xfrm>
        </p:spPr>
        <p:txBody>
          <a:bodyPr>
            <a:normAutofit/>
          </a:bodyPr>
          <a:lstStyle/>
          <a:p>
            <a:r>
              <a:rPr lang="tr-TR" b="1" dirty="0" smtClean="0"/>
              <a:t>XXX. </a:t>
            </a:r>
            <a:r>
              <a:rPr lang="tr-TR" b="1" dirty="0"/>
              <a:t>Tıpta Uzmanlık Eğitimi </a:t>
            </a:r>
            <a:r>
              <a:rPr lang="tr-TR" b="1" dirty="0" smtClean="0"/>
              <a:t>Kurultayı</a:t>
            </a:r>
            <a:r>
              <a:rPr lang="tr-TR" b="1" dirty="0"/>
              <a:t/>
            </a:r>
            <a:br>
              <a:rPr lang="tr-TR" b="1" dirty="0"/>
            </a:br>
            <a:endParaRPr lang="en-US" dirty="0"/>
          </a:p>
        </p:txBody>
      </p:sp>
      <p:sp>
        <p:nvSpPr>
          <p:cNvPr id="3" name="İçerik Yer Tutucusu 2"/>
          <p:cNvSpPr>
            <a:spLocks noGrp="1"/>
          </p:cNvSpPr>
          <p:nvPr>
            <p:ph idx="1"/>
          </p:nvPr>
        </p:nvSpPr>
        <p:spPr>
          <a:xfrm>
            <a:off x="1997704" y="1732472"/>
            <a:ext cx="5157308" cy="4301705"/>
          </a:xfrm>
        </p:spPr>
        <p:txBody>
          <a:bodyPr>
            <a:normAutofit/>
          </a:bodyPr>
          <a:lstStyle/>
          <a:p>
            <a:r>
              <a:rPr lang="tr-TR" sz="2400" dirty="0"/>
              <a:t>Türk Tabipleri Birliği Uzmanlık Dernekleri Eşgüdüm Kurulu tarafından her yıl düzenlenen Tıpta Uzmanlık Eğitimi Kurultaylarının </a:t>
            </a:r>
            <a:r>
              <a:rPr lang="tr-TR" sz="2400" dirty="0" smtClean="0"/>
              <a:t>otuzuncusu İzmir </a:t>
            </a:r>
            <a:r>
              <a:rPr lang="tr-TR" sz="2400" dirty="0"/>
              <a:t>Tabip Odası ev sahipliğinde </a:t>
            </a:r>
            <a:r>
              <a:rPr lang="tr-TR" sz="2400" b="1" dirty="0" smtClean="0"/>
              <a:t>14 </a:t>
            </a:r>
            <a:r>
              <a:rPr lang="tr-TR" sz="2400" b="1" dirty="0"/>
              <a:t>Aralık </a:t>
            </a:r>
            <a:r>
              <a:rPr lang="tr-TR" sz="2400" b="1" dirty="0" smtClean="0"/>
              <a:t>2024</a:t>
            </a:r>
            <a:r>
              <a:rPr lang="tr-TR" sz="2400" dirty="0" smtClean="0"/>
              <a:t> tarihinde gerçekleştirildi</a:t>
            </a:r>
            <a:r>
              <a:rPr lang="tr-TR" sz="2400" dirty="0"/>
              <a:t>.</a:t>
            </a:r>
            <a:endParaRPr lang="en-US" sz="2400" dirty="0"/>
          </a:p>
        </p:txBody>
      </p:sp>
      <p:pic>
        <p:nvPicPr>
          <p:cNvPr id="5122" name="Picture 2" descr="https://www.ttb.org.tr/udek/lib_habergaleri/32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686" y="1448277"/>
            <a:ext cx="3343725" cy="472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3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7945" y="520592"/>
            <a:ext cx="8797655" cy="807876"/>
          </a:xfrm>
        </p:spPr>
        <p:txBody>
          <a:bodyPr>
            <a:normAutofit/>
          </a:bodyPr>
          <a:lstStyle/>
          <a:p>
            <a:r>
              <a:rPr lang="tr-TR" sz="3200" b="1" dirty="0"/>
              <a:t>TTB-UDEK Çalışma Başlıkları ve Etkinlikler </a:t>
            </a:r>
            <a:endParaRPr lang="en-US" sz="3200" dirty="0"/>
          </a:p>
        </p:txBody>
      </p:sp>
      <p:sp>
        <p:nvSpPr>
          <p:cNvPr id="3" name="İçerik Yer Tutucusu 2"/>
          <p:cNvSpPr>
            <a:spLocks noGrp="1"/>
          </p:cNvSpPr>
          <p:nvPr>
            <p:ph idx="1"/>
          </p:nvPr>
        </p:nvSpPr>
        <p:spPr>
          <a:xfrm>
            <a:off x="1717945" y="1559942"/>
            <a:ext cx="9090954" cy="4435415"/>
          </a:xfrm>
        </p:spPr>
        <p:txBody>
          <a:bodyPr>
            <a:normAutofit fontScale="92500" lnSpcReduction="10000"/>
          </a:bodyPr>
          <a:lstStyle/>
          <a:p>
            <a:r>
              <a:rPr lang="tr-TR" sz="2600" dirty="0"/>
              <a:t>Asistan ve Genç Uzman Hekimler, Uzmanlık Eğitimi</a:t>
            </a:r>
          </a:p>
          <a:p>
            <a:r>
              <a:rPr lang="tr-TR" sz="2600" dirty="0"/>
              <a:t>Toplum Sağlığı</a:t>
            </a:r>
          </a:p>
          <a:p>
            <a:r>
              <a:rPr lang="tr-TR" sz="2600" dirty="0"/>
              <a:t>Sağlık Çalışanlarının Sağlığı, Özlük Hakları</a:t>
            </a:r>
          </a:p>
          <a:p>
            <a:r>
              <a:rPr lang="tr-TR" sz="2600" dirty="0"/>
              <a:t>Özel Hekimlik ve TTB Hekimlik Uygulamaları Veri Tabanı (HUV)</a:t>
            </a:r>
          </a:p>
          <a:p>
            <a:r>
              <a:rPr lang="tr-TR" sz="2600" dirty="0" smtClean="0"/>
              <a:t>E-Sağlık, E-Eğitim</a:t>
            </a:r>
            <a:endParaRPr lang="tr-TR" sz="2600" dirty="0"/>
          </a:p>
          <a:p>
            <a:r>
              <a:rPr lang="tr-TR" sz="2600" dirty="0"/>
              <a:t>ATUB (Avrupa Tıp Uzmanları Birliği-UEMS) İlişkileri </a:t>
            </a:r>
            <a:endParaRPr lang="tr-TR" sz="2600" dirty="0" smtClean="0"/>
          </a:p>
          <a:p>
            <a:r>
              <a:rPr lang="tr-TR" sz="2600" dirty="0" smtClean="0"/>
              <a:t>Dernekler arası iletişim</a:t>
            </a:r>
          </a:p>
          <a:p>
            <a:r>
              <a:rPr lang="tr-TR" sz="2600" dirty="0" smtClean="0"/>
              <a:t>Üniversite Sempozyumu</a:t>
            </a:r>
          </a:p>
          <a:p>
            <a:r>
              <a:rPr lang="tr-TR" sz="2600" dirty="0" smtClean="0"/>
              <a:t>Tıpta Uzmanlık Eğitimi Kurultayı</a:t>
            </a:r>
            <a:endParaRPr lang="tr-TR" sz="2600" dirty="0"/>
          </a:p>
          <a:p>
            <a:pPr marL="0" indent="0">
              <a:buNone/>
            </a:pPr>
            <a:endParaRPr lang="tr-TR" dirty="0"/>
          </a:p>
          <a:p>
            <a:endParaRPr lang="en-US" dirty="0"/>
          </a:p>
        </p:txBody>
      </p:sp>
    </p:spTree>
    <p:extLst>
      <p:ext uri="{BB962C8B-B14F-4D97-AF65-F5344CB8AC3E}">
        <p14:creationId xmlns:p14="http://schemas.microsoft.com/office/powerpoint/2010/main" val="3045573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8742" y="481774"/>
            <a:ext cx="8888835" cy="950211"/>
          </a:xfrm>
        </p:spPr>
        <p:txBody>
          <a:bodyPr/>
          <a:lstStyle/>
          <a:p>
            <a:r>
              <a:rPr lang="tr-TR" b="1" dirty="0" smtClean="0"/>
              <a:t>XXX. </a:t>
            </a:r>
            <a:r>
              <a:rPr lang="tr-TR" b="1" dirty="0"/>
              <a:t>Tıpta Uzmanlık Eğitimi </a:t>
            </a:r>
            <a:r>
              <a:rPr lang="tr-TR" b="1" dirty="0" smtClean="0"/>
              <a:t>Kurultayı</a:t>
            </a:r>
            <a:endParaRPr lang="en-US" dirty="0"/>
          </a:p>
        </p:txBody>
      </p:sp>
      <p:sp>
        <p:nvSpPr>
          <p:cNvPr id="3" name="İçerik Yer Tutucusu 2"/>
          <p:cNvSpPr>
            <a:spLocks noGrp="1"/>
          </p:cNvSpPr>
          <p:nvPr>
            <p:ph idx="1"/>
          </p:nvPr>
        </p:nvSpPr>
        <p:spPr>
          <a:xfrm>
            <a:off x="1795925" y="1616016"/>
            <a:ext cx="8952588" cy="3413184"/>
          </a:xfrm>
        </p:spPr>
        <p:txBody>
          <a:bodyPr>
            <a:noAutofit/>
          </a:bodyPr>
          <a:lstStyle/>
          <a:p>
            <a:r>
              <a:rPr lang="tr-TR" sz="2400" dirty="0"/>
              <a:t>Kurultayın ana </a:t>
            </a:r>
            <a:r>
              <a:rPr lang="tr-TR" sz="2400" dirty="0" smtClean="0"/>
              <a:t>konusu, </a:t>
            </a:r>
            <a:r>
              <a:rPr lang="tr-TR" sz="2400" dirty="0"/>
              <a:t>son iki yılda artan uzmanlık öğrencisi kontenjanlarının eğitimin niteliğinde yarattığı sorunlar </a:t>
            </a:r>
            <a:r>
              <a:rPr lang="tr-TR" sz="2400" dirty="0" smtClean="0"/>
              <a:t>oldu. </a:t>
            </a:r>
          </a:p>
          <a:p>
            <a:r>
              <a:rPr lang="tr-TR" sz="2400" dirty="0"/>
              <a:t>Ayrıca bu yılki TUEK programında TTB </a:t>
            </a:r>
            <a:r>
              <a:rPr lang="tr-TR" sz="2400" dirty="0" err="1"/>
              <a:t>UDEK’in</a:t>
            </a:r>
            <a:r>
              <a:rPr lang="tr-TR" sz="2400" dirty="0"/>
              <a:t> otuzuncu kuruluş yılı nedeniyle geçmişten bugüne </a:t>
            </a:r>
            <a:r>
              <a:rPr lang="tr-TR" sz="2400" dirty="0" err="1"/>
              <a:t>UDEK’i</a:t>
            </a:r>
            <a:r>
              <a:rPr lang="tr-TR" sz="2400" dirty="0"/>
              <a:t> konu alan ayrı bir bölüm </a:t>
            </a:r>
            <a:r>
              <a:rPr lang="tr-TR" sz="2400" dirty="0" smtClean="0"/>
              <a:t>de yer aldı.</a:t>
            </a:r>
            <a:endParaRPr lang="tr-TR" sz="2400" dirty="0"/>
          </a:p>
        </p:txBody>
      </p:sp>
    </p:spTree>
    <p:extLst>
      <p:ext uri="{BB962C8B-B14F-4D97-AF65-F5344CB8AC3E}">
        <p14:creationId xmlns:p14="http://schemas.microsoft.com/office/powerpoint/2010/main" val="3842019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ttb.org.tr/udek/lib_haber/6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468" y="1751971"/>
            <a:ext cx="4716300" cy="313495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ttb.org.tr/udek/lib_habergaleri/32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186" t="26267" r="5159"/>
          <a:stretch/>
        </p:blipFill>
        <p:spPr bwMode="auto">
          <a:xfrm>
            <a:off x="6219646" y="517585"/>
            <a:ext cx="5050672" cy="264830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ttb.org.tr/udek/lib_habergaleri/3237.jpg"/>
          <p:cNvPicPr>
            <a:picLocks noChangeAspect="1" noChangeArrowheads="1"/>
          </p:cNvPicPr>
          <p:nvPr/>
        </p:nvPicPr>
        <p:blipFill rotWithShape="1">
          <a:blip r:embed="rId4">
            <a:extLst>
              <a:ext uri="{28A0092B-C50C-407E-A947-70E740481C1C}">
                <a14:useLocalDpi xmlns:a14="http://schemas.microsoft.com/office/drawing/2010/main" val="0"/>
              </a:ext>
            </a:extLst>
          </a:blip>
          <a:srcRect b="10783"/>
          <a:stretch/>
        </p:blipFill>
        <p:spPr bwMode="auto">
          <a:xfrm>
            <a:off x="6219646" y="3319448"/>
            <a:ext cx="5055079" cy="300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0152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www.ttb.org.tr/udek/lib_habergaleri/3236.jpg"/>
          <p:cNvPicPr>
            <a:picLocks noChangeAspect="1" noChangeArrowheads="1"/>
          </p:cNvPicPr>
          <p:nvPr/>
        </p:nvPicPr>
        <p:blipFill rotWithShape="1">
          <a:blip r:embed="rId2">
            <a:extLst>
              <a:ext uri="{28A0092B-C50C-407E-A947-70E740481C1C}">
                <a14:useLocalDpi xmlns:a14="http://schemas.microsoft.com/office/drawing/2010/main" val="0"/>
              </a:ext>
            </a:extLst>
          </a:blip>
          <a:srcRect l="16467" t="29646" r="43401"/>
          <a:stretch/>
        </p:blipFill>
        <p:spPr bwMode="auto">
          <a:xfrm>
            <a:off x="923026" y="337313"/>
            <a:ext cx="3287042" cy="38378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ttb.org.tr/udek/lib_habergaleri/3239.jpg"/>
          <p:cNvPicPr>
            <a:picLocks noChangeAspect="1" noChangeArrowheads="1"/>
          </p:cNvPicPr>
          <p:nvPr/>
        </p:nvPicPr>
        <p:blipFill rotWithShape="1">
          <a:blip r:embed="rId3">
            <a:extLst>
              <a:ext uri="{28A0092B-C50C-407E-A947-70E740481C1C}">
                <a14:useLocalDpi xmlns:a14="http://schemas.microsoft.com/office/drawing/2010/main" val="0"/>
              </a:ext>
            </a:extLst>
          </a:blip>
          <a:srcRect l="25026" t="3852" r="37297" b="25235"/>
          <a:stretch/>
        </p:blipFill>
        <p:spPr bwMode="auto">
          <a:xfrm>
            <a:off x="8367621" y="337313"/>
            <a:ext cx="3147487" cy="394544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www.ttb.org.tr/udek/lib_habergaleri/3234.jpg"/>
          <p:cNvPicPr>
            <a:picLocks noChangeAspect="1" noChangeArrowheads="1"/>
          </p:cNvPicPr>
          <p:nvPr/>
        </p:nvPicPr>
        <p:blipFill rotWithShape="1">
          <a:blip r:embed="rId4">
            <a:extLst>
              <a:ext uri="{28A0092B-C50C-407E-A947-70E740481C1C}">
                <a14:useLocalDpi xmlns:a14="http://schemas.microsoft.com/office/drawing/2010/main" val="0"/>
              </a:ext>
            </a:extLst>
          </a:blip>
          <a:srcRect l="17368" t="4714" r="30182"/>
          <a:stretch/>
        </p:blipFill>
        <p:spPr bwMode="auto">
          <a:xfrm>
            <a:off x="4658451" y="337313"/>
            <a:ext cx="3260786" cy="3945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ttb.org.tr/udek/lib_habergaleri/32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6742" y="3506785"/>
            <a:ext cx="4808927" cy="3202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13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ttb.org.tr/udek/lib_habergaleri/3245.jpg"/>
          <p:cNvPicPr>
            <a:picLocks noChangeAspect="1" noChangeArrowheads="1"/>
          </p:cNvPicPr>
          <p:nvPr/>
        </p:nvPicPr>
        <p:blipFill rotWithShape="1">
          <a:blip r:embed="rId2">
            <a:extLst>
              <a:ext uri="{28A0092B-C50C-407E-A947-70E740481C1C}">
                <a14:useLocalDpi xmlns:a14="http://schemas.microsoft.com/office/drawing/2010/main" val="0"/>
              </a:ext>
            </a:extLst>
          </a:blip>
          <a:srcRect l="25221" r="27526"/>
          <a:stretch/>
        </p:blipFill>
        <p:spPr bwMode="auto">
          <a:xfrm>
            <a:off x="276044" y="281059"/>
            <a:ext cx="3105511" cy="43772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www.ttb.org.tr/udek/lib_habergaleri/3240.jpg"/>
          <p:cNvPicPr>
            <a:picLocks noChangeAspect="1" noChangeArrowheads="1"/>
          </p:cNvPicPr>
          <p:nvPr/>
        </p:nvPicPr>
        <p:blipFill rotWithShape="1">
          <a:blip r:embed="rId3">
            <a:extLst>
              <a:ext uri="{28A0092B-C50C-407E-A947-70E740481C1C}">
                <a14:useLocalDpi xmlns:a14="http://schemas.microsoft.com/office/drawing/2010/main" val="0"/>
              </a:ext>
            </a:extLst>
          </a:blip>
          <a:srcRect l="21514" t="688" r="29619" b="-688"/>
          <a:stretch/>
        </p:blipFill>
        <p:spPr bwMode="auto">
          <a:xfrm>
            <a:off x="6072996" y="281059"/>
            <a:ext cx="3210492" cy="437571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ttb.org.tr/udek/lib_habergaleri/3242.jpg"/>
          <p:cNvPicPr>
            <a:picLocks noChangeAspect="1" noChangeArrowheads="1"/>
          </p:cNvPicPr>
          <p:nvPr/>
        </p:nvPicPr>
        <p:blipFill rotWithShape="1">
          <a:blip r:embed="rId4">
            <a:extLst>
              <a:ext uri="{28A0092B-C50C-407E-A947-70E740481C1C}">
                <a14:useLocalDpi xmlns:a14="http://schemas.microsoft.com/office/drawing/2010/main" val="0"/>
              </a:ext>
            </a:extLst>
          </a:blip>
          <a:srcRect l="28671" t="13570" r="29499"/>
          <a:stretch/>
        </p:blipFill>
        <p:spPr bwMode="auto">
          <a:xfrm>
            <a:off x="8911087" y="1730297"/>
            <a:ext cx="3131389" cy="4309224"/>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rotWithShape="1">
          <a:blip r:embed="rId5" cstate="print">
            <a:extLst>
              <a:ext uri="{28A0092B-C50C-407E-A947-70E740481C1C}">
                <a14:useLocalDpi xmlns:a14="http://schemas.microsoft.com/office/drawing/2010/main" val="0"/>
              </a:ext>
            </a:extLst>
          </a:blip>
          <a:srcRect l="31656" t="13300" r="25911" b="168"/>
          <a:stretch/>
        </p:blipFill>
        <p:spPr>
          <a:xfrm>
            <a:off x="3096883" y="1323091"/>
            <a:ext cx="3260785" cy="4433977"/>
          </a:xfrm>
          <a:prstGeom prst="rect">
            <a:avLst/>
          </a:prstGeom>
        </p:spPr>
      </p:pic>
    </p:spTree>
    <p:extLst>
      <p:ext uri="{BB962C8B-B14F-4D97-AF65-F5344CB8AC3E}">
        <p14:creationId xmlns:p14="http://schemas.microsoft.com/office/powerpoint/2010/main" val="421266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l="997" r="2109" b="1119"/>
          <a:stretch/>
        </p:blipFill>
        <p:spPr>
          <a:xfrm>
            <a:off x="1570008" y="267418"/>
            <a:ext cx="4485736" cy="6220959"/>
          </a:xfrm>
          <a:prstGeom prst="rect">
            <a:avLst/>
          </a:prstGeom>
        </p:spPr>
      </p:pic>
      <p:pic>
        <p:nvPicPr>
          <p:cNvPr id="5" name="Resim 4"/>
          <p:cNvPicPr>
            <a:picLocks noChangeAspect="1"/>
          </p:cNvPicPr>
          <p:nvPr/>
        </p:nvPicPr>
        <p:blipFill rotWithShape="1">
          <a:blip r:embed="rId3">
            <a:extLst>
              <a:ext uri="{28A0092B-C50C-407E-A947-70E740481C1C}">
                <a14:useLocalDpi xmlns:a14="http://schemas.microsoft.com/office/drawing/2010/main" val="0"/>
              </a:ext>
            </a:extLst>
          </a:blip>
          <a:srcRect r="33759"/>
          <a:stretch/>
        </p:blipFill>
        <p:spPr>
          <a:xfrm>
            <a:off x="6323163" y="776179"/>
            <a:ext cx="5277389" cy="3985601"/>
          </a:xfrm>
          <a:prstGeom prst="rect">
            <a:avLst/>
          </a:prstGeom>
        </p:spPr>
      </p:pic>
    </p:spTree>
    <p:extLst>
      <p:ext uri="{BB962C8B-B14F-4D97-AF65-F5344CB8AC3E}">
        <p14:creationId xmlns:p14="http://schemas.microsoft.com/office/powerpoint/2010/main" val="3610511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45" y="428273"/>
            <a:ext cx="6645652" cy="3491389"/>
          </a:xfrm>
          <a:prstGeom prst="rect">
            <a:avLst/>
          </a:prstGeom>
        </p:spPr>
      </p:pic>
      <p:pic>
        <p:nvPicPr>
          <p:cNvPr id="6" name="Resim 5"/>
          <p:cNvPicPr>
            <a:picLocks noChangeAspect="1"/>
          </p:cNvPicPr>
          <p:nvPr/>
        </p:nvPicPr>
        <p:blipFill rotWithShape="1">
          <a:blip r:embed="rId3"/>
          <a:srcRect l="4973" t="9530" r="4557" b="4732"/>
          <a:stretch/>
        </p:blipFill>
        <p:spPr>
          <a:xfrm>
            <a:off x="4748950" y="2898475"/>
            <a:ext cx="7184803" cy="3830109"/>
          </a:xfrm>
          <a:prstGeom prst="rect">
            <a:avLst/>
          </a:prstGeom>
        </p:spPr>
      </p:pic>
      <p:sp>
        <p:nvSpPr>
          <p:cNvPr id="7" name="Oval 6"/>
          <p:cNvSpPr/>
          <p:nvPr/>
        </p:nvSpPr>
        <p:spPr>
          <a:xfrm>
            <a:off x="9747849" y="4071667"/>
            <a:ext cx="1122525" cy="3343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27207" y="1222076"/>
            <a:ext cx="595223" cy="2444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71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5831" y="2565054"/>
            <a:ext cx="8911687" cy="1280890"/>
          </a:xfrm>
        </p:spPr>
        <p:txBody>
          <a:bodyPr/>
          <a:lstStyle/>
          <a:p>
            <a:pPr algn="ctr"/>
            <a:r>
              <a:rPr lang="tr-TR" i="1" dirty="0" smtClean="0"/>
              <a:t>Teşekkürler</a:t>
            </a:r>
            <a:endParaRPr lang="en-US" i="1" dirty="0"/>
          </a:p>
        </p:txBody>
      </p:sp>
    </p:spTree>
    <p:extLst>
      <p:ext uri="{BB962C8B-B14F-4D97-AF65-F5344CB8AC3E}">
        <p14:creationId xmlns:p14="http://schemas.microsoft.com/office/powerpoint/2010/main" val="2663211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1461" y="494714"/>
            <a:ext cx="8911687" cy="1280890"/>
          </a:xfrm>
        </p:spPr>
        <p:txBody>
          <a:bodyPr>
            <a:noAutofit/>
          </a:bodyPr>
          <a:lstStyle/>
          <a:p>
            <a:r>
              <a:rPr lang="tr-TR" sz="3200" b="1" dirty="0"/>
              <a:t>Asistan ve Genç Uzman Hekimler, Uzmanlık Eğitimi</a:t>
            </a:r>
            <a:r>
              <a:rPr lang="tr-TR" sz="3200" dirty="0"/>
              <a:t/>
            </a:r>
            <a:br>
              <a:rPr lang="tr-TR" sz="3200" dirty="0"/>
            </a:br>
            <a:endParaRPr lang="en-US" sz="3200" dirty="0"/>
          </a:p>
        </p:txBody>
      </p:sp>
      <p:sp>
        <p:nvSpPr>
          <p:cNvPr id="3" name="İçerik Yer Tutucusu 2"/>
          <p:cNvSpPr>
            <a:spLocks noGrp="1"/>
          </p:cNvSpPr>
          <p:nvPr>
            <p:ph idx="1"/>
          </p:nvPr>
        </p:nvSpPr>
        <p:spPr>
          <a:xfrm>
            <a:off x="1821460" y="1775604"/>
            <a:ext cx="8911687" cy="1166004"/>
          </a:xfrm>
        </p:spPr>
        <p:txBody>
          <a:bodyPr>
            <a:normAutofit fontScale="92500" lnSpcReduction="10000"/>
          </a:bodyPr>
          <a:lstStyle/>
          <a:p>
            <a:r>
              <a:rPr lang="tr-TR" sz="2400" b="1" dirty="0"/>
              <a:t>TTB </a:t>
            </a:r>
            <a:r>
              <a:rPr lang="tr-TR" sz="2400" b="1" dirty="0" smtClean="0"/>
              <a:t>UDEK, </a:t>
            </a:r>
            <a:r>
              <a:rPr lang="tr-TR" sz="2400" b="1" dirty="0"/>
              <a:t>Uzmanlık Eğitimi Çekirdek Müfredatları </a:t>
            </a:r>
            <a:r>
              <a:rPr lang="tr-TR" sz="2400" b="1" dirty="0" smtClean="0"/>
              <a:t>Konusunda TTB’de Toplandı (15 Mayıs 2024</a:t>
            </a:r>
            <a:r>
              <a:rPr lang="tr-TR" sz="2400" dirty="0" smtClean="0"/>
              <a:t>)</a:t>
            </a:r>
            <a:endParaRPr lang="tr-TR" sz="2400" dirty="0"/>
          </a:p>
          <a:p>
            <a:r>
              <a:rPr lang="tr-TR" sz="2400" dirty="0" smtClean="0"/>
              <a:t>37 </a:t>
            </a:r>
            <a:r>
              <a:rPr lang="tr-TR" sz="2400" dirty="0"/>
              <a:t>Uzmanlık Derneğinden </a:t>
            </a:r>
            <a:r>
              <a:rPr lang="tr-TR" sz="2400" dirty="0" smtClean="0"/>
              <a:t>55 </a:t>
            </a:r>
            <a:r>
              <a:rPr lang="tr-TR" sz="2400" dirty="0"/>
              <a:t>katılımcı</a:t>
            </a:r>
          </a:p>
          <a:p>
            <a:endParaRPr lang="tr-TR" dirty="0"/>
          </a:p>
          <a:p>
            <a:endParaRPr lang="tr-TR" dirty="0"/>
          </a:p>
          <a:p>
            <a:endParaRPr lang="tr-TR" dirty="0"/>
          </a:p>
          <a:p>
            <a:endParaRPr lang="tr-TR" dirty="0"/>
          </a:p>
          <a:p>
            <a:pPr marL="0" indent="0">
              <a:buNone/>
            </a:pPr>
            <a:endParaRPr lang="tr-TR" dirty="0"/>
          </a:p>
          <a:p>
            <a:pPr marL="0" indent="0">
              <a:buNone/>
            </a:pPr>
            <a:endParaRPr lang="en-US" dirty="0"/>
          </a:p>
        </p:txBody>
      </p:sp>
      <p:pic>
        <p:nvPicPr>
          <p:cNvPr id="4" name="Picture 2" descr="https://www.ttb.org.tr/udek/lib_haber/5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47" y="3056494"/>
            <a:ext cx="5304945" cy="352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000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0616" y="624110"/>
            <a:ext cx="8911687" cy="1280890"/>
          </a:xfrm>
        </p:spPr>
        <p:txBody>
          <a:bodyPr>
            <a:normAutofit/>
          </a:bodyPr>
          <a:lstStyle/>
          <a:p>
            <a:r>
              <a:rPr lang="tr-TR" sz="2800" b="1" dirty="0"/>
              <a:t>Tıpta Uzmanlık Kurulu’na Tıpta Uzman Olmayan Başkan</a:t>
            </a:r>
            <a:r>
              <a:rPr lang="tr-TR" sz="2800" b="1" dirty="0" smtClean="0"/>
              <a:t>! ( 7 Ağustos 2024)</a:t>
            </a:r>
            <a:endParaRPr lang="tr-TR" sz="2800" b="1" dirty="0"/>
          </a:p>
        </p:txBody>
      </p:sp>
      <p:sp>
        <p:nvSpPr>
          <p:cNvPr id="3" name="İçerik Yer Tutucusu 2"/>
          <p:cNvSpPr>
            <a:spLocks noGrp="1"/>
          </p:cNvSpPr>
          <p:nvPr>
            <p:ph idx="1"/>
          </p:nvPr>
        </p:nvSpPr>
        <p:spPr>
          <a:xfrm>
            <a:off x="2166518" y="1905000"/>
            <a:ext cx="9401505" cy="4150743"/>
          </a:xfrm>
        </p:spPr>
        <p:txBody>
          <a:bodyPr>
            <a:normAutofit/>
          </a:bodyPr>
          <a:lstStyle/>
          <a:p>
            <a:r>
              <a:rPr lang="tr-TR" sz="2000" dirty="0" smtClean="0"/>
              <a:t>Temmuz 2024’te Sağlık </a:t>
            </a:r>
            <a:r>
              <a:rPr lang="tr-TR" sz="2000" dirty="0"/>
              <a:t>Bakanlığı’nda yaşanan görev değişiminin ardından TUK Başkanı da değişmiş ve halen Sağlık Bakan Yardımcısı olan Doç. Dr. Şuayip Birinci bu göreve atanmıştır</a:t>
            </a:r>
            <a:r>
              <a:rPr lang="tr-TR" sz="2000" dirty="0" smtClean="0"/>
              <a:t>.</a:t>
            </a:r>
          </a:p>
          <a:p>
            <a:r>
              <a:rPr lang="tr-TR" sz="2000" dirty="0"/>
              <a:t>Sağlık Bakanlığı’nın internet sayfasında yer alan özgeçmiş bilgileri, Dr. Şuayip </a:t>
            </a:r>
            <a:r>
              <a:rPr lang="tr-TR" sz="2000" dirty="0" err="1"/>
              <a:t>Birinci’nin</a:t>
            </a:r>
            <a:r>
              <a:rPr lang="tr-TR" sz="2000" dirty="0"/>
              <a:t> tıpta mevcut bulunan uzmanlık alanlarından herhangi birisinde eğitim almadığına işaret etmektedir. </a:t>
            </a:r>
            <a:endParaRPr lang="tr-TR" sz="2000" dirty="0" smtClean="0"/>
          </a:p>
          <a:p>
            <a:r>
              <a:rPr lang="tr-TR" sz="2000" dirty="0" smtClean="0"/>
              <a:t>TTB UDEK Yürütme Kurulu olarak bugüne </a:t>
            </a:r>
            <a:r>
              <a:rPr lang="tr-TR" sz="2000" dirty="0"/>
              <a:t>kadar olduğu gibi TUK </a:t>
            </a:r>
            <a:r>
              <a:rPr lang="tr-TR" sz="2000" dirty="0" smtClean="0"/>
              <a:t>Başkanlığının </a:t>
            </a:r>
            <a:r>
              <a:rPr lang="tr-TR" sz="2000" dirty="0"/>
              <a:t>tıp alanında uzman </a:t>
            </a:r>
            <a:r>
              <a:rPr lang="tr-TR" sz="2000" dirty="0" smtClean="0"/>
              <a:t>olan, </a:t>
            </a:r>
            <a:r>
              <a:rPr lang="tr-TR" sz="2000" dirty="0"/>
              <a:t>saygın, bilimsel ve etik tutumu ile akademik alanda haklı biçimde yer edinmiş bir kişi tarafından yürütülmesi gerektiğini </a:t>
            </a:r>
            <a:r>
              <a:rPr lang="tr-TR" sz="2000" dirty="0" smtClean="0"/>
              <a:t>vurguladık.</a:t>
            </a:r>
            <a:endParaRPr lang="en-US" sz="2000" dirty="0"/>
          </a:p>
        </p:txBody>
      </p:sp>
    </p:spTree>
    <p:extLst>
      <p:ext uri="{BB962C8B-B14F-4D97-AF65-F5344CB8AC3E}">
        <p14:creationId xmlns:p14="http://schemas.microsoft.com/office/powerpoint/2010/main" val="1620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14759" y="434329"/>
            <a:ext cx="8911687" cy="1280890"/>
          </a:xfrm>
        </p:spPr>
        <p:txBody>
          <a:bodyPr>
            <a:normAutofit fontScale="90000"/>
          </a:bodyPr>
          <a:lstStyle/>
          <a:p>
            <a:r>
              <a:rPr lang="tr-TR" b="1" dirty="0"/>
              <a:t>TTB-UDEK Çalışma Başlıkları ve Etkinlikler </a:t>
            </a:r>
            <a:r>
              <a:rPr lang="tr-TR" dirty="0"/>
              <a:t/>
            </a:r>
            <a:br>
              <a:rPr lang="tr-TR" dirty="0"/>
            </a:br>
            <a:endParaRPr lang="en-US" dirty="0"/>
          </a:p>
        </p:txBody>
      </p:sp>
      <p:sp>
        <p:nvSpPr>
          <p:cNvPr id="3" name="İçerik Yer Tutucusu 2"/>
          <p:cNvSpPr>
            <a:spLocks noGrp="1"/>
          </p:cNvSpPr>
          <p:nvPr>
            <p:ph idx="1"/>
          </p:nvPr>
        </p:nvSpPr>
        <p:spPr>
          <a:xfrm>
            <a:off x="1956113" y="1421921"/>
            <a:ext cx="9228977" cy="4564811"/>
          </a:xfrm>
        </p:spPr>
        <p:txBody>
          <a:bodyPr>
            <a:normAutofit lnSpcReduction="10000"/>
          </a:bodyPr>
          <a:lstStyle/>
          <a:p>
            <a:r>
              <a:rPr lang="tr-TR" sz="2400" b="1" dirty="0">
                <a:solidFill>
                  <a:schemeClr val="bg2"/>
                </a:solidFill>
              </a:rPr>
              <a:t>Asistan ve Genç Uzman Hekimler, Uzmanlık Eğitimi</a:t>
            </a:r>
          </a:p>
          <a:p>
            <a:r>
              <a:rPr lang="tr-TR" sz="2400" b="1" dirty="0">
                <a:solidFill>
                  <a:schemeClr val="tx1"/>
                </a:solidFill>
              </a:rPr>
              <a:t>Toplum Sağlığı</a:t>
            </a:r>
          </a:p>
          <a:p>
            <a:r>
              <a:rPr lang="tr-TR" sz="2400" b="1" dirty="0">
                <a:solidFill>
                  <a:schemeClr val="bg2"/>
                </a:solidFill>
              </a:rPr>
              <a:t>Sağlık Çalışanlarının Sağlığı, Özlük Hakları</a:t>
            </a:r>
            <a:endParaRPr lang="tr-TR" sz="2400" dirty="0">
              <a:solidFill>
                <a:schemeClr val="bg2"/>
              </a:solidFill>
            </a:endParaRPr>
          </a:p>
          <a:p>
            <a:r>
              <a:rPr lang="tr-TR" sz="2400" b="1" dirty="0">
                <a:solidFill>
                  <a:schemeClr val="bg2"/>
                </a:solidFill>
              </a:rPr>
              <a:t>Özel Hekimlik ve TTB Hekimlik Uygulamaları Veri Tabanı (HUV)</a:t>
            </a:r>
          </a:p>
          <a:p>
            <a:r>
              <a:rPr lang="tr-TR" sz="2400" b="1" dirty="0">
                <a:solidFill>
                  <a:schemeClr val="bg2"/>
                </a:solidFill>
              </a:rPr>
              <a:t>E- </a:t>
            </a:r>
            <a:r>
              <a:rPr lang="tr-TR" sz="2400" b="1" dirty="0" smtClean="0">
                <a:solidFill>
                  <a:schemeClr val="bg2"/>
                </a:solidFill>
              </a:rPr>
              <a:t>Sağlık, E-Eğitim</a:t>
            </a:r>
            <a:endParaRPr lang="tr-TR" sz="2400" b="1" dirty="0">
              <a:solidFill>
                <a:schemeClr val="bg2"/>
              </a:solidFill>
            </a:endParaRPr>
          </a:p>
          <a:p>
            <a:r>
              <a:rPr lang="tr-TR" sz="2400" b="1" dirty="0">
                <a:solidFill>
                  <a:schemeClr val="bg2"/>
                </a:solidFill>
              </a:rPr>
              <a:t>ATUB (Avrupa Tıp Uzmanları Birliği-UEMS) İlişkileri </a:t>
            </a:r>
            <a:endParaRPr lang="tr-TR" sz="2400" b="1" dirty="0" smtClean="0">
              <a:solidFill>
                <a:schemeClr val="bg2"/>
              </a:solidFill>
            </a:endParaRPr>
          </a:p>
          <a:p>
            <a:r>
              <a:rPr lang="tr-TR" sz="2400" b="1" dirty="0" smtClean="0">
                <a:solidFill>
                  <a:schemeClr val="bg2"/>
                </a:solidFill>
              </a:rPr>
              <a:t>Dernekler arası iletişim</a:t>
            </a:r>
          </a:p>
          <a:p>
            <a:r>
              <a:rPr lang="tr-TR" sz="2400" b="1" dirty="0" smtClean="0">
                <a:solidFill>
                  <a:schemeClr val="bg2"/>
                </a:solidFill>
              </a:rPr>
              <a:t>Üniversite Sempozyumu</a:t>
            </a:r>
          </a:p>
          <a:p>
            <a:r>
              <a:rPr lang="tr-TR" sz="2400" b="1" dirty="0" smtClean="0">
                <a:solidFill>
                  <a:schemeClr val="bg2"/>
                </a:solidFill>
              </a:rPr>
              <a:t>Tıpta Uzmanlık Eğitimi Kurultayı</a:t>
            </a:r>
          </a:p>
          <a:p>
            <a:endParaRPr lang="tr-TR" sz="2400" dirty="0"/>
          </a:p>
          <a:p>
            <a:pPr marL="0" indent="0">
              <a:buNone/>
            </a:pPr>
            <a:endParaRPr lang="tr-TR" dirty="0"/>
          </a:p>
          <a:p>
            <a:endParaRPr lang="en-US" dirty="0"/>
          </a:p>
        </p:txBody>
      </p:sp>
    </p:spTree>
    <p:extLst>
      <p:ext uri="{BB962C8B-B14F-4D97-AF65-F5344CB8AC3E}">
        <p14:creationId xmlns:p14="http://schemas.microsoft.com/office/powerpoint/2010/main" val="220118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77877" y="330811"/>
            <a:ext cx="8603218" cy="1239197"/>
          </a:xfrm>
        </p:spPr>
        <p:txBody>
          <a:bodyPr>
            <a:normAutofit fontScale="90000"/>
          </a:bodyPr>
          <a:lstStyle/>
          <a:p>
            <a:r>
              <a:rPr lang="tr-TR" sz="2800" b="1" dirty="0"/>
              <a:t>HPV Bağışıklaması: Aşıyla Önlenebilen </a:t>
            </a:r>
            <a:r>
              <a:rPr lang="tr-TR" sz="2800" b="1" dirty="0" smtClean="0"/>
              <a:t>Kanser (22 Mart 2024)</a:t>
            </a:r>
            <a:r>
              <a:rPr lang="tr-TR" sz="2800" b="1" dirty="0"/>
              <a:t/>
            </a:r>
            <a:br>
              <a:rPr lang="tr-TR" sz="2800" b="1" dirty="0"/>
            </a:br>
            <a:r>
              <a:rPr lang="tr-TR" dirty="0"/>
              <a:t/>
            </a:r>
            <a:br>
              <a:rPr lang="tr-TR" dirty="0"/>
            </a:br>
            <a:endParaRPr lang="en-US" dirty="0"/>
          </a:p>
        </p:txBody>
      </p:sp>
      <p:sp>
        <p:nvSpPr>
          <p:cNvPr id="5" name="İçerik Yer Tutucusu 4"/>
          <p:cNvSpPr>
            <a:spLocks noGrp="1"/>
          </p:cNvSpPr>
          <p:nvPr>
            <p:ph idx="1"/>
          </p:nvPr>
        </p:nvSpPr>
        <p:spPr>
          <a:xfrm>
            <a:off x="1732160" y="1253705"/>
            <a:ext cx="8923210" cy="3740989"/>
          </a:xfrm>
        </p:spPr>
        <p:txBody>
          <a:bodyPr/>
          <a:lstStyle/>
          <a:p>
            <a:r>
              <a:rPr lang="tr-TR" dirty="0" err="1"/>
              <a:t>HPV’ye</a:t>
            </a:r>
            <a:r>
              <a:rPr lang="tr-TR" dirty="0"/>
              <a:t> bağlı hastalıklar ile mücadele ve korunma için en etkili yol bağışıklamadır. </a:t>
            </a:r>
            <a:endParaRPr lang="tr-TR" dirty="0" smtClean="0"/>
          </a:p>
          <a:p>
            <a:r>
              <a:rPr lang="tr-TR" dirty="0"/>
              <a:t>HPV nedenli kanserler aşıyla önlenebilir. </a:t>
            </a:r>
            <a:endParaRPr lang="tr-TR" dirty="0" smtClean="0"/>
          </a:p>
          <a:p>
            <a:r>
              <a:rPr lang="tr-TR" dirty="0"/>
              <a:t>HPV aşısının ulusal sağlık sistemi tarafından ücretsiz sunulması, temel insan haklarından olan sağlık hakkının gereğidir</a:t>
            </a:r>
            <a:r>
              <a:rPr lang="tr-TR" dirty="0" smtClean="0"/>
              <a:t>.</a:t>
            </a:r>
          </a:p>
          <a:p>
            <a:r>
              <a:rPr lang="tr-TR" dirty="0"/>
              <a:t>Dünyada 137 ülkenin ulusal bağışıklama programına aldığı HPV aşısı için ülkemizde daha fazla zaman kaybedilmemelidir</a:t>
            </a:r>
            <a:r>
              <a:rPr lang="tr-TR" dirty="0" smtClean="0"/>
              <a:t>.</a:t>
            </a:r>
          </a:p>
          <a:p>
            <a:r>
              <a:rPr lang="tr-TR" dirty="0"/>
              <a:t>Önerimiz; en azından başlangıç için 12 ve 13 yaşına gelmiş (12 ve 13 yaş </a:t>
            </a:r>
            <a:r>
              <a:rPr lang="tr-TR" dirty="0" err="1"/>
              <a:t>kohortu</a:t>
            </a:r>
            <a:r>
              <a:rPr lang="tr-TR" dirty="0"/>
              <a:t>) tüm kız çocuklarına 2 doz 9 </a:t>
            </a:r>
            <a:r>
              <a:rPr lang="tr-TR" dirty="0" err="1"/>
              <a:t>valan</a:t>
            </a:r>
            <a:r>
              <a:rPr lang="tr-TR" dirty="0"/>
              <a:t> HPV aşısının ücretsiz olarak uygulanmasına başlanmasıdır. Sonrasında tüm kız çocuklarının 12 yaşına geldiklerinde aşılanmasıyla bağışıklamanın devam ettirilmesidir.</a:t>
            </a:r>
            <a:endParaRPr lang="en-US" dirty="0"/>
          </a:p>
        </p:txBody>
      </p:sp>
      <p:sp>
        <p:nvSpPr>
          <p:cNvPr id="6" name="Metin kutusu 5"/>
          <p:cNvSpPr txBox="1"/>
          <p:nvPr/>
        </p:nvSpPr>
        <p:spPr>
          <a:xfrm>
            <a:off x="2096218" y="4994694"/>
            <a:ext cx="8195093" cy="1477328"/>
          </a:xfrm>
          <a:prstGeom prst="rect">
            <a:avLst/>
          </a:prstGeom>
          <a:noFill/>
        </p:spPr>
        <p:txBody>
          <a:bodyPr wrap="square" rtlCol="0">
            <a:spAutoFit/>
          </a:bodyPr>
          <a:lstStyle/>
          <a:p>
            <a:r>
              <a:rPr lang="tr-TR" b="1" dirty="0"/>
              <a:t>Türk Tabipleri </a:t>
            </a:r>
            <a:r>
              <a:rPr lang="tr-TR" b="1" dirty="0" smtClean="0"/>
              <a:t>Birliği Merkez Konseyi</a:t>
            </a:r>
            <a:endParaRPr lang="tr-TR" dirty="0"/>
          </a:p>
          <a:p>
            <a:r>
              <a:rPr lang="tr-TR" b="1" dirty="0"/>
              <a:t>Türk Tabipleri Birliği </a:t>
            </a:r>
            <a:r>
              <a:rPr lang="tr-TR" b="1" dirty="0" smtClean="0"/>
              <a:t>Uzmanlık Dernekleri Eşgüdüm Kurulu</a:t>
            </a:r>
          </a:p>
          <a:p>
            <a:r>
              <a:rPr lang="tr-TR" b="1" dirty="0" smtClean="0"/>
              <a:t>Türk </a:t>
            </a:r>
            <a:r>
              <a:rPr lang="tr-TR" b="1" dirty="0"/>
              <a:t>Klinik Mikrobiyoloji ve </a:t>
            </a:r>
            <a:r>
              <a:rPr lang="tr-TR" b="1" dirty="0" err="1"/>
              <a:t>İnfeksiyon</a:t>
            </a:r>
            <a:r>
              <a:rPr lang="tr-TR" b="1" dirty="0"/>
              <a:t> Hastalıkları Derneği</a:t>
            </a:r>
            <a:endParaRPr lang="tr-TR" dirty="0"/>
          </a:p>
          <a:p>
            <a:r>
              <a:rPr lang="tr-TR" b="1" dirty="0"/>
              <a:t>Klinik Mikrobiyoloji Uzmanlık Derneği</a:t>
            </a:r>
            <a:endParaRPr lang="tr-TR" dirty="0"/>
          </a:p>
          <a:p>
            <a:endParaRPr lang="en-US" dirty="0"/>
          </a:p>
        </p:txBody>
      </p:sp>
    </p:spTree>
    <p:extLst>
      <p:ext uri="{BB962C8B-B14F-4D97-AF65-F5344CB8AC3E}">
        <p14:creationId xmlns:p14="http://schemas.microsoft.com/office/powerpoint/2010/main" val="1782521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6713" y="270427"/>
            <a:ext cx="9182132" cy="1187438"/>
          </a:xfrm>
        </p:spPr>
        <p:txBody>
          <a:bodyPr>
            <a:normAutofit fontScale="90000"/>
          </a:bodyPr>
          <a:lstStyle/>
          <a:p>
            <a:r>
              <a:rPr lang="tr-TR" sz="2800" b="1" dirty="0"/>
              <a:t>Doğurganlık Tartışmaları Kadınların Üreme Hakları Korunarak Ele Alınmalıdır</a:t>
            </a:r>
            <a:r>
              <a:rPr lang="tr-TR" sz="2800" b="1" dirty="0" smtClean="0"/>
              <a:t>! (6 Mayıs 2024)</a:t>
            </a:r>
            <a:r>
              <a:rPr lang="tr-TR" sz="2800" b="1" dirty="0"/>
              <a:t/>
            </a:r>
            <a:br>
              <a:rPr lang="tr-TR" sz="2800" b="1" dirty="0"/>
            </a:br>
            <a:endParaRPr lang="en-US" sz="2800" dirty="0"/>
          </a:p>
        </p:txBody>
      </p:sp>
      <p:sp>
        <p:nvSpPr>
          <p:cNvPr id="3" name="İçerik Yer Tutucusu 2"/>
          <p:cNvSpPr>
            <a:spLocks noGrp="1"/>
          </p:cNvSpPr>
          <p:nvPr>
            <p:ph idx="1"/>
          </p:nvPr>
        </p:nvSpPr>
        <p:spPr>
          <a:xfrm>
            <a:off x="1894185" y="1457865"/>
            <a:ext cx="8915400" cy="3777622"/>
          </a:xfrm>
        </p:spPr>
        <p:txBody>
          <a:bodyPr>
            <a:normAutofit/>
          </a:bodyPr>
          <a:lstStyle/>
          <a:p>
            <a:r>
              <a:rPr lang="tr-TR" sz="2000" dirty="0"/>
              <a:t>Ü</a:t>
            </a:r>
            <a:r>
              <a:rPr lang="tr-TR" sz="2000" dirty="0" smtClean="0"/>
              <a:t>lkemizde </a:t>
            </a:r>
            <a:r>
              <a:rPr lang="tr-TR" sz="2000" dirty="0"/>
              <a:t>kadınların haklarını kullanabilmeleri için önlerindeki engellerin kaldırılarak ve fırsat eşitliği sağlanarak daha iyi - eşit statüde olmaları mümkündür. Bu bir tercih değil gerekliliktir, bunu sağlamak da “Devletin Anayasal Görevidir”. </a:t>
            </a:r>
            <a:endParaRPr lang="tr-TR" sz="2000" dirty="0" smtClean="0"/>
          </a:p>
          <a:p>
            <a:r>
              <a:rPr lang="tr-TR" sz="2000" dirty="0" smtClean="0"/>
              <a:t>Doğurganlıkları </a:t>
            </a:r>
            <a:r>
              <a:rPr lang="tr-TR" sz="2000" dirty="0"/>
              <a:t>hakkında kendi kararlarını verebilmeleri ve doğurganlığın düzenlenmesi hizmetlerine ulaşabilmeleri için önlemler alınmalı ve harekete geçilmelidir. </a:t>
            </a:r>
            <a:endParaRPr lang="tr-TR" sz="2000" dirty="0" smtClean="0"/>
          </a:p>
          <a:p>
            <a:r>
              <a:rPr lang="tr-TR" sz="2000" dirty="0" smtClean="0"/>
              <a:t>Türkiye’de </a:t>
            </a:r>
            <a:r>
              <a:rPr lang="tr-TR" sz="2000" dirty="0"/>
              <a:t>kadınların Cumhuriyetle kazandıkları haklarından geri adım atılmasına asla izin verilmemeli – engellenmelidir.</a:t>
            </a:r>
            <a:endParaRPr lang="en-US" sz="2000" dirty="0"/>
          </a:p>
        </p:txBody>
      </p:sp>
      <p:sp>
        <p:nvSpPr>
          <p:cNvPr id="5" name="Metin kutusu 4"/>
          <p:cNvSpPr txBox="1"/>
          <p:nvPr/>
        </p:nvSpPr>
        <p:spPr>
          <a:xfrm>
            <a:off x="2277374" y="4865298"/>
            <a:ext cx="6659592" cy="1200329"/>
          </a:xfrm>
          <a:prstGeom prst="rect">
            <a:avLst/>
          </a:prstGeom>
          <a:noFill/>
        </p:spPr>
        <p:txBody>
          <a:bodyPr wrap="square" rtlCol="0">
            <a:spAutoFit/>
          </a:bodyPr>
          <a:lstStyle/>
          <a:p>
            <a:r>
              <a:rPr lang="tr-TR" b="1" i="1" dirty="0"/>
              <a:t>Halk Sağlığı Uzmanları Derneği (HASUDER) Toplumsal Cinsiyet, Kadın ve Üreme Sağlığı Çalışma </a:t>
            </a:r>
            <a:r>
              <a:rPr lang="tr-TR" b="1" i="1" dirty="0" smtClean="0"/>
              <a:t>Grubu</a:t>
            </a:r>
          </a:p>
          <a:p>
            <a:endParaRPr lang="tr-TR" b="1" i="1" dirty="0"/>
          </a:p>
          <a:p>
            <a:r>
              <a:rPr lang="tr-TR" b="1" i="1" dirty="0" smtClean="0"/>
              <a:t>TTB UDEK Yürütme Kurulu</a:t>
            </a:r>
            <a:endParaRPr lang="en-US" dirty="0"/>
          </a:p>
        </p:txBody>
      </p:sp>
    </p:spTree>
    <p:extLst>
      <p:ext uri="{BB962C8B-B14F-4D97-AF65-F5344CB8AC3E}">
        <p14:creationId xmlns:p14="http://schemas.microsoft.com/office/powerpoint/2010/main" val="3592882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1337</TotalTime>
  <Words>2119</Words>
  <Application>Microsoft Office PowerPoint</Application>
  <PresentationFormat>Geniş ekran</PresentationFormat>
  <Paragraphs>255</Paragraphs>
  <Slides>46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46</vt:i4>
      </vt:variant>
    </vt:vector>
  </HeadingPairs>
  <TitlesOfParts>
    <vt:vector size="50" baseType="lpstr">
      <vt:lpstr>Arial</vt:lpstr>
      <vt:lpstr>Century Gothic</vt:lpstr>
      <vt:lpstr>Wingdings 3</vt:lpstr>
      <vt:lpstr>Duman</vt:lpstr>
      <vt:lpstr>TTB UZMANLIK DERNEKLERİ EŞGÜDÜM KURULU ÇALIŞMA RAPORU (Ocak-Aralık 2024) </vt:lpstr>
      <vt:lpstr>45. UDEK Seçimli Genel Kurulu  (20 Ocak 2024 )</vt:lpstr>
      <vt:lpstr>TTB UDEK Üyesi Dernekler</vt:lpstr>
      <vt:lpstr>TTB-UDEK Çalışma Başlıkları ve Etkinlikler </vt:lpstr>
      <vt:lpstr>Asistan ve Genç Uzman Hekimler, Uzmanlık Eğitimi </vt:lpstr>
      <vt:lpstr>Tıpta Uzmanlık Kurulu’na Tıpta Uzman Olmayan Başkan! ( 7 Ağustos 2024)</vt:lpstr>
      <vt:lpstr>TTB-UDEK Çalışma Başlıkları ve Etkinlikler  </vt:lpstr>
      <vt:lpstr>HPV Bağışıklaması: Aşıyla Önlenebilen Kanser (22 Mart 2024)  </vt:lpstr>
      <vt:lpstr>Doğurganlık Tartışmaları Kadınların Üreme Hakları Korunarak Ele Alınmalıdır! (6 Mayıs 2024) </vt:lpstr>
      <vt:lpstr>COVID Olguları Artıyor mu? (2 Ağustos 2024)    </vt:lpstr>
      <vt:lpstr>Mpox Konusunda UDEK Bilgilendirmesi (21 Ağustos 2024)  </vt:lpstr>
      <vt:lpstr>Türk Nöroloji Derneği’nin Botoks Uygulamalarına Bağlı Gelişebilen Komplikasyonlar Hakkındaki Görüşü (22 Ağustos 2024)</vt:lpstr>
      <vt:lpstr>İki Damla Topuk Kanı İle Binlerce Hayat Kurtarın! (23 Ağustos 2024) Yenidoğan Tarama Programı Hakkında TTB Uzmanlık Dernekleri Eşgüdüm Kurulu Açıklaması    </vt:lpstr>
      <vt:lpstr>Sağlık Bakanlığı Tarafından “Normal Doğum Eylem Planı” Kapsamında 3 Ekim 2024 Tarihinde Paylaşılan Kamu Spotu ile İlgili TTB UDEK Açıklaması (11 Ekim 2024) </vt:lpstr>
      <vt:lpstr>Yenidoğan Çetesi Olayı’na Dair UDEK Açıklaması (19 Ekim 2024) </vt:lpstr>
      <vt:lpstr>Aşı Candır: Ulusal Acil Eylem Planına İhtiyaç Vardır (30 Ekim 2024) </vt:lpstr>
      <vt:lpstr>Kuş Gribi (H5N1) Hastalığına İlişkin TTB-UDEK Bilgi Notu (14 Kasım 2024) </vt:lpstr>
      <vt:lpstr>Kadınlar, Kız Çocukları ve Cinsiyet Çeşitliliğine Sahip Kişiler İklim Krizinden Daha Olumsuz Etkileniyor (28 Kasım 2024) </vt:lpstr>
      <vt:lpstr>TTB UDEK Üyesi Dernekler İkinci Yıl Deprem Raporu için toplandı (17 Aralık 2024) </vt:lpstr>
      <vt:lpstr>UDEK Deprem Grubu</vt:lpstr>
      <vt:lpstr>UDEK Deprem Grubuna katılan dernekler</vt:lpstr>
      <vt:lpstr>PowerPoint Sunusu</vt:lpstr>
      <vt:lpstr>TTB-UDEK Çalışma Başlıkları ve Etkinlikler  </vt:lpstr>
      <vt:lpstr>Sağlıkta Şiddet Son Bulsun! (31 Temmuz 2024) </vt:lpstr>
      <vt:lpstr>Aile Hekimi Meslektaşlarımızın Hak Arama Mücadelesini Destekliyoruz (29 Kasım 2024) </vt:lpstr>
      <vt:lpstr>Sağlık Çalışanlarının Sağlığı Çalışma Grubu TTB’nin Ev Sahipliğinde Toplandı (19 Ocak 2025) </vt:lpstr>
      <vt:lpstr>PowerPoint Sunusu</vt:lpstr>
      <vt:lpstr>TTB-UDEK Çalışma Başlıkları ve Etkinlikler  </vt:lpstr>
      <vt:lpstr>Sağlık Alanında Uygunsuz Reklam ve Tanıtım Konusunda UDEK Açıklaması (16 Şubat 2024)</vt:lpstr>
      <vt:lpstr>TTB-UDEK Çalışma Başlıkları ve Etkinlikler  </vt:lpstr>
      <vt:lpstr>UDEK Üyesi Dernekler Arası İletişim</vt:lpstr>
      <vt:lpstr>UDEK Cerrahi Grup</vt:lpstr>
      <vt:lpstr>UDEK Dahili Grup</vt:lpstr>
      <vt:lpstr>UDEK Temel Bilimler Grubu</vt:lpstr>
      <vt:lpstr>TTB-UDEK Çalışma Başlıkları ve Etkinlikler  </vt:lpstr>
      <vt:lpstr>Üniversite Sempozyumu (18 Mayıs 2024)</vt:lpstr>
      <vt:lpstr>PowerPoint Sunusu</vt:lpstr>
      <vt:lpstr>TTB-UDEK Çalışma Başlıkları ve Etkinlikler  </vt:lpstr>
      <vt:lpstr>XXX. Tıpta Uzmanlık Eğitimi Kurultayı </vt:lpstr>
      <vt:lpstr>XXX. Tıpta Uzmanlık Eğitimi Kurultayı</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TTB UZMANLIK DERNEKLERİ EŞGÜDÜM KURULU (TTB-UDEK) FAALİYET RAPORU (Ocak 2022-Ocak 2023)</dc:title>
  <dc:creator>sony-user</dc:creator>
  <cp:lastModifiedBy>sony-user</cp:lastModifiedBy>
  <cp:revision>153</cp:revision>
  <dcterms:created xsi:type="dcterms:W3CDTF">2023-01-23T18:49:50Z</dcterms:created>
  <dcterms:modified xsi:type="dcterms:W3CDTF">2025-01-25T05:21:03Z</dcterms:modified>
</cp:coreProperties>
</file>