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4" r:id="rId6"/>
    <p:sldId id="265" r:id="rId7"/>
    <p:sldId id="260" r:id="rId8"/>
    <p:sldId id="262" r:id="rId9"/>
    <p:sldId id="261" r:id="rId10"/>
    <p:sldId id="263" r:id="rId11"/>
    <p:sldId id="275" r:id="rId12"/>
    <p:sldId id="274" r:id="rId13"/>
    <p:sldId id="267" r:id="rId14"/>
    <p:sldId id="268" r:id="rId15"/>
    <p:sldId id="269" r:id="rId16"/>
    <p:sldId id="270" r:id="rId17"/>
    <p:sldId id="271" r:id="rId18"/>
    <p:sldId id="276" r:id="rId19"/>
    <p:sldId id="278" r:id="rId20"/>
    <p:sldId id="277" r:id="rId21"/>
    <p:sldId id="272" r:id="rId22"/>
    <p:sldId id="273" r:id="rId23"/>
    <p:sldId id="279"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00" autoAdjust="0"/>
    <p:restoredTop sz="94660"/>
  </p:normalViewPr>
  <p:slideViewPr>
    <p:cSldViewPr>
      <p:cViewPr varScale="1">
        <p:scale>
          <a:sx n="64" d="100"/>
          <a:sy n="64" d="100"/>
        </p:scale>
        <p:origin x="-1340" y="-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01CE565-B56A-4A1E-9D80-FE0020C42A5E}" type="datetimeFigureOut">
              <a:rPr lang="tr-TR" smtClean="0"/>
              <a:t>21.09.2023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7283CAE-6EFF-45A7-A340-EB803F62D586}" type="slidenum">
              <a:rPr lang="tr-TR" smtClean="0"/>
              <a:t>‹#›</a:t>
            </a:fld>
            <a:endParaRPr lang="tr-TR"/>
          </a:p>
        </p:txBody>
      </p:sp>
    </p:spTree>
    <p:extLst>
      <p:ext uri="{BB962C8B-B14F-4D97-AF65-F5344CB8AC3E}">
        <p14:creationId xmlns:p14="http://schemas.microsoft.com/office/powerpoint/2010/main" val="3471452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01CE565-B56A-4A1E-9D80-FE0020C42A5E}" type="datetimeFigureOut">
              <a:rPr lang="tr-TR" smtClean="0"/>
              <a:t>21.09.2023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7283CAE-6EFF-45A7-A340-EB803F62D586}" type="slidenum">
              <a:rPr lang="tr-TR" smtClean="0"/>
              <a:t>‹#›</a:t>
            </a:fld>
            <a:endParaRPr lang="tr-TR"/>
          </a:p>
        </p:txBody>
      </p:sp>
    </p:spTree>
    <p:extLst>
      <p:ext uri="{BB962C8B-B14F-4D97-AF65-F5344CB8AC3E}">
        <p14:creationId xmlns:p14="http://schemas.microsoft.com/office/powerpoint/2010/main" val="3181924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01CE565-B56A-4A1E-9D80-FE0020C42A5E}" type="datetimeFigureOut">
              <a:rPr lang="tr-TR" smtClean="0"/>
              <a:t>21.09.2023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7283CAE-6EFF-45A7-A340-EB803F62D586}" type="slidenum">
              <a:rPr lang="tr-TR" smtClean="0"/>
              <a:t>‹#›</a:t>
            </a:fld>
            <a:endParaRPr lang="tr-TR"/>
          </a:p>
        </p:txBody>
      </p:sp>
    </p:spTree>
    <p:extLst>
      <p:ext uri="{BB962C8B-B14F-4D97-AF65-F5344CB8AC3E}">
        <p14:creationId xmlns:p14="http://schemas.microsoft.com/office/powerpoint/2010/main" val="2156879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01CE565-B56A-4A1E-9D80-FE0020C42A5E}" type="datetimeFigureOut">
              <a:rPr lang="tr-TR" smtClean="0"/>
              <a:t>21.09.2023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7283CAE-6EFF-45A7-A340-EB803F62D586}" type="slidenum">
              <a:rPr lang="tr-TR" smtClean="0"/>
              <a:t>‹#›</a:t>
            </a:fld>
            <a:endParaRPr lang="tr-TR"/>
          </a:p>
        </p:txBody>
      </p:sp>
    </p:spTree>
    <p:extLst>
      <p:ext uri="{BB962C8B-B14F-4D97-AF65-F5344CB8AC3E}">
        <p14:creationId xmlns:p14="http://schemas.microsoft.com/office/powerpoint/2010/main" val="2680153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01CE565-B56A-4A1E-9D80-FE0020C42A5E}" type="datetimeFigureOut">
              <a:rPr lang="tr-TR" smtClean="0"/>
              <a:t>21.09.2023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7283CAE-6EFF-45A7-A340-EB803F62D586}" type="slidenum">
              <a:rPr lang="tr-TR" smtClean="0"/>
              <a:t>‹#›</a:t>
            </a:fld>
            <a:endParaRPr lang="tr-TR"/>
          </a:p>
        </p:txBody>
      </p:sp>
    </p:spTree>
    <p:extLst>
      <p:ext uri="{BB962C8B-B14F-4D97-AF65-F5344CB8AC3E}">
        <p14:creationId xmlns:p14="http://schemas.microsoft.com/office/powerpoint/2010/main" val="1404551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01CE565-B56A-4A1E-9D80-FE0020C42A5E}" type="datetimeFigureOut">
              <a:rPr lang="tr-TR" smtClean="0"/>
              <a:t>21.09.2023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7283CAE-6EFF-45A7-A340-EB803F62D586}" type="slidenum">
              <a:rPr lang="tr-TR" smtClean="0"/>
              <a:t>‹#›</a:t>
            </a:fld>
            <a:endParaRPr lang="tr-TR"/>
          </a:p>
        </p:txBody>
      </p:sp>
    </p:spTree>
    <p:extLst>
      <p:ext uri="{BB962C8B-B14F-4D97-AF65-F5344CB8AC3E}">
        <p14:creationId xmlns:p14="http://schemas.microsoft.com/office/powerpoint/2010/main" val="3718499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01CE565-B56A-4A1E-9D80-FE0020C42A5E}" type="datetimeFigureOut">
              <a:rPr lang="tr-TR" smtClean="0"/>
              <a:t>21.09.2023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7283CAE-6EFF-45A7-A340-EB803F62D586}" type="slidenum">
              <a:rPr lang="tr-TR" smtClean="0"/>
              <a:t>‹#›</a:t>
            </a:fld>
            <a:endParaRPr lang="tr-TR"/>
          </a:p>
        </p:txBody>
      </p:sp>
    </p:spTree>
    <p:extLst>
      <p:ext uri="{BB962C8B-B14F-4D97-AF65-F5344CB8AC3E}">
        <p14:creationId xmlns:p14="http://schemas.microsoft.com/office/powerpoint/2010/main" val="3376959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01CE565-B56A-4A1E-9D80-FE0020C42A5E}" type="datetimeFigureOut">
              <a:rPr lang="tr-TR" smtClean="0"/>
              <a:t>21.09.2023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7283CAE-6EFF-45A7-A340-EB803F62D586}" type="slidenum">
              <a:rPr lang="tr-TR" smtClean="0"/>
              <a:t>‹#›</a:t>
            </a:fld>
            <a:endParaRPr lang="tr-TR"/>
          </a:p>
        </p:txBody>
      </p:sp>
    </p:spTree>
    <p:extLst>
      <p:ext uri="{BB962C8B-B14F-4D97-AF65-F5344CB8AC3E}">
        <p14:creationId xmlns:p14="http://schemas.microsoft.com/office/powerpoint/2010/main" val="175173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01CE565-B56A-4A1E-9D80-FE0020C42A5E}" type="datetimeFigureOut">
              <a:rPr lang="tr-TR" smtClean="0"/>
              <a:t>21.09.2023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7283CAE-6EFF-45A7-A340-EB803F62D586}" type="slidenum">
              <a:rPr lang="tr-TR" smtClean="0"/>
              <a:t>‹#›</a:t>
            </a:fld>
            <a:endParaRPr lang="tr-TR"/>
          </a:p>
        </p:txBody>
      </p:sp>
    </p:spTree>
    <p:extLst>
      <p:ext uri="{BB962C8B-B14F-4D97-AF65-F5344CB8AC3E}">
        <p14:creationId xmlns:p14="http://schemas.microsoft.com/office/powerpoint/2010/main" val="1945090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01CE565-B56A-4A1E-9D80-FE0020C42A5E}" type="datetimeFigureOut">
              <a:rPr lang="tr-TR" smtClean="0"/>
              <a:t>21.09.2023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7283CAE-6EFF-45A7-A340-EB803F62D586}" type="slidenum">
              <a:rPr lang="tr-TR" smtClean="0"/>
              <a:t>‹#›</a:t>
            </a:fld>
            <a:endParaRPr lang="tr-TR"/>
          </a:p>
        </p:txBody>
      </p:sp>
    </p:spTree>
    <p:extLst>
      <p:ext uri="{BB962C8B-B14F-4D97-AF65-F5344CB8AC3E}">
        <p14:creationId xmlns:p14="http://schemas.microsoft.com/office/powerpoint/2010/main" val="4117564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01CE565-B56A-4A1E-9D80-FE0020C42A5E}" type="datetimeFigureOut">
              <a:rPr lang="tr-TR" smtClean="0"/>
              <a:t>21.09.2023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7283CAE-6EFF-45A7-A340-EB803F62D586}" type="slidenum">
              <a:rPr lang="tr-TR" smtClean="0"/>
              <a:t>‹#›</a:t>
            </a:fld>
            <a:endParaRPr lang="tr-TR"/>
          </a:p>
        </p:txBody>
      </p:sp>
    </p:spTree>
    <p:extLst>
      <p:ext uri="{BB962C8B-B14F-4D97-AF65-F5344CB8AC3E}">
        <p14:creationId xmlns:p14="http://schemas.microsoft.com/office/powerpoint/2010/main" val="1112197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1CE565-B56A-4A1E-9D80-FE0020C42A5E}" type="datetimeFigureOut">
              <a:rPr lang="tr-TR" smtClean="0"/>
              <a:t>21.09.2023</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283CAE-6EFF-45A7-A340-EB803F62D586}" type="slidenum">
              <a:rPr lang="tr-TR" smtClean="0"/>
              <a:t>‹#›</a:t>
            </a:fld>
            <a:endParaRPr lang="tr-TR"/>
          </a:p>
        </p:txBody>
      </p:sp>
    </p:spTree>
    <p:extLst>
      <p:ext uri="{BB962C8B-B14F-4D97-AF65-F5344CB8AC3E}">
        <p14:creationId xmlns:p14="http://schemas.microsoft.com/office/powerpoint/2010/main" val="10088912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en-US" b="1" dirty="0" smtClean="0"/>
              <a:t>AFETLERDE</a:t>
            </a:r>
            <a:r>
              <a:rPr lang="tr-TR" b="1" dirty="0" smtClean="0"/>
              <a:t> </a:t>
            </a:r>
            <a:r>
              <a:rPr lang="en-US" b="1" dirty="0" smtClean="0"/>
              <a:t>SAĞLIK ÇALIŞANLARININ SAĞLIĞI </a:t>
            </a:r>
            <a:r>
              <a:rPr lang="tr-TR" dirty="0"/>
              <a:t/>
            </a:r>
            <a:br>
              <a:rPr lang="tr-TR" dirty="0"/>
            </a:br>
            <a:endParaRPr lang="tr-TR" dirty="0"/>
          </a:p>
        </p:txBody>
      </p:sp>
      <p:sp>
        <p:nvSpPr>
          <p:cNvPr id="3" name="Alt Başlık 2"/>
          <p:cNvSpPr>
            <a:spLocks noGrp="1"/>
          </p:cNvSpPr>
          <p:nvPr>
            <p:ph type="subTitle" idx="1"/>
          </p:nvPr>
        </p:nvSpPr>
        <p:spPr>
          <a:xfrm>
            <a:off x="3419872" y="4365104"/>
            <a:ext cx="4496544" cy="1752600"/>
          </a:xfrm>
        </p:spPr>
        <p:txBody>
          <a:bodyPr>
            <a:normAutofit fontScale="85000" lnSpcReduction="20000"/>
          </a:bodyPr>
          <a:lstStyle/>
          <a:p>
            <a:endParaRPr lang="tr-TR" dirty="0" smtClean="0">
              <a:solidFill>
                <a:schemeClr val="tx1"/>
              </a:solidFill>
            </a:endParaRPr>
          </a:p>
          <a:p>
            <a:r>
              <a:rPr lang="tr-TR" dirty="0" smtClean="0">
                <a:solidFill>
                  <a:schemeClr val="tx1"/>
                </a:solidFill>
              </a:rPr>
              <a:t>FIRAT ÜNİVERSİTESİ </a:t>
            </a:r>
          </a:p>
          <a:p>
            <a:r>
              <a:rPr lang="tr-TR" dirty="0" smtClean="0">
                <a:solidFill>
                  <a:schemeClr val="tx1"/>
                </a:solidFill>
              </a:rPr>
              <a:t>HALK SAĞLIĞI ABD</a:t>
            </a:r>
            <a:endParaRPr lang="tr-TR" dirty="0">
              <a:solidFill>
                <a:schemeClr val="tx1"/>
              </a:solidFill>
            </a:endParaRPr>
          </a:p>
          <a:p>
            <a:r>
              <a:rPr lang="tr-TR" dirty="0" smtClean="0">
                <a:solidFill>
                  <a:schemeClr val="tx1"/>
                </a:solidFill>
              </a:rPr>
              <a:t> Dr. Şengül AZAR</a:t>
            </a:r>
            <a:endParaRPr lang="tr-TR" dirty="0">
              <a:solidFill>
                <a:schemeClr val="tx1"/>
              </a:solidFill>
            </a:endParaRPr>
          </a:p>
        </p:txBody>
      </p:sp>
    </p:spTree>
    <p:extLst>
      <p:ext uri="{BB962C8B-B14F-4D97-AF65-F5344CB8AC3E}">
        <p14:creationId xmlns:p14="http://schemas.microsoft.com/office/powerpoint/2010/main" val="336067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Sağlık çalışanları için riskler –afet öncesi</a:t>
            </a:r>
            <a:endParaRPr lang="tr-TR" dirty="0"/>
          </a:p>
        </p:txBody>
      </p:sp>
      <p:sp>
        <p:nvSpPr>
          <p:cNvPr id="3" name="İçerik Yer Tutucusu 2"/>
          <p:cNvSpPr>
            <a:spLocks noGrp="1"/>
          </p:cNvSpPr>
          <p:nvPr>
            <p:ph idx="1"/>
          </p:nvPr>
        </p:nvSpPr>
        <p:spPr/>
        <p:txBody>
          <a:bodyPr>
            <a:normAutofit fontScale="85000" lnSpcReduction="10000"/>
          </a:bodyPr>
          <a:lstStyle/>
          <a:p>
            <a:r>
              <a:rPr lang="tr-TR" dirty="0" smtClean="0"/>
              <a:t>Aktif ve kontrolsüz sağlık sorunları, ruh sağlığı, madde kullanımı</a:t>
            </a:r>
          </a:p>
          <a:p>
            <a:r>
              <a:rPr lang="tr-TR" dirty="0" smtClean="0"/>
              <a:t>Kendi kendine/aile sağlığına yönelik bakım sistemine erişim gerekliliği</a:t>
            </a:r>
          </a:p>
          <a:p>
            <a:r>
              <a:rPr lang="tr-TR" dirty="0" smtClean="0"/>
              <a:t>Sınırlı/zayıf baş etme becerileri, çözülmemiş travma</a:t>
            </a:r>
          </a:p>
          <a:p>
            <a:r>
              <a:rPr lang="tr-TR" dirty="0" smtClean="0"/>
              <a:t>Hiç/çok az sosyal destek</a:t>
            </a:r>
          </a:p>
          <a:p>
            <a:r>
              <a:rPr lang="tr-TR" dirty="0" smtClean="0"/>
              <a:t>Finansal zorluklar</a:t>
            </a:r>
          </a:p>
          <a:p>
            <a:r>
              <a:rPr lang="tr-TR" dirty="0" smtClean="0"/>
              <a:t>Eğitim eksikliği</a:t>
            </a:r>
          </a:p>
          <a:p>
            <a:r>
              <a:rPr lang="tr-TR" dirty="0" smtClean="0"/>
              <a:t>Zayıf birim uyumu</a:t>
            </a:r>
          </a:p>
          <a:p>
            <a:r>
              <a:rPr lang="tr-TR" dirty="0" smtClean="0"/>
              <a:t>Yardım almaya direnç</a:t>
            </a:r>
            <a:endParaRPr lang="tr-TR" dirty="0"/>
          </a:p>
        </p:txBody>
      </p:sp>
    </p:spTree>
    <p:extLst>
      <p:ext uri="{BB962C8B-B14F-4D97-AF65-F5344CB8AC3E}">
        <p14:creationId xmlns:p14="http://schemas.microsoft.com/office/powerpoint/2010/main" val="722938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Sağlık çalışanları için riskler –afet </a:t>
            </a:r>
            <a:r>
              <a:rPr lang="tr-TR" dirty="0" smtClean="0"/>
              <a:t>süreci/yakın dönem</a:t>
            </a:r>
            <a:endParaRPr lang="tr-TR" dirty="0"/>
          </a:p>
        </p:txBody>
      </p:sp>
      <p:sp>
        <p:nvSpPr>
          <p:cNvPr id="3" name="İçerik Yer Tutucusu 2"/>
          <p:cNvSpPr>
            <a:spLocks noGrp="1"/>
          </p:cNvSpPr>
          <p:nvPr>
            <p:ph idx="1"/>
          </p:nvPr>
        </p:nvSpPr>
        <p:spPr/>
        <p:txBody>
          <a:bodyPr>
            <a:normAutofit fontScale="70000" lnSpcReduction="20000"/>
          </a:bodyPr>
          <a:lstStyle/>
          <a:p>
            <a:r>
              <a:rPr lang="tr-TR" dirty="0" smtClean="0"/>
              <a:t>Krizde farklı bakım standartlarını kullanma gerekliliği</a:t>
            </a:r>
          </a:p>
          <a:p>
            <a:r>
              <a:rPr lang="tr-TR" dirty="0" smtClean="0"/>
              <a:t>Yetersiz </a:t>
            </a:r>
            <a:r>
              <a:rPr lang="tr-TR" dirty="0"/>
              <a:t>kişisel koruyucu </a:t>
            </a:r>
            <a:r>
              <a:rPr lang="tr-TR" dirty="0" smtClean="0"/>
              <a:t>ekipman</a:t>
            </a:r>
          </a:p>
          <a:p>
            <a:r>
              <a:rPr lang="tr-TR" dirty="0" smtClean="0"/>
              <a:t>Ruhsal sıkıntı/incinme</a:t>
            </a:r>
          </a:p>
          <a:p>
            <a:r>
              <a:rPr lang="tr-TR" dirty="0" smtClean="0"/>
              <a:t>Enfeksiyona ve diğer sağlık risklerine yüksek düzeyde maruz kalma</a:t>
            </a:r>
          </a:p>
          <a:p>
            <a:r>
              <a:rPr lang="tr-TR" dirty="0" smtClean="0"/>
              <a:t>Ölüme, ölmeye ve insan kalıntılarına </a:t>
            </a:r>
            <a:r>
              <a:rPr lang="tr-TR" dirty="0"/>
              <a:t>maruz </a:t>
            </a:r>
            <a:r>
              <a:rPr lang="tr-TR" dirty="0" smtClean="0"/>
              <a:t>kalma (psikolojik özdeşleşme riski)</a:t>
            </a:r>
          </a:p>
          <a:p>
            <a:r>
              <a:rPr lang="tr-TR" dirty="0" smtClean="0"/>
              <a:t>Uzmanlık eğitimi dışında zorunlu çalışma</a:t>
            </a:r>
          </a:p>
          <a:p>
            <a:r>
              <a:rPr lang="tr-TR" dirty="0" smtClean="0"/>
              <a:t>Zayıflamış/yok edilmiş topluluk yapısı</a:t>
            </a:r>
          </a:p>
          <a:p>
            <a:r>
              <a:rPr lang="tr-TR" dirty="0" smtClean="0"/>
              <a:t>Cezalandırıcı veya destekleyici olmayan çalışma ortamı</a:t>
            </a:r>
          </a:p>
          <a:p>
            <a:r>
              <a:rPr lang="tr-TR" dirty="0" smtClean="0"/>
              <a:t>Kötü liderlik</a:t>
            </a:r>
          </a:p>
          <a:p>
            <a:r>
              <a:rPr lang="tr-TR" dirty="0" smtClean="0"/>
              <a:t>Empati eksikliği</a:t>
            </a:r>
          </a:p>
          <a:p>
            <a:r>
              <a:rPr lang="tr-TR" dirty="0" smtClean="0"/>
              <a:t>Politikalar ve prosedürlerle ilgili yetersiz iletişim</a:t>
            </a:r>
          </a:p>
          <a:p>
            <a:r>
              <a:rPr lang="tr-TR" dirty="0" smtClean="0"/>
              <a:t>Sevdiklerinin veya yakın kişilerin ölümü; kayıp</a:t>
            </a:r>
            <a:endParaRPr lang="tr-TR" dirty="0"/>
          </a:p>
        </p:txBody>
      </p:sp>
    </p:spTree>
    <p:extLst>
      <p:ext uri="{BB962C8B-B14F-4D97-AF65-F5344CB8AC3E}">
        <p14:creationId xmlns:p14="http://schemas.microsoft.com/office/powerpoint/2010/main" val="1599459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Sağlık çalışanları için riskler –afet </a:t>
            </a:r>
            <a:r>
              <a:rPr lang="tr-TR" dirty="0" smtClean="0"/>
              <a:t>süreci/uzun </a:t>
            </a:r>
            <a:r>
              <a:rPr lang="tr-TR" dirty="0"/>
              <a:t>dönem</a:t>
            </a:r>
          </a:p>
        </p:txBody>
      </p:sp>
      <p:sp>
        <p:nvSpPr>
          <p:cNvPr id="3" name="İçerik Yer Tutucusu 2"/>
          <p:cNvSpPr>
            <a:spLocks noGrp="1"/>
          </p:cNvSpPr>
          <p:nvPr>
            <p:ph idx="1"/>
          </p:nvPr>
        </p:nvSpPr>
        <p:spPr/>
        <p:txBody>
          <a:bodyPr>
            <a:normAutofit fontScale="77500" lnSpcReduction="20000"/>
          </a:bodyPr>
          <a:lstStyle/>
          <a:p>
            <a:r>
              <a:rPr lang="tr-TR" dirty="0" smtClean="0"/>
              <a:t>Deprem yaşayan ya da ilk dönem orada bulunanlar için yas tutamama (’’haklarından mahrum bırakılmış keder’’)</a:t>
            </a:r>
          </a:p>
          <a:p>
            <a:r>
              <a:rPr lang="tr-TR" dirty="0" smtClean="0"/>
              <a:t>Komşulardan/aileden/arkadaşlardan hastalık damgası (bulaşıcı hastalıklar??)</a:t>
            </a:r>
          </a:p>
          <a:p>
            <a:r>
              <a:rPr lang="tr-TR" dirty="0" smtClean="0"/>
              <a:t>Müdahale çabalarını ve belirsizliği daha da uzatan kopuk topluluk müdahalesi</a:t>
            </a:r>
          </a:p>
          <a:p>
            <a:r>
              <a:rPr lang="tr-TR" dirty="0" smtClean="0"/>
              <a:t>Sosyal destek sistemlerinden izolasyon</a:t>
            </a:r>
          </a:p>
          <a:p>
            <a:r>
              <a:rPr lang="tr-TR" dirty="0" smtClean="0"/>
              <a:t>İş kaybı (kendisi veya önemli bir başkası)</a:t>
            </a:r>
          </a:p>
          <a:p>
            <a:r>
              <a:rPr lang="tr-TR" dirty="0" smtClean="0"/>
              <a:t>Genişletilmiş sanal/ev okulu gereksinimleri</a:t>
            </a:r>
          </a:p>
          <a:p>
            <a:r>
              <a:rPr lang="tr-TR" dirty="0" smtClean="0"/>
              <a:t>Çocuk bakımına erişim eksikliği </a:t>
            </a:r>
          </a:p>
          <a:p>
            <a:r>
              <a:rPr lang="tr-TR" dirty="0" smtClean="0"/>
              <a:t>Yorgunluk, sıfırlanamama veya iyileşememe</a:t>
            </a:r>
          </a:p>
          <a:p>
            <a:r>
              <a:rPr lang="tr-TR" dirty="0" smtClean="0"/>
              <a:t>Azalan sağlık</a:t>
            </a:r>
            <a:endParaRPr lang="tr-TR" dirty="0"/>
          </a:p>
        </p:txBody>
      </p:sp>
    </p:spTree>
    <p:extLst>
      <p:ext uri="{BB962C8B-B14F-4D97-AF65-F5344CB8AC3E}">
        <p14:creationId xmlns:p14="http://schemas.microsoft.com/office/powerpoint/2010/main" val="29232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Sağlık çalışanlarında öne çıkan riskler</a:t>
            </a:r>
            <a:endParaRPr lang="tr-TR" dirty="0"/>
          </a:p>
        </p:txBody>
      </p:sp>
      <p:sp>
        <p:nvSpPr>
          <p:cNvPr id="3" name="İçerik Yer Tutucusu 2"/>
          <p:cNvSpPr>
            <a:spLocks noGrp="1"/>
          </p:cNvSpPr>
          <p:nvPr>
            <p:ph idx="1"/>
          </p:nvPr>
        </p:nvSpPr>
        <p:spPr>
          <a:xfrm>
            <a:off x="539552" y="1628800"/>
            <a:ext cx="8229600" cy="4525963"/>
          </a:xfrm>
        </p:spPr>
        <p:txBody>
          <a:bodyPr>
            <a:normAutofit fontScale="92500"/>
          </a:bodyPr>
          <a:lstStyle/>
          <a:p>
            <a:r>
              <a:rPr lang="tr-TR" sz="2800" b="1" dirty="0"/>
              <a:t>Biyolojik </a:t>
            </a:r>
            <a:r>
              <a:rPr lang="tr-TR" sz="2800" b="1" dirty="0" smtClean="0"/>
              <a:t>Riskler(</a:t>
            </a:r>
            <a:r>
              <a:rPr lang="tr-TR" sz="2800" dirty="0" smtClean="0"/>
              <a:t>hepatit A, B, C, HIV </a:t>
            </a:r>
            <a:r>
              <a:rPr lang="tr-TR" sz="2800" dirty="0" err="1" smtClean="0"/>
              <a:t>seroloji</a:t>
            </a:r>
            <a:r>
              <a:rPr lang="tr-TR" sz="2800" dirty="0" smtClean="0"/>
              <a:t>)</a:t>
            </a:r>
            <a:endParaRPr lang="tr-TR" sz="2800" b="1" dirty="0" smtClean="0"/>
          </a:p>
          <a:p>
            <a:pPr marL="0" indent="0">
              <a:buNone/>
            </a:pPr>
            <a:r>
              <a:rPr lang="tr-TR" sz="2800" dirty="0" smtClean="0"/>
              <a:t>Kan </a:t>
            </a:r>
            <a:r>
              <a:rPr lang="tr-TR" sz="2800" dirty="0"/>
              <a:t>ve kan </a:t>
            </a:r>
            <a:r>
              <a:rPr lang="tr-TR" sz="2800" dirty="0" smtClean="0"/>
              <a:t>ürünlerine maruz kalma</a:t>
            </a:r>
          </a:p>
          <a:p>
            <a:pPr marL="0" indent="0">
              <a:buNone/>
            </a:pPr>
            <a:r>
              <a:rPr lang="tr-TR" sz="2800" dirty="0" smtClean="0"/>
              <a:t>Diğer vücut sıvıları</a:t>
            </a:r>
          </a:p>
          <a:p>
            <a:pPr marL="0" indent="0">
              <a:buNone/>
            </a:pPr>
            <a:r>
              <a:rPr lang="tr-TR" sz="2800" dirty="0" smtClean="0"/>
              <a:t>Solunum yoluyla bulaşan hastalıklar(</a:t>
            </a:r>
            <a:r>
              <a:rPr lang="en-US" sz="2800" dirty="0" smtClean="0"/>
              <a:t>İnfluenza</a:t>
            </a:r>
            <a:r>
              <a:rPr lang="en-US" sz="2800" dirty="0"/>
              <a:t>, SARS-COV-2, MERS, </a:t>
            </a:r>
            <a:r>
              <a:rPr lang="en-US" sz="2800" dirty="0" err="1" smtClean="0"/>
              <a:t>kızamık</a:t>
            </a:r>
            <a:r>
              <a:rPr lang="tr-TR" sz="2800" dirty="0" smtClean="0"/>
              <a:t> </a:t>
            </a:r>
            <a:r>
              <a:rPr lang="tr-TR" sz="2800" dirty="0" err="1" smtClean="0"/>
              <a:t>vb</a:t>
            </a:r>
            <a:r>
              <a:rPr lang="tr-TR" sz="2800" dirty="0" smtClean="0"/>
              <a:t>)</a:t>
            </a:r>
          </a:p>
          <a:p>
            <a:pPr marL="0" indent="0">
              <a:buNone/>
            </a:pPr>
            <a:r>
              <a:rPr lang="tr-TR" sz="2800" dirty="0" smtClean="0"/>
              <a:t>Delici-kesici </a:t>
            </a:r>
            <a:r>
              <a:rPr lang="tr-TR" sz="2800" dirty="0"/>
              <a:t>alet </a:t>
            </a:r>
            <a:r>
              <a:rPr lang="tr-TR" sz="2800" dirty="0" smtClean="0"/>
              <a:t>yaralanmaları</a:t>
            </a:r>
          </a:p>
          <a:p>
            <a:r>
              <a:rPr lang="tr-TR" sz="2800" b="1" dirty="0" smtClean="0"/>
              <a:t>Çalışma koşulları </a:t>
            </a:r>
            <a:r>
              <a:rPr lang="tr-TR" sz="2800" dirty="0" smtClean="0"/>
              <a:t>(vardiya, gece çalışma, fazla çalışma…)</a:t>
            </a:r>
          </a:p>
          <a:p>
            <a:r>
              <a:rPr lang="tr-TR" sz="2800" b="1" dirty="0" smtClean="0"/>
              <a:t>Ergonomik riskler </a:t>
            </a:r>
            <a:r>
              <a:rPr lang="tr-TR" sz="2800" dirty="0" smtClean="0"/>
              <a:t>(Ayakta çalışma,</a:t>
            </a:r>
            <a:r>
              <a:rPr lang="tr-TR" sz="2800" dirty="0"/>
              <a:t> ağır hasta </a:t>
            </a:r>
            <a:r>
              <a:rPr lang="tr-TR" sz="2800" dirty="0" smtClean="0"/>
              <a:t>kaldırma...)</a:t>
            </a:r>
          </a:p>
          <a:p>
            <a:r>
              <a:rPr lang="tr-TR" sz="2800" b="1" dirty="0" smtClean="0"/>
              <a:t>Radyasyonla çalışma </a:t>
            </a:r>
            <a:endParaRPr lang="tr-TR" sz="2800" b="1" dirty="0"/>
          </a:p>
        </p:txBody>
      </p:sp>
    </p:spTree>
    <p:extLst>
      <p:ext uri="{BB962C8B-B14F-4D97-AF65-F5344CB8AC3E}">
        <p14:creationId xmlns:p14="http://schemas.microsoft.com/office/powerpoint/2010/main" val="1334051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Dikkat edilmesi gereken öncelikler</a:t>
            </a:r>
            <a:endParaRPr lang="tr-TR" dirty="0"/>
          </a:p>
        </p:txBody>
      </p:sp>
      <p:sp>
        <p:nvSpPr>
          <p:cNvPr id="3" name="İçerik Yer Tutucusu 2"/>
          <p:cNvSpPr>
            <a:spLocks noGrp="1"/>
          </p:cNvSpPr>
          <p:nvPr>
            <p:ph idx="1"/>
          </p:nvPr>
        </p:nvSpPr>
        <p:spPr/>
        <p:txBody>
          <a:bodyPr/>
          <a:lstStyle/>
          <a:p>
            <a:r>
              <a:rPr lang="tr-TR" dirty="0" smtClean="0"/>
              <a:t>Bağışıklama kontrolü (hepatit </a:t>
            </a:r>
            <a:r>
              <a:rPr lang="tr-TR" dirty="0"/>
              <a:t>A, hepatit B, </a:t>
            </a:r>
            <a:r>
              <a:rPr lang="tr-TR" dirty="0" err="1"/>
              <a:t>tetanoz</a:t>
            </a:r>
            <a:r>
              <a:rPr lang="tr-TR" dirty="0"/>
              <a:t>, kızamık, kızamıkçık, </a:t>
            </a:r>
            <a:r>
              <a:rPr lang="tr-TR" dirty="0" smtClean="0"/>
              <a:t>kabakulak,COVID-19 </a:t>
            </a:r>
            <a:r>
              <a:rPr lang="tr-TR" dirty="0"/>
              <a:t>ve </a:t>
            </a:r>
            <a:r>
              <a:rPr lang="tr-TR" dirty="0" err="1"/>
              <a:t>influenza</a:t>
            </a:r>
            <a:r>
              <a:rPr lang="tr-TR" dirty="0"/>
              <a:t> </a:t>
            </a:r>
            <a:r>
              <a:rPr lang="tr-TR" dirty="0" smtClean="0"/>
              <a:t>aşıları)</a:t>
            </a:r>
          </a:p>
          <a:p>
            <a:r>
              <a:rPr lang="tr-TR" dirty="0" smtClean="0"/>
              <a:t>Tüberkülin deri testi (Riskli alanlarda)</a:t>
            </a:r>
          </a:p>
          <a:p>
            <a:r>
              <a:rPr lang="tr-TR" dirty="0" smtClean="0"/>
              <a:t>Ek riskler ve kronik hastalıklar varsa buna göre ilgili kliniğe yönlendirerek görüş sorma</a:t>
            </a:r>
            <a:endParaRPr lang="tr-TR" dirty="0"/>
          </a:p>
        </p:txBody>
      </p:sp>
    </p:spTree>
    <p:extLst>
      <p:ext uri="{BB962C8B-B14F-4D97-AF65-F5344CB8AC3E}">
        <p14:creationId xmlns:p14="http://schemas.microsoft.com/office/powerpoint/2010/main" val="415725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800" b="1" dirty="0" err="1" smtClean="0"/>
              <a:t>Psikososyal</a:t>
            </a:r>
            <a:r>
              <a:rPr lang="tr-TR" sz="4800" b="1" dirty="0" smtClean="0"/>
              <a:t> Riskler</a:t>
            </a:r>
            <a:endParaRPr lang="tr-TR" sz="4800" b="1" dirty="0"/>
          </a:p>
        </p:txBody>
      </p:sp>
      <p:sp>
        <p:nvSpPr>
          <p:cNvPr id="3" name="İçerik Yer Tutucusu 2"/>
          <p:cNvSpPr>
            <a:spLocks noGrp="1"/>
          </p:cNvSpPr>
          <p:nvPr>
            <p:ph idx="1"/>
          </p:nvPr>
        </p:nvSpPr>
        <p:spPr/>
        <p:txBody>
          <a:bodyPr>
            <a:normAutofit fontScale="70000" lnSpcReduction="20000"/>
          </a:bodyPr>
          <a:lstStyle/>
          <a:p>
            <a:r>
              <a:rPr lang="tr-TR" b="1" dirty="0" smtClean="0"/>
              <a:t>İş yükü, çalışma hızı yüksekliği</a:t>
            </a:r>
          </a:p>
          <a:p>
            <a:r>
              <a:rPr lang="tr-TR" b="1" dirty="0" smtClean="0"/>
              <a:t>İş kontrolü eksikliği</a:t>
            </a:r>
          </a:p>
          <a:p>
            <a:r>
              <a:rPr lang="tr-TR" b="1" dirty="0" smtClean="0"/>
              <a:t>Rol belirsizliği</a:t>
            </a:r>
          </a:p>
          <a:p>
            <a:r>
              <a:rPr lang="tr-TR" b="1" dirty="0" smtClean="0"/>
              <a:t>Rol çatışması</a:t>
            </a:r>
          </a:p>
          <a:p>
            <a:r>
              <a:rPr lang="tr-TR" b="1" dirty="0" smtClean="0"/>
              <a:t>Liderlik kalitesi</a:t>
            </a:r>
          </a:p>
          <a:p>
            <a:r>
              <a:rPr lang="tr-TR" b="1" dirty="0" smtClean="0"/>
              <a:t>İş-ev çatışması</a:t>
            </a:r>
          </a:p>
          <a:p>
            <a:r>
              <a:rPr lang="tr-TR" b="1" dirty="0" smtClean="0"/>
              <a:t>Ekonomik etkenler</a:t>
            </a:r>
          </a:p>
          <a:p>
            <a:r>
              <a:rPr lang="tr-TR" dirty="0" smtClean="0"/>
              <a:t>Sosyal desteğin/topluluk duygusunun düşük olması</a:t>
            </a:r>
          </a:p>
          <a:p>
            <a:r>
              <a:rPr lang="tr-TR" dirty="0" smtClean="0"/>
              <a:t>Anlamsız iş</a:t>
            </a:r>
          </a:p>
          <a:p>
            <a:r>
              <a:rPr lang="tr-TR" dirty="0" smtClean="0"/>
              <a:t>Adalet–saygı</a:t>
            </a:r>
          </a:p>
          <a:p>
            <a:r>
              <a:rPr lang="tr-TR" dirty="0" smtClean="0"/>
              <a:t>Tanınırlık</a:t>
            </a:r>
          </a:p>
          <a:p>
            <a:r>
              <a:rPr lang="tr-TR" dirty="0" err="1" smtClean="0"/>
              <a:t>Mobing</a:t>
            </a:r>
            <a:r>
              <a:rPr lang="tr-TR" dirty="0" smtClean="0"/>
              <a:t>         </a:t>
            </a:r>
            <a:endParaRPr lang="tr-TR" dirty="0" smtClean="0">
              <a:solidFill>
                <a:srgbClr val="C00000"/>
              </a:solidFill>
            </a:endParaRPr>
          </a:p>
          <a:p>
            <a:endParaRPr lang="tr-TR" dirty="0"/>
          </a:p>
        </p:txBody>
      </p:sp>
    </p:spTree>
    <p:extLst>
      <p:ext uri="{BB962C8B-B14F-4D97-AF65-F5344CB8AC3E}">
        <p14:creationId xmlns:p14="http://schemas.microsoft.com/office/powerpoint/2010/main" val="86007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Stres </a:t>
            </a:r>
            <a:endParaRPr lang="tr-TR" b="1" dirty="0"/>
          </a:p>
        </p:txBody>
      </p:sp>
      <p:sp>
        <p:nvSpPr>
          <p:cNvPr id="3" name="İçerik Yer Tutucusu 2"/>
          <p:cNvSpPr>
            <a:spLocks noGrp="1"/>
          </p:cNvSpPr>
          <p:nvPr>
            <p:ph idx="1"/>
          </p:nvPr>
        </p:nvSpPr>
        <p:spPr/>
        <p:txBody>
          <a:bodyPr/>
          <a:lstStyle/>
          <a:p>
            <a:r>
              <a:rPr lang="tr-TR" dirty="0" smtClean="0"/>
              <a:t>Toksin</a:t>
            </a:r>
          </a:p>
          <a:p>
            <a:r>
              <a:rPr lang="tr-TR" dirty="0" smtClean="0"/>
              <a:t>Hangi personel ne kadar strese maruz kaldı?</a:t>
            </a:r>
          </a:p>
          <a:p>
            <a:r>
              <a:rPr lang="tr-TR" dirty="0" smtClean="0"/>
              <a:t>Ne tür, ne kadar, ne zaman?</a:t>
            </a:r>
          </a:p>
          <a:p>
            <a:r>
              <a:rPr lang="tr-TR" dirty="0" smtClean="0"/>
              <a:t>Algılanan etki?</a:t>
            </a:r>
          </a:p>
          <a:p>
            <a:r>
              <a:rPr lang="tr-TR" dirty="0" smtClean="0"/>
              <a:t>Potansiyel olumsuz etkilere karşı tampon görevi görebilecek faktörler var mı? Neler?</a:t>
            </a:r>
            <a:endParaRPr lang="tr-TR" dirty="0"/>
          </a:p>
        </p:txBody>
      </p:sp>
    </p:spTree>
    <p:extLst>
      <p:ext uri="{BB962C8B-B14F-4D97-AF65-F5344CB8AC3E}">
        <p14:creationId xmlns:p14="http://schemas.microsoft.com/office/powerpoint/2010/main" val="3227387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Çalışma Şartlarına Yönelik Öneriler</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Sağlık çalışanlarının bölgeye görevlendirilmeden önce değerlendirilmesi </a:t>
            </a:r>
          </a:p>
          <a:p>
            <a:pPr marL="0" indent="0">
              <a:buNone/>
            </a:pPr>
            <a:r>
              <a:rPr lang="tr-TR" b="1" dirty="0" smtClean="0"/>
              <a:t>     -işe uygunluk </a:t>
            </a:r>
            <a:r>
              <a:rPr lang="tr-TR" b="1" dirty="0"/>
              <a:t>değerlendirmesi</a:t>
            </a:r>
            <a:endParaRPr lang="tr-TR" dirty="0" smtClean="0"/>
          </a:p>
          <a:p>
            <a:r>
              <a:rPr lang="tr-TR" dirty="0" smtClean="0"/>
              <a:t>Deprem bölgesinde olduğu sürece ya da oradan ayrıldıktan sonra izlenmesi –iş sağlığı </a:t>
            </a:r>
            <a:r>
              <a:rPr lang="tr-TR" dirty="0"/>
              <a:t>ve </a:t>
            </a:r>
            <a:r>
              <a:rPr lang="tr-TR" dirty="0" smtClean="0"/>
              <a:t>güvenliği tarafından </a:t>
            </a:r>
          </a:p>
          <a:p>
            <a:pPr marL="0" indent="0">
              <a:buNone/>
            </a:pPr>
            <a:r>
              <a:rPr lang="tr-TR" dirty="0" smtClean="0"/>
              <a:t>     -Bulaşıcı hastalıklar</a:t>
            </a:r>
          </a:p>
          <a:p>
            <a:pPr marL="0" indent="0">
              <a:buNone/>
            </a:pPr>
            <a:r>
              <a:rPr lang="tr-TR" dirty="0" smtClean="0"/>
              <a:t>     -</a:t>
            </a:r>
            <a:r>
              <a:rPr lang="tr-TR" dirty="0" err="1"/>
              <a:t>P</a:t>
            </a:r>
            <a:r>
              <a:rPr lang="tr-TR" dirty="0" err="1" smtClean="0"/>
              <a:t>ostravmatik</a:t>
            </a:r>
            <a:r>
              <a:rPr lang="tr-TR" dirty="0" smtClean="0"/>
              <a:t> </a:t>
            </a:r>
            <a:r>
              <a:rPr lang="tr-TR" dirty="0"/>
              <a:t>stres </a:t>
            </a:r>
            <a:r>
              <a:rPr lang="tr-TR" dirty="0" smtClean="0"/>
              <a:t>bozukluğu, depresyon vb.</a:t>
            </a:r>
          </a:p>
          <a:p>
            <a:pPr marL="0" indent="0">
              <a:buNone/>
            </a:pPr>
            <a:r>
              <a:rPr lang="tr-TR" dirty="0" smtClean="0"/>
              <a:t>     -Asbest vb. maruz </a:t>
            </a:r>
            <a:r>
              <a:rPr lang="tr-TR" dirty="0"/>
              <a:t>kalımlar</a:t>
            </a:r>
          </a:p>
        </p:txBody>
      </p:sp>
    </p:spTree>
    <p:extLst>
      <p:ext uri="{BB962C8B-B14F-4D97-AF65-F5344CB8AC3E}">
        <p14:creationId xmlns:p14="http://schemas.microsoft.com/office/powerpoint/2010/main" val="11312264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Afete hazırlık</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Afetlere açık ülkelerdeki </a:t>
            </a:r>
            <a:r>
              <a:rPr lang="tr-TR" b="1" dirty="0" smtClean="0"/>
              <a:t>sağlık bakanlıkları kapsamlı hizmet içi eğitim </a:t>
            </a:r>
            <a:r>
              <a:rPr lang="tr-TR" dirty="0" smtClean="0"/>
              <a:t>programları başlatmalıdır.</a:t>
            </a:r>
          </a:p>
          <a:p>
            <a:r>
              <a:rPr lang="tr-TR" dirty="0" smtClean="0"/>
              <a:t>Risk altındaki nüfus </a:t>
            </a:r>
            <a:r>
              <a:rPr lang="tr-TR" b="1" dirty="0" smtClean="0"/>
              <a:t>için ilk yardım, arama ve kurtarma (SAR) teknikleri ve kamu hijyeni konularında özel eğitim verilmeli </a:t>
            </a:r>
            <a:r>
              <a:rPr lang="tr-TR" dirty="0" smtClean="0"/>
              <a:t>ve sağlık görevlileri kendi sorumluluk alanlarında afet yönetimi konularında sürekli eğitim almalıdır.</a:t>
            </a:r>
          </a:p>
          <a:p>
            <a:r>
              <a:rPr lang="tr-TR" dirty="0" smtClean="0"/>
              <a:t>Sağlık kurumları, afet programlarından sorumlu olmak üzere </a:t>
            </a:r>
            <a:r>
              <a:rPr lang="tr-TR" b="1" dirty="0" smtClean="0"/>
              <a:t>afet yönetimi konusunda niteliklere sahip profesyonel personel istihdam </a:t>
            </a:r>
            <a:r>
              <a:rPr lang="tr-TR" dirty="0" smtClean="0"/>
              <a:t>etmelidir.</a:t>
            </a:r>
          </a:p>
        </p:txBody>
      </p:sp>
    </p:spTree>
    <p:extLst>
      <p:ext uri="{BB962C8B-B14F-4D97-AF65-F5344CB8AC3E}">
        <p14:creationId xmlns:p14="http://schemas.microsoft.com/office/powerpoint/2010/main" val="20022889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Sağlık çalışanı olarak hazırlıklı olma</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Hazırlık planına uyun</a:t>
            </a:r>
          </a:p>
          <a:p>
            <a:r>
              <a:rPr lang="tr-TR" dirty="0" smtClean="0"/>
              <a:t>Gücünüzü sonuna dek tüketmemeye, </a:t>
            </a:r>
            <a:r>
              <a:rPr lang="tr-TR" b="1" dirty="0" smtClean="0"/>
              <a:t>dinlenmeye, birbirinizi dinlemeye </a:t>
            </a:r>
            <a:r>
              <a:rPr lang="tr-TR" dirty="0" smtClean="0"/>
              <a:t>ve yeterince uyumaya vakit ayırın.</a:t>
            </a:r>
          </a:p>
          <a:p>
            <a:r>
              <a:rPr lang="tr-TR" b="1" dirty="0" smtClean="0"/>
              <a:t>Duygusal olarak zorlandığınız</a:t>
            </a:r>
            <a:r>
              <a:rPr lang="tr-TR" dirty="0" smtClean="0"/>
              <a:t> olaylar karşısında bunları ekip üyeleriyle paylaşın.</a:t>
            </a:r>
          </a:p>
          <a:p>
            <a:r>
              <a:rPr lang="tr-TR" dirty="0" smtClean="0"/>
              <a:t>Çalışırken gözlemlediğiniz sorunları ve bulduğunuz çözümleri ekibin diğer üyelerine, ilgili </a:t>
            </a:r>
            <a:r>
              <a:rPr lang="tr-TR" b="1" dirty="0" smtClean="0"/>
              <a:t>kimselere ve kurumlara aktarın</a:t>
            </a:r>
            <a:r>
              <a:rPr lang="tr-TR" dirty="0" smtClean="0"/>
              <a:t>.</a:t>
            </a:r>
          </a:p>
          <a:p>
            <a:r>
              <a:rPr lang="tr-TR" dirty="0" smtClean="0"/>
              <a:t>Yaşadıklarınızı ve duygularınızı, çözüm önerilerinizi </a:t>
            </a:r>
            <a:r>
              <a:rPr lang="tr-TR" b="1" dirty="0" smtClean="0"/>
              <a:t>yazılı hale </a:t>
            </a:r>
            <a:r>
              <a:rPr lang="tr-TR" dirty="0" smtClean="0"/>
              <a:t>getirin.</a:t>
            </a:r>
          </a:p>
          <a:p>
            <a:endParaRPr lang="tr-TR" dirty="0"/>
          </a:p>
        </p:txBody>
      </p:sp>
    </p:spTree>
    <p:extLst>
      <p:ext uri="{BB962C8B-B14F-4D97-AF65-F5344CB8AC3E}">
        <p14:creationId xmlns:p14="http://schemas.microsoft.com/office/powerpoint/2010/main" val="870256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Sağlık çalışanı</a:t>
            </a:r>
            <a:endParaRPr lang="tr-TR" dirty="0"/>
          </a:p>
        </p:txBody>
      </p:sp>
      <p:sp>
        <p:nvSpPr>
          <p:cNvPr id="3" name="İçerik Yer Tutucusu 2"/>
          <p:cNvSpPr>
            <a:spLocks noGrp="1"/>
          </p:cNvSpPr>
          <p:nvPr>
            <p:ph idx="1"/>
          </p:nvPr>
        </p:nvSpPr>
        <p:spPr/>
        <p:txBody>
          <a:bodyPr>
            <a:normAutofit/>
          </a:bodyPr>
          <a:lstStyle/>
          <a:p>
            <a:r>
              <a:rPr lang="tr-TR" dirty="0" smtClean="0"/>
              <a:t>Klinik yerleşimdeki sağlık öğrencileri, ön safhalardaki sağlık çalışanları ve hastayla doğrudan temas halinde olmayan diğer sağlık çalışanları dahil olmak üzere bir sağlık bakımı veya sosyal bakım ortamında çalışan herkesi kapsar.</a:t>
            </a:r>
          </a:p>
          <a:p>
            <a:r>
              <a:rPr lang="tr-TR" dirty="0" smtClean="0"/>
              <a:t>Hekim, hemşire, ebe, teknisyen, tıbbi sekreter, temizlik personeli </a:t>
            </a:r>
            <a:r>
              <a:rPr lang="tr-TR" dirty="0" err="1" smtClean="0"/>
              <a:t>vb</a:t>
            </a:r>
            <a:endParaRPr lang="tr-TR" dirty="0" smtClean="0"/>
          </a:p>
        </p:txBody>
      </p:sp>
    </p:spTree>
    <p:extLst>
      <p:ext uri="{BB962C8B-B14F-4D97-AF65-F5344CB8AC3E}">
        <p14:creationId xmlns:p14="http://schemas.microsoft.com/office/powerpoint/2010/main" val="10838466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Deprem sonrası öneriler</a:t>
            </a: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Artçı sarsıntıların farkında olun.</a:t>
            </a:r>
          </a:p>
          <a:p>
            <a:r>
              <a:rPr lang="tr-TR" dirty="0" smtClean="0"/>
              <a:t>Enkaz altında kaldıysanız kurtarma ekiplerinin sizi bulmasına yardımcı olmak için bir mesaj gönderin, duvara veya boruya vurun veya düdük kullanın.</a:t>
            </a:r>
          </a:p>
          <a:p>
            <a:r>
              <a:rPr lang="tr-TR" b="1" dirty="0" smtClean="0"/>
              <a:t>Ağzınızı, burnunuzu ve gözlerinizi tozdan koruyun.</a:t>
            </a:r>
          </a:p>
          <a:p>
            <a:r>
              <a:rPr lang="tr-TR" b="1" dirty="0" smtClean="0"/>
              <a:t>Hasarlı binaların yakınında dikkatli olun.</a:t>
            </a:r>
          </a:p>
          <a:p>
            <a:r>
              <a:rPr lang="tr-TR" dirty="0" smtClean="0"/>
              <a:t>Evinizde hasar olup olmadığını kontrol edin.</a:t>
            </a:r>
          </a:p>
          <a:p>
            <a:r>
              <a:rPr lang="tr-TR" dirty="0" smtClean="0"/>
              <a:t>Enfeksiyonu önlemek için herhangi bir yara veya yaralanmaya dikkat edin.</a:t>
            </a:r>
          </a:p>
          <a:p>
            <a:r>
              <a:rPr lang="tr-TR" b="1" dirty="0" err="1" smtClean="0"/>
              <a:t>Karbonmonoksit</a:t>
            </a:r>
            <a:r>
              <a:rPr lang="tr-TR" b="1" dirty="0" smtClean="0"/>
              <a:t> zehirlenmesini önleyin.</a:t>
            </a:r>
          </a:p>
          <a:p>
            <a:r>
              <a:rPr lang="tr-TR" b="1" dirty="0" smtClean="0"/>
              <a:t>Güvenli su için. Güvenli yiyecekler yiyin.</a:t>
            </a:r>
          </a:p>
          <a:p>
            <a:r>
              <a:rPr lang="tr-TR" b="1" dirty="0" smtClean="0"/>
              <a:t>Duygusal sağlığınıza dikkat edin.</a:t>
            </a:r>
          </a:p>
          <a:p>
            <a:endParaRPr lang="tr-TR" b="1" dirty="0" smtClean="0"/>
          </a:p>
          <a:p>
            <a:endParaRPr lang="tr-TR" dirty="0"/>
          </a:p>
        </p:txBody>
      </p:sp>
    </p:spTree>
    <p:extLst>
      <p:ext uri="{BB962C8B-B14F-4D97-AF65-F5344CB8AC3E}">
        <p14:creationId xmlns:p14="http://schemas.microsoft.com/office/powerpoint/2010/main" val="26983867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err="1" smtClean="0"/>
              <a:t>Pandemide</a:t>
            </a:r>
            <a:r>
              <a:rPr lang="tr-TR" b="1" dirty="0" smtClean="0"/>
              <a:t> çalışma yaşamında etik ilkeler</a:t>
            </a:r>
            <a:endParaRPr lang="tr-TR" b="1" dirty="0"/>
          </a:p>
        </p:txBody>
      </p:sp>
      <p:sp>
        <p:nvSpPr>
          <p:cNvPr id="3" name="İçerik Yer Tutucusu 2"/>
          <p:cNvSpPr>
            <a:spLocks noGrp="1"/>
          </p:cNvSpPr>
          <p:nvPr>
            <p:ph idx="1"/>
          </p:nvPr>
        </p:nvSpPr>
        <p:spPr/>
        <p:txBody>
          <a:bodyPr/>
          <a:lstStyle/>
          <a:p>
            <a:r>
              <a:rPr lang="tr-TR" dirty="0"/>
              <a:t>Riski en aza </a:t>
            </a:r>
            <a:r>
              <a:rPr lang="tr-TR" dirty="0" smtClean="0"/>
              <a:t>indirme (Gerekli eğitim,</a:t>
            </a:r>
            <a:r>
              <a:rPr lang="tr-TR" dirty="0"/>
              <a:t> kişisel koruyucu </a:t>
            </a:r>
            <a:r>
              <a:rPr lang="tr-TR" dirty="0" smtClean="0"/>
              <a:t>donanım, </a:t>
            </a:r>
            <a:r>
              <a:rPr lang="tr-TR" dirty="0"/>
              <a:t>periyodik sağlık </a:t>
            </a:r>
            <a:r>
              <a:rPr lang="tr-TR" dirty="0" smtClean="0"/>
              <a:t>taramaları)</a:t>
            </a:r>
          </a:p>
          <a:p>
            <a:r>
              <a:rPr lang="tr-TR" dirty="0"/>
              <a:t>Sağlık hizmetlerine öncelikli </a:t>
            </a:r>
            <a:r>
              <a:rPr lang="tr-TR" dirty="0" smtClean="0"/>
              <a:t>erişim</a:t>
            </a:r>
          </a:p>
          <a:p>
            <a:r>
              <a:rPr lang="tr-TR" dirty="0"/>
              <a:t>Uygun </a:t>
            </a:r>
            <a:r>
              <a:rPr lang="tr-TR" dirty="0" smtClean="0"/>
              <a:t>ücret</a:t>
            </a:r>
          </a:p>
          <a:p>
            <a:r>
              <a:rPr lang="es-ES" dirty="0"/>
              <a:t>Topluma yeniden entegre olma </a:t>
            </a:r>
            <a:r>
              <a:rPr lang="es-ES" dirty="0" smtClean="0"/>
              <a:t>desteği</a:t>
            </a:r>
            <a:endParaRPr lang="tr-TR" dirty="0" smtClean="0"/>
          </a:p>
          <a:p>
            <a:r>
              <a:rPr lang="tr-TR" dirty="0"/>
              <a:t>Aile üyelerine yardım</a:t>
            </a:r>
          </a:p>
        </p:txBody>
      </p:sp>
    </p:spTree>
    <p:extLst>
      <p:ext uri="{BB962C8B-B14F-4D97-AF65-F5344CB8AC3E}">
        <p14:creationId xmlns:p14="http://schemas.microsoft.com/office/powerpoint/2010/main" val="31647737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ÖZET</a:t>
            </a: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Özellikle uzun dönem bölgede çalışacak sağlık çalışanları için uygun barınma/istirahat alanları</a:t>
            </a:r>
          </a:p>
          <a:p>
            <a:r>
              <a:rPr lang="tr-TR" dirty="0" smtClean="0"/>
              <a:t>Su (içme-kullanma)</a:t>
            </a:r>
          </a:p>
          <a:p>
            <a:r>
              <a:rPr lang="tr-TR" dirty="0" smtClean="0"/>
              <a:t>Temizlik </a:t>
            </a:r>
          </a:p>
          <a:p>
            <a:r>
              <a:rPr lang="tr-TR" dirty="0" smtClean="0"/>
              <a:t>Aileleriyle birlikte olma durumlarının değerlendirilmesi (kreş, bakımevi, sosyal destek mekanizmaları)</a:t>
            </a:r>
          </a:p>
          <a:p>
            <a:r>
              <a:rPr lang="tr-TR" dirty="0" smtClean="0"/>
              <a:t>Ek ücret (ailesini getiremeyecek olanların yol-bakım masrafları)</a:t>
            </a:r>
          </a:p>
          <a:p>
            <a:r>
              <a:rPr lang="tr-TR" dirty="0" smtClean="0"/>
              <a:t>Aynı anda bölgede sağlık hizmeti verme durumundaki eşlerden birinin çocuk bakımı için görev bakımından değerlendirilmesi</a:t>
            </a:r>
          </a:p>
          <a:p>
            <a:r>
              <a:rPr lang="tr-TR" dirty="0" smtClean="0"/>
              <a:t>Bölgede sağlık çalışanlarına uygun kişisel </a:t>
            </a:r>
            <a:r>
              <a:rPr lang="tr-TR" dirty="0"/>
              <a:t>koruyucu </a:t>
            </a:r>
            <a:r>
              <a:rPr lang="tr-TR" dirty="0" smtClean="0"/>
              <a:t>ekipman sağlanması </a:t>
            </a:r>
            <a:endParaRPr lang="tr-TR" dirty="0"/>
          </a:p>
        </p:txBody>
      </p:sp>
    </p:spTree>
    <p:extLst>
      <p:ext uri="{BB962C8B-B14F-4D97-AF65-F5344CB8AC3E}">
        <p14:creationId xmlns:p14="http://schemas.microsoft.com/office/powerpoint/2010/main" val="3035505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noAutofit/>
          </a:bodyPr>
          <a:lstStyle/>
          <a:p>
            <a:pPr marL="0" indent="0">
              <a:buNone/>
            </a:pPr>
            <a:r>
              <a:rPr lang="tr-TR" sz="1100" dirty="0"/>
              <a:t>1. Resmi Gazete, Yayın Tarihi: 22.05.2014, Sayı: 29007, Sağlık Meslek Mensupları ile Sağlık Hizmetlerinde</a:t>
            </a:r>
          </a:p>
          <a:p>
            <a:pPr marL="0" indent="0">
              <a:buNone/>
            </a:pPr>
            <a:r>
              <a:rPr lang="tr-TR" sz="1100" dirty="0"/>
              <a:t>Çalışan Diğer Meslek Mensuplarının İş ve Görev Tanımlarına Dair Yönetmelik. https://www.resmigazete.</a:t>
            </a:r>
          </a:p>
          <a:p>
            <a:pPr marL="0" indent="0">
              <a:buNone/>
            </a:pPr>
            <a:r>
              <a:rPr lang="tr-TR" sz="1100" dirty="0"/>
              <a:t>gov.tr/eskiler/2014/05/20140522-14.htm.</a:t>
            </a:r>
          </a:p>
          <a:p>
            <a:pPr marL="0" indent="0">
              <a:buNone/>
            </a:pPr>
            <a:r>
              <a:rPr lang="tr-TR" sz="1100" dirty="0"/>
              <a:t>2. Resmi Gazete, Yayın Tarihi: 18.06.2013, Sayı: 28681, İşyerlerinde Acil Durumlar Hakkında Yönetmelik.</a:t>
            </a:r>
          </a:p>
          <a:p>
            <a:pPr marL="0" indent="0">
              <a:buNone/>
            </a:pPr>
            <a:r>
              <a:rPr lang="tr-TR" sz="1100" dirty="0"/>
              <a:t>https://www.mevzuat.gov.tr/mevzuat?MevzuatNo=18493&amp;MevzuatTur=7&amp;MevzuatTertip=5</a:t>
            </a:r>
          </a:p>
          <a:p>
            <a:pPr marL="0" indent="0">
              <a:buNone/>
            </a:pPr>
            <a:r>
              <a:rPr lang="tr-TR" sz="1100" dirty="0"/>
              <a:t>3. </a:t>
            </a:r>
            <a:r>
              <a:rPr lang="tr-TR" sz="1100" dirty="0" err="1"/>
              <a:t>Kılkış</a:t>
            </a:r>
            <a:r>
              <a:rPr lang="tr-TR" sz="1100" dirty="0"/>
              <a:t> İ. İş Sağlığı ve </a:t>
            </a:r>
            <a:r>
              <a:rPr lang="tr-TR" sz="1100" dirty="0" err="1"/>
              <a:t>Güvenliği’nde</a:t>
            </a:r>
            <a:r>
              <a:rPr lang="tr-TR" sz="1100" dirty="0"/>
              <a:t> Yeni Bir Dönem: 6331 Sayılı İş Sağlığı ve Güvenliği Kanunu (İSGK).</a:t>
            </a:r>
          </a:p>
          <a:p>
            <a:pPr marL="0" indent="0">
              <a:buNone/>
            </a:pPr>
            <a:r>
              <a:rPr lang="en-US" sz="1100" dirty="0"/>
              <a:t>ISGUC The Journal of Industrial Relations and Human Resources 2013;15(1):17-42</a:t>
            </a:r>
            <a:r>
              <a:rPr lang="en-US" sz="1100" dirty="0" smtClean="0"/>
              <a:t>.</a:t>
            </a:r>
            <a:r>
              <a:rPr lang="en-US" sz="1100" dirty="0"/>
              <a:t> 4. Hospital Incident Command System Guidebook. The California Emergency Medical Services </a:t>
            </a:r>
            <a:r>
              <a:rPr lang="en-US" sz="1100" dirty="0" smtClean="0"/>
              <a:t>Authority</a:t>
            </a:r>
            <a:r>
              <a:rPr lang="tr-TR" sz="1100" dirty="0" smtClean="0"/>
              <a:t> (EMSA</a:t>
            </a:r>
            <a:r>
              <a:rPr lang="tr-TR" sz="1100" dirty="0"/>
              <a:t>); 2006. http://www.emsa.ca.gov/hics/</a:t>
            </a:r>
          </a:p>
          <a:p>
            <a:pPr marL="0" indent="0">
              <a:buNone/>
            </a:pPr>
            <a:r>
              <a:rPr lang="tr-TR" sz="1100" dirty="0"/>
              <a:t>4</a:t>
            </a:r>
            <a:r>
              <a:rPr lang="tr-TR" sz="1100" dirty="0" smtClean="0"/>
              <a:t>. </a:t>
            </a:r>
            <a:r>
              <a:rPr lang="tr-TR" sz="1100" dirty="0"/>
              <a:t>T.C. Sağlık Bakanlığı. Hastane Afet ve Acil Durum Planı (HAP) Hazırlama Kılavuzu (Sürüm 2) 2021.</a:t>
            </a:r>
          </a:p>
          <a:p>
            <a:pPr marL="0" indent="0">
              <a:buNone/>
            </a:pPr>
            <a:r>
              <a:rPr lang="tr-TR" sz="1100" dirty="0"/>
              <a:t>https://dosyasb.saglik.gov.tr/Eklenti/40879,haphazirlamaklavuzusurum214062021pdf.pdf?0</a:t>
            </a:r>
          </a:p>
          <a:p>
            <a:pPr marL="0" indent="0">
              <a:buNone/>
            </a:pPr>
            <a:r>
              <a:rPr lang="tr-TR" sz="1100" dirty="0"/>
              <a:t>5</a:t>
            </a:r>
            <a:r>
              <a:rPr lang="tr-TR" sz="1100" dirty="0" smtClean="0"/>
              <a:t>. </a:t>
            </a:r>
            <a:r>
              <a:rPr lang="tr-TR" sz="1100" dirty="0"/>
              <a:t>Halk Sağlığı Uzmanları Derneği. Halk Sağlığı Uzmanları Derneği 6 Şubat 2023 Depremleri Üçüncü Saha</a:t>
            </a:r>
          </a:p>
          <a:p>
            <a:pPr marL="0" indent="0">
              <a:buNone/>
            </a:pPr>
            <a:r>
              <a:rPr lang="tr-TR" sz="1100" dirty="0"/>
              <a:t>Raporu. https://hasuder.org/Duyurular/EkIndir/8b1a670b-de12-2553-706d-3a0b23b3a298</a:t>
            </a:r>
          </a:p>
          <a:p>
            <a:pPr marL="0" indent="0">
              <a:buNone/>
            </a:pPr>
            <a:r>
              <a:rPr lang="tr-TR" sz="1100" dirty="0"/>
              <a:t>6</a:t>
            </a:r>
            <a:r>
              <a:rPr lang="en-US" sz="1100" dirty="0" smtClean="0"/>
              <a:t>. </a:t>
            </a:r>
            <a:r>
              <a:rPr lang="en-US" sz="1100" dirty="0" err="1"/>
              <a:t>Ciottone</a:t>
            </a:r>
            <a:r>
              <a:rPr lang="en-US" sz="1100" dirty="0"/>
              <a:t> GR, Anderson P, Auf Der </a:t>
            </a:r>
            <a:r>
              <a:rPr lang="en-US" sz="1100" dirty="0" err="1"/>
              <a:t>Heide</a:t>
            </a:r>
            <a:r>
              <a:rPr lang="en-US" sz="1100" dirty="0"/>
              <a:t> E. Disaster medicine. Chapter 32: Worker Health and Safety in</a:t>
            </a:r>
          </a:p>
          <a:p>
            <a:pPr marL="0" indent="0">
              <a:buNone/>
            </a:pPr>
            <a:r>
              <a:rPr lang="en-US" sz="1100" dirty="0"/>
              <a:t>Disaster Response: Mosby Elsevier, 2006.</a:t>
            </a:r>
          </a:p>
          <a:p>
            <a:pPr marL="0" indent="0">
              <a:buNone/>
            </a:pPr>
            <a:r>
              <a:rPr lang="tr-TR" sz="1100" dirty="0"/>
              <a:t>7</a:t>
            </a:r>
            <a:r>
              <a:rPr lang="tr-TR" sz="1100" dirty="0" smtClean="0"/>
              <a:t>. </a:t>
            </a:r>
            <a:r>
              <a:rPr lang="tr-TR" sz="1100" dirty="0"/>
              <a:t>Asbest - Çalışma ve Sosyal Güvenlik Bakanlığı. https://www.csgb.gov.tr/isgum/contents/asbest/</a:t>
            </a:r>
          </a:p>
          <a:p>
            <a:pPr marL="0" indent="0">
              <a:buNone/>
            </a:pPr>
            <a:r>
              <a:rPr lang="tr-TR" sz="1100" dirty="0"/>
              <a:t>8</a:t>
            </a:r>
            <a:r>
              <a:rPr lang="tr-TR" sz="1100" dirty="0" smtClean="0"/>
              <a:t>. </a:t>
            </a:r>
            <a:r>
              <a:rPr lang="tr-TR" sz="1100" dirty="0"/>
              <a:t>Türk </a:t>
            </a:r>
            <a:r>
              <a:rPr lang="tr-TR" sz="1100" dirty="0" err="1"/>
              <a:t>Toraks</a:t>
            </a:r>
            <a:r>
              <a:rPr lang="tr-TR" sz="1100" dirty="0"/>
              <a:t> Derneği. Asbest Nedir? Sağlığımız Üzerine Etkileri Nelerdir? https://toraks.org.tr/site/</a:t>
            </a:r>
          </a:p>
          <a:p>
            <a:pPr marL="0" indent="0">
              <a:buNone/>
            </a:pPr>
            <a:r>
              <a:rPr lang="tr-TR" sz="1100" dirty="0" err="1"/>
              <a:t>news</a:t>
            </a:r>
            <a:r>
              <a:rPr lang="tr-TR" sz="1100" dirty="0"/>
              <a:t>/4381</a:t>
            </a:r>
          </a:p>
          <a:p>
            <a:pPr marL="0" indent="0">
              <a:buNone/>
            </a:pPr>
            <a:r>
              <a:rPr lang="tr-TR" sz="1100" dirty="0" smtClean="0"/>
              <a:t>9. </a:t>
            </a:r>
            <a:r>
              <a:rPr lang="tr-TR" sz="1100" dirty="0"/>
              <a:t>Kanal HASUDER </a:t>
            </a:r>
            <a:r>
              <a:rPr lang="tr-TR" sz="1100" dirty="0" err="1"/>
              <a:t>YouTube</a:t>
            </a:r>
            <a:r>
              <a:rPr lang="tr-TR" sz="1100" dirty="0"/>
              <a:t> Sayfası. “Afetlerde Sağlık Çalışanının Sağlığı” https://www.youtube.com/</a:t>
            </a:r>
          </a:p>
          <a:p>
            <a:pPr marL="0" indent="0">
              <a:buNone/>
            </a:pPr>
            <a:r>
              <a:rPr lang="tr-TR" sz="1100" dirty="0" err="1"/>
              <a:t>watch?v</a:t>
            </a:r>
            <a:r>
              <a:rPr lang="tr-TR" sz="1100" dirty="0"/>
              <a:t>=PkrN_3T33h8</a:t>
            </a:r>
          </a:p>
          <a:p>
            <a:pPr marL="0" indent="0">
              <a:buNone/>
            </a:pPr>
            <a:r>
              <a:rPr lang="tr-TR" sz="1100" dirty="0" smtClean="0"/>
              <a:t>10. </a:t>
            </a:r>
            <a:r>
              <a:rPr lang="tr-TR" sz="1100" dirty="0"/>
              <a:t>“Sağlık Bakanı depremde hayatını kaybeden sağlık personeli sayısını açıkladı” https://medimagazin.com.</a:t>
            </a:r>
          </a:p>
          <a:p>
            <a:pPr marL="0" indent="0">
              <a:buNone/>
            </a:pPr>
            <a:r>
              <a:rPr lang="tr-TR" sz="1100" dirty="0"/>
              <a:t>tr/</a:t>
            </a:r>
            <a:r>
              <a:rPr lang="tr-TR" sz="1100" dirty="0" err="1"/>
              <a:t>saglik-calisani</a:t>
            </a:r>
            <a:r>
              <a:rPr lang="tr-TR" sz="1100" dirty="0"/>
              <a:t>/saglik-bakani-depremde-hayatini-kaybeden-saglik-personeli-sayisini-acikladi-104380</a:t>
            </a:r>
          </a:p>
          <a:p>
            <a:pPr marL="0" indent="0">
              <a:buNone/>
            </a:pPr>
            <a:r>
              <a:rPr lang="tr-TR" sz="1100" dirty="0"/>
              <a:t>1</a:t>
            </a:r>
            <a:r>
              <a:rPr lang="tr-TR" sz="1100" dirty="0" smtClean="0"/>
              <a:t>1. </a:t>
            </a:r>
            <a:r>
              <a:rPr lang="tr-TR" sz="1100" dirty="0"/>
              <a:t>Türk Tabipleri Birliği. Türk Tabipleri Birliği 6 Şubat 2023 Kahramanmaraş ve 20 Şubat 2023 Hatay Depremleri</a:t>
            </a:r>
          </a:p>
          <a:p>
            <a:pPr marL="0" indent="0">
              <a:buNone/>
            </a:pPr>
            <a:r>
              <a:rPr lang="en-US" sz="1100" dirty="0" err="1"/>
              <a:t>Birinci</a:t>
            </a:r>
            <a:r>
              <a:rPr lang="en-US" sz="1100" dirty="0"/>
              <a:t> Ay </a:t>
            </a:r>
            <a:r>
              <a:rPr lang="en-US" sz="1100" dirty="0" err="1"/>
              <a:t>Raporu</a:t>
            </a:r>
            <a:r>
              <a:rPr lang="en-US" sz="1100" dirty="0"/>
              <a:t>. https://www.ttb.org.tr/userfiles/files/1ayraporu.pdf</a:t>
            </a:r>
            <a:endParaRPr lang="tr-TR" sz="1100" dirty="0"/>
          </a:p>
        </p:txBody>
      </p:sp>
    </p:spTree>
    <p:extLst>
      <p:ext uri="{BB962C8B-B14F-4D97-AF65-F5344CB8AC3E}">
        <p14:creationId xmlns:p14="http://schemas.microsoft.com/office/powerpoint/2010/main" val="2900799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İş yeri acil durumu </a:t>
            </a:r>
            <a:endParaRPr lang="tr-TR" dirty="0"/>
          </a:p>
        </p:txBody>
      </p:sp>
      <p:sp>
        <p:nvSpPr>
          <p:cNvPr id="3" name="İçerik Yer Tutucusu 2"/>
          <p:cNvSpPr>
            <a:spLocks noGrp="1"/>
          </p:cNvSpPr>
          <p:nvPr>
            <p:ph idx="1"/>
          </p:nvPr>
        </p:nvSpPr>
        <p:spPr/>
        <p:txBody>
          <a:bodyPr/>
          <a:lstStyle/>
          <a:p>
            <a:r>
              <a:rPr lang="tr-TR" dirty="0"/>
              <a:t>İ</a:t>
            </a:r>
            <a:r>
              <a:rPr lang="tr-TR" dirty="0" smtClean="0"/>
              <a:t>şyerinde meydana gelebilecek veya işyerini etkileyebilecek doğal veya insan yapımı çeşitli durumları, doğal afetleri, yangın, patlama, sabotaj, tehlikeli kimyasal maddelerden kaynaklanan yayılım, zehirlenme, salgın hastalık, radyoaktif sızıntı gibi hızlı müdahale gerektiren olayları ifade eder.</a:t>
            </a:r>
            <a:endParaRPr lang="tr-TR" dirty="0">
              <a:solidFill>
                <a:srgbClr val="C00000"/>
              </a:solidFill>
            </a:endParaRPr>
          </a:p>
        </p:txBody>
      </p:sp>
    </p:spTree>
    <p:extLst>
      <p:ext uri="{BB962C8B-B14F-4D97-AF65-F5344CB8AC3E}">
        <p14:creationId xmlns:p14="http://schemas.microsoft.com/office/powerpoint/2010/main" val="1770776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Acil durum planı</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dirty="0"/>
              <a:t>İ</a:t>
            </a:r>
            <a:r>
              <a:rPr lang="tr-TR" dirty="0" smtClean="0"/>
              <a:t>şyerlerinde acil durumlarda yapılması gereken işler ile uygulamaya yönelik eylemlerin yer aldığı plandır. </a:t>
            </a:r>
          </a:p>
          <a:p>
            <a:r>
              <a:rPr lang="tr-TR" dirty="0" smtClean="0"/>
              <a:t>Acil durumların tanımlanması</a:t>
            </a:r>
          </a:p>
          <a:p>
            <a:r>
              <a:rPr lang="tr-TR" dirty="0" smtClean="0"/>
              <a:t> Olumsuz sonuçlarını sınırlandırıcı önlemlerin alınması</a:t>
            </a:r>
          </a:p>
          <a:p>
            <a:r>
              <a:rPr lang="tr-TR" dirty="0" smtClean="0"/>
              <a:t> Görevlilerin seçilmesi</a:t>
            </a:r>
          </a:p>
          <a:p>
            <a:r>
              <a:rPr lang="tr-TR" dirty="0" smtClean="0"/>
              <a:t>Duruma müdahale yollarının tanımlanması </a:t>
            </a:r>
          </a:p>
          <a:p>
            <a:r>
              <a:rPr lang="tr-TR" dirty="0" smtClean="0"/>
              <a:t>Tatbikat ve acil durum planının belirli periyotlarla güncellenmesi aşamalarıyla hazırlanır. </a:t>
            </a:r>
            <a:endParaRPr lang="tr-TR" dirty="0">
              <a:solidFill>
                <a:srgbClr val="C00000"/>
              </a:solidFill>
            </a:endParaRPr>
          </a:p>
        </p:txBody>
      </p:sp>
    </p:spTree>
    <p:extLst>
      <p:ext uri="{BB962C8B-B14F-4D97-AF65-F5344CB8AC3E}">
        <p14:creationId xmlns:p14="http://schemas.microsoft.com/office/powerpoint/2010/main" val="1834668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dirty="0" smtClean="0"/>
              <a:t>HAP</a:t>
            </a:r>
            <a:endParaRPr lang="tr-TR" dirty="0"/>
          </a:p>
        </p:txBody>
      </p:sp>
      <p:sp>
        <p:nvSpPr>
          <p:cNvPr id="3" name="İçerik Yer Tutucusu 2"/>
          <p:cNvSpPr>
            <a:spLocks noGrp="1"/>
          </p:cNvSpPr>
          <p:nvPr>
            <p:ph idx="1"/>
          </p:nvPr>
        </p:nvSpPr>
        <p:spPr/>
        <p:txBody>
          <a:bodyPr/>
          <a:lstStyle/>
          <a:p>
            <a:r>
              <a:rPr lang="tr-TR" dirty="0"/>
              <a:t>T.C. Sağlık Bakanlığı 2014 yılında Hastane Afet ve Acil Durum Planı Hazırlama Kılavuzu </a:t>
            </a:r>
            <a:r>
              <a:rPr lang="tr-TR" dirty="0" smtClean="0"/>
              <a:t>hazırlamıştır</a:t>
            </a:r>
          </a:p>
          <a:p>
            <a:r>
              <a:rPr lang="tr-TR" dirty="0" smtClean="0"/>
              <a:t>Yıllık HAP eylem planı hazırlanır/güncellenir. </a:t>
            </a:r>
          </a:p>
        </p:txBody>
      </p:sp>
    </p:spTree>
    <p:extLst>
      <p:ext uri="{BB962C8B-B14F-4D97-AF65-F5344CB8AC3E}">
        <p14:creationId xmlns:p14="http://schemas.microsoft.com/office/powerpoint/2010/main" val="722938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Birinci basamak sağlık hizmetlerini kapsayan afet ve acil durum planları</a:t>
            </a:r>
          </a:p>
        </p:txBody>
      </p:sp>
      <p:sp>
        <p:nvSpPr>
          <p:cNvPr id="3" name="İçerik Yer Tutucusu 2"/>
          <p:cNvSpPr>
            <a:spLocks noGrp="1"/>
          </p:cNvSpPr>
          <p:nvPr>
            <p:ph idx="1"/>
          </p:nvPr>
        </p:nvSpPr>
        <p:spPr/>
        <p:txBody>
          <a:bodyPr>
            <a:normAutofit fontScale="92500" lnSpcReduction="20000"/>
          </a:bodyPr>
          <a:lstStyle/>
          <a:p>
            <a:r>
              <a:rPr lang="tr-TR" dirty="0" smtClean="0"/>
              <a:t> </a:t>
            </a:r>
            <a:r>
              <a:rPr lang="tr-TR" dirty="0"/>
              <a:t>A</a:t>
            </a:r>
            <a:r>
              <a:rPr lang="tr-TR" dirty="0" smtClean="0"/>
              <a:t>ile </a:t>
            </a:r>
            <a:r>
              <a:rPr lang="tr-TR" dirty="0"/>
              <a:t>hekimliği sisteminin ve çalışanlarının yeniden </a:t>
            </a:r>
            <a:r>
              <a:rPr lang="tr-TR" dirty="0" smtClean="0"/>
              <a:t>organizasyonu  </a:t>
            </a:r>
          </a:p>
          <a:p>
            <a:r>
              <a:rPr lang="tr-TR" dirty="0"/>
              <a:t>B</a:t>
            </a:r>
            <a:r>
              <a:rPr lang="tr-TR" dirty="0" smtClean="0"/>
              <a:t>ebek </a:t>
            </a:r>
            <a:r>
              <a:rPr lang="tr-TR" dirty="0"/>
              <a:t>ve çocuk sağlığı, gebe </a:t>
            </a:r>
            <a:r>
              <a:rPr lang="tr-TR" dirty="0" smtClean="0"/>
              <a:t>ve lohusa </a:t>
            </a:r>
            <a:r>
              <a:rPr lang="tr-TR" dirty="0"/>
              <a:t>takibi, aşı, aile planlaması vb. </a:t>
            </a:r>
            <a:r>
              <a:rPr lang="tr-TR" dirty="0" smtClean="0"/>
              <a:t>hizmetlerin devamı</a:t>
            </a:r>
            <a:r>
              <a:rPr lang="tr-TR" dirty="0"/>
              <a:t> </a:t>
            </a:r>
            <a:endParaRPr lang="tr-TR" dirty="0" smtClean="0"/>
          </a:p>
          <a:p>
            <a:r>
              <a:rPr lang="tr-TR" dirty="0" smtClean="0"/>
              <a:t>Aşı, </a:t>
            </a:r>
            <a:r>
              <a:rPr lang="tr-TR" dirty="0" err="1" smtClean="0"/>
              <a:t>antiserum</a:t>
            </a:r>
            <a:r>
              <a:rPr lang="tr-TR" dirty="0" smtClean="0"/>
              <a:t> </a:t>
            </a:r>
            <a:r>
              <a:rPr lang="tr-TR" dirty="0" err="1" smtClean="0"/>
              <a:t>vb.lojistik</a:t>
            </a:r>
            <a:r>
              <a:rPr lang="tr-TR" dirty="0" smtClean="0"/>
              <a:t> malzeme</a:t>
            </a:r>
          </a:p>
          <a:p>
            <a:r>
              <a:rPr lang="tr-TR" dirty="0" smtClean="0"/>
              <a:t> </a:t>
            </a:r>
            <a:r>
              <a:rPr lang="tr-TR" dirty="0"/>
              <a:t>S</a:t>
            </a:r>
            <a:r>
              <a:rPr lang="tr-TR" dirty="0" smtClean="0"/>
              <a:t>algın kontrolü</a:t>
            </a:r>
          </a:p>
          <a:p>
            <a:r>
              <a:rPr lang="tr-TR" dirty="0" smtClean="0"/>
              <a:t> </a:t>
            </a:r>
            <a:r>
              <a:rPr lang="tr-TR" dirty="0"/>
              <a:t>K</a:t>
            </a:r>
            <a:r>
              <a:rPr lang="tr-TR" dirty="0" smtClean="0"/>
              <a:t>ronik hastalıkların </a:t>
            </a:r>
            <a:r>
              <a:rPr lang="tr-TR" dirty="0"/>
              <a:t>önleme, koruma, </a:t>
            </a:r>
            <a:r>
              <a:rPr lang="tr-TR" dirty="0" smtClean="0"/>
              <a:t>erken tanı </a:t>
            </a:r>
            <a:r>
              <a:rPr lang="tr-TR" dirty="0"/>
              <a:t>ve </a:t>
            </a:r>
            <a:r>
              <a:rPr lang="tr-TR" dirty="0" smtClean="0"/>
              <a:t>kontrolü</a:t>
            </a:r>
          </a:p>
          <a:p>
            <a:r>
              <a:rPr lang="tr-TR" dirty="0" smtClean="0"/>
              <a:t>İçme </a:t>
            </a:r>
            <a:r>
              <a:rPr lang="tr-TR" dirty="0"/>
              <a:t>ve </a:t>
            </a:r>
            <a:r>
              <a:rPr lang="tr-TR" dirty="0" smtClean="0"/>
              <a:t>kullanma sularının </a:t>
            </a:r>
            <a:r>
              <a:rPr lang="tr-TR" dirty="0"/>
              <a:t>kontrolü </a:t>
            </a:r>
            <a:r>
              <a:rPr lang="tr-TR" dirty="0" smtClean="0"/>
              <a:t>vb. çevre sağlığı hizmetleri </a:t>
            </a:r>
            <a:endParaRPr lang="tr-TR" dirty="0">
              <a:solidFill>
                <a:srgbClr val="FF0000"/>
              </a:solidFill>
            </a:endParaRPr>
          </a:p>
        </p:txBody>
      </p:sp>
    </p:spTree>
    <p:extLst>
      <p:ext uri="{BB962C8B-B14F-4D97-AF65-F5344CB8AC3E}">
        <p14:creationId xmlns:p14="http://schemas.microsoft.com/office/powerpoint/2010/main" val="2866332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6331 Sayılı İş Sağlığı ve Güvenliği Kanunu</a:t>
            </a:r>
            <a:endParaRPr lang="tr-TR" dirty="0"/>
          </a:p>
        </p:txBody>
      </p:sp>
      <p:sp>
        <p:nvSpPr>
          <p:cNvPr id="3" name="İçerik Yer Tutucusu 2"/>
          <p:cNvSpPr>
            <a:spLocks noGrp="1"/>
          </p:cNvSpPr>
          <p:nvPr>
            <p:ph idx="1"/>
          </p:nvPr>
        </p:nvSpPr>
        <p:spPr/>
        <p:txBody>
          <a:bodyPr>
            <a:normAutofit fontScale="92500" lnSpcReduction="20000"/>
          </a:bodyPr>
          <a:lstStyle/>
          <a:p>
            <a:r>
              <a:rPr lang="tr-TR" dirty="0"/>
              <a:t>T</a:t>
            </a:r>
            <a:r>
              <a:rPr lang="tr-TR" dirty="0" smtClean="0"/>
              <a:t>üm çalışanların iş sağlığı ilkeleri çerçevesinde işveren tarafından karşılaşabilecekleri </a:t>
            </a:r>
            <a:r>
              <a:rPr lang="tr-TR" b="1" dirty="0" smtClean="0"/>
              <a:t>sağlık ve güvenlik riskleri ile koruyucu tedbirler konularında bilgilendirilmeleri </a:t>
            </a:r>
            <a:r>
              <a:rPr lang="tr-TR" dirty="0" smtClean="0"/>
              <a:t>yasal bir zorunluluktur.</a:t>
            </a:r>
          </a:p>
          <a:p>
            <a:r>
              <a:rPr lang="tr-TR" dirty="0" smtClean="0"/>
              <a:t>Ciddi tehlikelerle karşı karşıya kalan </a:t>
            </a:r>
            <a:r>
              <a:rPr lang="tr-TR" b="1" dirty="0" smtClean="0"/>
              <a:t>çalışanlar durumun tespit edilmesini ve gerekli tedbirlerin alınmasını talep edebilir.</a:t>
            </a:r>
            <a:r>
              <a:rPr lang="tr-TR" dirty="0" smtClean="0"/>
              <a:t> </a:t>
            </a:r>
            <a:endParaRPr lang="tr-TR" dirty="0" smtClean="0">
              <a:solidFill>
                <a:srgbClr val="C00000"/>
              </a:solidFill>
            </a:endParaRPr>
          </a:p>
          <a:p>
            <a:r>
              <a:rPr lang="tr-TR" dirty="0" smtClean="0"/>
              <a:t>OHAL DURUMU -iş sağlığı ve güvenliği önlemleri dikkate alınarak kriz kontrol birimleri oluşturulabilir.</a:t>
            </a:r>
            <a:endParaRPr lang="tr-TR" dirty="0"/>
          </a:p>
        </p:txBody>
      </p:sp>
    </p:spTree>
    <p:extLst>
      <p:ext uri="{BB962C8B-B14F-4D97-AF65-F5344CB8AC3E}">
        <p14:creationId xmlns:p14="http://schemas.microsoft.com/office/powerpoint/2010/main" val="3714399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İş güvenliği ve </a:t>
            </a:r>
            <a:r>
              <a:rPr lang="tr-TR" dirty="0" smtClean="0"/>
              <a:t>sağlığı</a:t>
            </a:r>
            <a:endParaRPr lang="tr-TR" dirty="0"/>
          </a:p>
        </p:txBody>
      </p:sp>
      <p:sp>
        <p:nvSpPr>
          <p:cNvPr id="3" name="İçerik Yer Tutucusu 2"/>
          <p:cNvSpPr>
            <a:spLocks noGrp="1"/>
          </p:cNvSpPr>
          <p:nvPr>
            <p:ph idx="1"/>
          </p:nvPr>
        </p:nvSpPr>
        <p:spPr/>
        <p:txBody>
          <a:bodyPr/>
          <a:lstStyle/>
          <a:p>
            <a:r>
              <a:rPr lang="tr-TR" dirty="0" smtClean="0"/>
              <a:t>Bireyin iş yapma kapasitesini korur</a:t>
            </a:r>
            <a:r>
              <a:rPr lang="tr-TR" dirty="0"/>
              <a:t>.</a:t>
            </a:r>
            <a:endParaRPr lang="tr-TR" dirty="0" smtClean="0"/>
          </a:p>
          <a:p>
            <a:r>
              <a:rPr lang="tr-TR" dirty="0"/>
              <a:t>A</a:t>
            </a:r>
            <a:r>
              <a:rPr lang="tr-TR" dirty="0" smtClean="0"/>
              <a:t>fete müdahalede çalışan kişinin bakım gerektiren bir afetzede olmasını önler. </a:t>
            </a:r>
            <a:endParaRPr lang="tr-TR" dirty="0">
              <a:solidFill>
                <a:srgbClr val="C00000"/>
              </a:solidFill>
            </a:endParaRPr>
          </a:p>
        </p:txBody>
      </p:sp>
    </p:spTree>
    <p:extLst>
      <p:ext uri="{BB962C8B-B14F-4D97-AF65-F5344CB8AC3E}">
        <p14:creationId xmlns:p14="http://schemas.microsoft.com/office/powerpoint/2010/main" val="722938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a:t>
            </a:r>
            <a:r>
              <a:rPr lang="tr-TR" dirty="0" smtClean="0"/>
              <a:t>cil </a:t>
            </a:r>
            <a:r>
              <a:rPr lang="tr-TR" dirty="0"/>
              <a:t>tıp </a:t>
            </a:r>
            <a:r>
              <a:rPr lang="tr-TR" dirty="0" smtClean="0"/>
              <a:t>çalışanları </a:t>
            </a:r>
            <a:endParaRPr lang="tr-TR" dirty="0"/>
          </a:p>
        </p:txBody>
      </p:sp>
      <p:sp>
        <p:nvSpPr>
          <p:cNvPr id="3" name="İçerik Yer Tutucusu 2"/>
          <p:cNvSpPr>
            <a:spLocks noGrp="1"/>
          </p:cNvSpPr>
          <p:nvPr>
            <p:ph idx="1"/>
          </p:nvPr>
        </p:nvSpPr>
        <p:spPr/>
        <p:txBody>
          <a:bodyPr>
            <a:normAutofit/>
          </a:bodyPr>
          <a:lstStyle/>
          <a:p>
            <a:r>
              <a:rPr lang="tr-TR" dirty="0"/>
              <a:t>M</a:t>
            </a:r>
            <a:r>
              <a:rPr lang="tr-TR" dirty="0" smtClean="0"/>
              <a:t>esleğe </a:t>
            </a:r>
            <a:r>
              <a:rPr lang="tr-TR" dirty="0"/>
              <a:t>bağlı ölüm </a:t>
            </a:r>
            <a:r>
              <a:rPr lang="tr-TR" dirty="0" smtClean="0"/>
              <a:t>oranı </a:t>
            </a:r>
            <a:r>
              <a:rPr lang="tr-TR" dirty="0"/>
              <a:t>ortalamanın </a:t>
            </a:r>
            <a:r>
              <a:rPr lang="tr-TR" dirty="0" smtClean="0">
                <a:solidFill>
                  <a:srgbClr val="FF0000"/>
                </a:solidFill>
              </a:rPr>
              <a:t>iki katı</a:t>
            </a:r>
          </a:p>
          <a:p>
            <a:r>
              <a:rPr lang="tr-TR" dirty="0"/>
              <a:t>Ölümcül olmayan mesleğe bağlı yaralanma ve</a:t>
            </a:r>
          </a:p>
          <a:p>
            <a:pPr marL="0" indent="0">
              <a:buNone/>
            </a:pPr>
            <a:r>
              <a:rPr lang="tr-TR" dirty="0" smtClean="0"/>
              <a:t> hastalık </a:t>
            </a:r>
            <a:r>
              <a:rPr lang="tr-TR" dirty="0"/>
              <a:t>sıklığının ise, ulusal ortalamanın </a:t>
            </a:r>
            <a:r>
              <a:rPr lang="tr-TR" dirty="0">
                <a:solidFill>
                  <a:srgbClr val="FF0000"/>
                </a:solidFill>
              </a:rPr>
              <a:t>beş katından </a:t>
            </a:r>
            <a:r>
              <a:rPr lang="tr-TR" dirty="0" smtClean="0">
                <a:solidFill>
                  <a:srgbClr val="FF0000"/>
                </a:solidFill>
              </a:rPr>
              <a:t>fazla</a:t>
            </a:r>
            <a:endParaRPr lang="tr-TR" dirty="0">
              <a:solidFill>
                <a:srgbClr val="C00000"/>
              </a:solidFill>
            </a:endParaRPr>
          </a:p>
        </p:txBody>
      </p:sp>
    </p:spTree>
    <p:extLst>
      <p:ext uri="{BB962C8B-B14F-4D97-AF65-F5344CB8AC3E}">
        <p14:creationId xmlns:p14="http://schemas.microsoft.com/office/powerpoint/2010/main" val="183697392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4859</TotalTime>
  <Words>1361</Words>
  <Application>Microsoft Office PowerPoint</Application>
  <PresentationFormat>Ekran Gösterisi (4:3)</PresentationFormat>
  <Paragraphs>166</Paragraphs>
  <Slides>23</Slides>
  <Notes>0</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Ofis Teması</vt:lpstr>
      <vt:lpstr>AFETLERDE SAĞLIK ÇALIŞANLARININ SAĞLIĞI  </vt:lpstr>
      <vt:lpstr>Sağlık çalışanı</vt:lpstr>
      <vt:lpstr>İş yeri acil durumu </vt:lpstr>
      <vt:lpstr>Acil durum planı</vt:lpstr>
      <vt:lpstr>HAP</vt:lpstr>
      <vt:lpstr>Birinci basamak sağlık hizmetlerini kapsayan afet ve acil durum planları</vt:lpstr>
      <vt:lpstr>6331 Sayılı İş Sağlığı ve Güvenliği Kanunu</vt:lpstr>
      <vt:lpstr>İş güvenliği ve sağlığı</vt:lpstr>
      <vt:lpstr>Acil tıp çalışanları </vt:lpstr>
      <vt:lpstr>Sağlık çalışanları için riskler –afet öncesi</vt:lpstr>
      <vt:lpstr>Sağlık çalışanları için riskler –afet süreci/yakın dönem</vt:lpstr>
      <vt:lpstr>Sağlık çalışanları için riskler –afet süreci/uzun dönem</vt:lpstr>
      <vt:lpstr>Sağlık çalışanlarında öne çıkan riskler</vt:lpstr>
      <vt:lpstr>Dikkat edilmesi gereken öncelikler</vt:lpstr>
      <vt:lpstr>Psikososyal Riskler</vt:lpstr>
      <vt:lpstr>Stres </vt:lpstr>
      <vt:lpstr>Çalışma Şartlarına Yönelik Öneriler</vt:lpstr>
      <vt:lpstr>Afete hazırlık</vt:lpstr>
      <vt:lpstr>Sağlık çalışanı olarak hazırlıklı olma</vt:lpstr>
      <vt:lpstr>Deprem sonrası öneriler</vt:lpstr>
      <vt:lpstr>Pandemide çalışma yaşamında etik ilkeler</vt:lpstr>
      <vt:lpstr>ÖZET</vt:lpstr>
      <vt:lpstr>Kaynaklar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AFETLERDE İŞÇİ SAĞLIĞI VE SAĞLIK ÇALIŞANLARININ SAĞLIĞI  </dc:title>
  <dc:creator>Şengül Azar</dc:creator>
  <cp:lastModifiedBy>Şengül Azar</cp:lastModifiedBy>
  <cp:revision>55</cp:revision>
  <dcterms:created xsi:type="dcterms:W3CDTF">2023-09-13T05:29:43Z</dcterms:created>
  <dcterms:modified xsi:type="dcterms:W3CDTF">2023-09-21T06:28:44Z</dcterms:modified>
</cp:coreProperties>
</file>