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3" r:id="rId26"/>
    <p:sldId id="285" r:id="rId27"/>
    <p:sldId id="280"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5EC9B8E-D34A-441F-ABC9-B8C1B35E3934}" type="datetimeFigureOut">
              <a:rPr lang="tr-TR" smtClean="0"/>
              <a:t>21.09.2023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C29D7-C77E-4B4B-BFFF-8FE193D4786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15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EC9B8E-D34A-441F-ABC9-B8C1B35E3934}" type="datetimeFigureOut">
              <a:rPr lang="tr-TR" smtClean="0"/>
              <a:t>21.09.2023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C29D7-C77E-4B4B-BFFF-8FE193D47868}" type="slidenum">
              <a:rPr lang="tr-TR" smtClean="0"/>
              <a:t>‹#›</a:t>
            </a:fld>
            <a:endParaRPr lang="tr-TR"/>
          </a:p>
        </p:txBody>
      </p:sp>
    </p:spTree>
    <p:extLst>
      <p:ext uri="{BB962C8B-B14F-4D97-AF65-F5344CB8AC3E}">
        <p14:creationId xmlns:p14="http://schemas.microsoft.com/office/powerpoint/2010/main" val="166869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EC9B8E-D34A-441F-ABC9-B8C1B35E3934}" type="datetimeFigureOut">
              <a:rPr lang="tr-TR" smtClean="0"/>
              <a:t>21.09.2023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C29D7-C77E-4B4B-BFFF-8FE193D47868}" type="slidenum">
              <a:rPr lang="tr-TR" smtClean="0"/>
              <a:t>‹#›</a:t>
            </a:fld>
            <a:endParaRPr lang="tr-TR"/>
          </a:p>
        </p:txBody>
      </p:sp>
    </p:spTree>
    <p:extLst>
      <p:ext uri="{BB962C8B-B14F-4D97-AF65-F5344CB8AC3E}">
        <p14:creationId xmlns:p14="http://schemas.microsoft.com/office/powerpoint/2010/main" val="215500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EC9B8E-D34A-441F-ABC9-B8C1B35E3934}" type="datetimeFigureOut">
              <a:rPr lang="tr-TR" smtClean="0"/>
              <a:t>21.09.2023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C29D7-C77E-4B4B-BFFF-8FE193D47868}" type="slidenum">
              <a:rPr lang="tr-TR" smtClean="0"/>
              <a:t>‹#›</a:t>
            </a:fld>
            <a:endParaRPr lang="tr-TR"/>
          </a:p>
        </p:txBody>
      </p:sp>
    </p:spTree>
    <p:extLst>
      <p:ext uri="{BB962C8B-B14F-4D97-AF65-F5344CB8AC3E}">
        <p14:creationId xmlns:p14="http://schemas.microsoft.com/office/powerpoint/2010/main" val="270960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5EC9B8E-D34A-441F-ABC9-B8C1B35E3934}" type="datetimeFigureOut">
              <a:rPr lang="tr-TR" smtClean="0"/>
              <a:t>21.09.2023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C29D7-C77E-4B4B-BFFF-8FE193D4786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03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EC9B8E-D34A-441F-ABC9-B8C1B35E3934}" type="datetimeFigureOut">
              <a:rPr lang="tr-TR" smtClean="0"/>
              <a:t>21.09.2023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66C29D7-C77E-4B4B-BFFF-8FE193D47868}" type="slidenum">
              <a:rPr lang="tr-TR" smtClean="0"/>
              <a:t>‹#›</a:t>
            </a:fld>
            <a:endParaRPr lang="tr-TR"/>
          </a:p>
        </p:txBody>
      </p:sp>
    </p:spTree>
    <p:extLst>
      <p:ext uri="{BB962C8B-B14F-4D97-AF65-F5344CB8AC3E}">
        <p14:creationId xmlns:p14="http://schemas.microsoft.com/office/powerpoint/2010/main" val="200789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5EC9B8E-D34A-441F-ABC9-B8C1B35E3934}" type="datetimeFigureOut">
              <a:rPr lang="tr-TR" smtClean="0"/>
              <a:t>21.09.2023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66C29D7-C77E-4B4B-BFFF-8FE193D47868}" type="slidenum">
              <a:rPr lang="tr-TR" smtClean="0"/>
              <a:t>‹#›</a:t>
            </a:fld>
            <a:endParaRPr lang="tr-TR"/>
          </a:p>
        </p:txBody>
      </p:sp>
    </p:spTree>
    <p:extLst>
      <p:ext uri="{BB962C8B-B14F-4D97-AF65-F5344CB8AC3E}">
        <p14:creationId xmlns:p14="http://schemas.microsoft.com/office/powerpoint/2010/main" val="283888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5EC9B8E-D34A-441F-ABC9-B8C1B35E3934}" type="datetimeFigureOut">
              <a:rPr lang="tr-TR" smtClean="0"/>
              <a:t>21.09.2023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66C29D7-C77E-4B4B-BFFF-8FE193D47868}" type="slidenum">
              <a:rPr lang="tr-TR" smtClean="0"/>
              <a:t>‹#›</a:t>
            </a:fld>
            <a:endParaRPr lang="tr-TR"/>
          </a:p>
        </p:txBody>
      </p:sp>
    </p:spTree>
    <p:extLst>
      <p:ext uri="{BB962C8B-B14F-4D97-AF65-F5344CB8AC3E}">
        <p14:creationId xmlns:p14="http://schemas.microsoft.com/office/powerpoint/2010/main" val="311290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5EC9B8E-D34A-441F-ABC9-B8C1B35E3934}" type="datetimeFigureOut">
              <a:rPr lang="tr-TR" smtClean="0"/>
              <a:t>21.09.2023</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266C29D7-C77E-4B4B-BFFF-8FE193D47868}" type="slidenum">
              <a:rPr lang="tr-TR" smtClean="0"/>
              <a:t>‹#›</a:t>
            </a:fld>
            <a:endParaRPr lang="tr-TR"/>
          </a:p>
        </p:txBody>
      </p:sp>
    </p:spTree>
    <p:extLst>
      <p:ext uri="{BB962C8B-B14F-4D97-AF65-F5344CB8AC3E}">
        <p14:creationId xmlns:p14="http://schemas.microsoft.com/office/powerpoint/2010/main" val="98287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EC9B8E-D34A-441F-ABC9-B8C1B35E3934}" type="datetimeFigureOut">
              <a:rPr lang="tr-TR" smtClean="0"/>
              <a:t>21.09.2023</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6C29D7-C77E-4B4B-BFFF-8FE193D47868}" type="slidenum">
              <a:rPr lang="tr-TR" smtClean="0"/>
              <a:t>‹#›</a:t>
            </a:fld>
            <a:endParaRPr lang="tr-TR"/>
          </a:p>
        </p:txBody>
      </p:sp>
    </p:spTree>
    <p:extLst>
      <p:ext uri="{BB962C8B-B14F-4D97-AF65-F5344CB8AC3E}">
        <p14:creationId xmlns:p14="http://schemas.microsoft.com/office/powerpoint/2010/main" val="199962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5EC9B8E-D34A-441F-ABC9-B8C1B35E3934}" type="datetimeFigureOut">
              <a:rPr lang="tr-TR" smtClean="0"/>
              <a:t>21.09.2023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66C29D7-C77E-4B4B-BFFF-8FE193D47868}" type="slidenum">
              <a:rPr lang="tr-TR" smtClean="0"/>
              <a:t>‹#›</a:t>
            </a:fld>
            <a:endParaRPr lang="tr-TR"/>
          </a:p>
        </p:txBody>
      </p:sp>
    </p:spTree>
    <p:extLst>
      <p:ext uri="{BB962C8B-B14F-4D97-AF65-F5344CB8AC3E}">
        <p14:creationId xmlns:p14="http://schemas.microsoft.com/office/powerpoint/2010/main" val="258423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5EC9B8E-D34A-441F-ABC9-B8C1B35E3934}" type="datetimeFigureOut">
              <a:rPr lang="tr-TR" smtClean="0"/>
              <a:t>21.09.2023</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6C29D7-C77E-4B4B-BFFF-8FE193D47868}"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4212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tb.org.tr/kollar/odsh/haber_goster.php?Guid=e7ab865e-a601-11ed-b4b5-486b41055497" TargetMode="External"/><Relationship Id="rId2" Type="http://schemas.openxmlformats.org/officeDocument/2006/relationships/hyperlink" Target="https://www.ttb.org.tr/kutuphane/gecici_yerlesim.pdf" TargetMode="External"/><Relationship Id="rId1" Type="http://schemas.openxmlformats.org/officeDocument/2006/relationships/slideLayout" Target="../slideLayouts/slideLayout2.xml"/><Relationship Id="rId6" Type="http://schemas.openxmlformats.org/officeDocument/2006/relationships/hyperlink" Target="https://www.halksagligiokulu.org/Kitap/DownloadEBook/1328ac87-5c1c-3824-1a4e-3a0d62116270" TargetMode="External"/><Relationship Id="rId5" Type="http://schemas.openxmlformats.org/officeDocument/2006/relationships/hyperlink" Target="http://www.medicine.ankara.edu.tr/wp-content/uploads/sites/121/2023/08/Acil-Durumlar-ve-Afetlerde-Halk-Sagligi-Hizmetleri.pdf" TargetMode="External"/><Relationship Id="rId4" Type="http://schemas.openxmlformats.org/officeDocument/2006/relationships/hyperlink" Target="https://www.ttb.org.tr/haber_goster.php?Guid=4de26cfe-ac87-11ed-9a7d-94c3131533b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4E3B470-2542-DAD4-93BD-EB1578CD9AC4}"/>
              </a:ext>
            </a:extLst>
          </p:cNvPr>
          <p:cNvSpPr>
            <a:spLocks noGrp="1"/>
          </p:cNvSpPr>
          <p:nvPr>
            <p:ph type="ctrTitle"/>
          </p:nvPr>
        </p:nvSpPr>
        <p:spPr>
          <a:xfrm>
            <a:off x="5220928" y="965200"/>
            <a:ext cx="5999002" cy="4927600"/>
          </a:xfrm>
        </p:spPr>
        <p:txBody>
          <a:bodyPr anchor="ctr">
            <a:normAutofit/>
          </a:bodyPr>
          <a:lstStyle/>
          <a:p>
            <a:r>
              <a:rPr lang="tr-TR" sz="7400" b="1">
                <a:solidFill>
                  <a:schemeClr val="tx2"/>
                </a:solidFill>
              </a:rPr>
              <a:t>Afetlerde Sağlık Meslek ve Emek Örgütlerinin Rolü</a:t>
            </a:r>
          </a:p>
        </p:txBody>
      </p:sp>
      <p:sp>
        <p:nvSpPr>
          <p:cNvPr id="23" name="Rectangle 22">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Alt Başlık 2">
            <a:extLst>
              <a:ext uri="{FF2B5EF4-FFF2-40B4-BE49-F238E27FC236}">
                <a16:creationId xmlns:a16="http://schemas.microsoft.com/office/drawing/2014/main" id="{9F777D82-5AE2-A978-9746-493C174BBC48}"/>
              </a:ext>
            </a:extLst>
          </p:cNvPr>
          <p:cNvSpPr>
            <a:spLocks noGrp="1"/>
          </p:cNvSpPr>
          <p:nvPr>
            <p:ph type="subTitle" idx="1"/>
          </p:nvPr>
        </p:nvSpPr>
        <p:spPr>
          <a:xfrm>
            <a:off x="823356" y="1159565"/>
            <a:ext cx="2938022" cy="4439055"/>
          </a:xfrm>
        </p:spPr>
        <p:txBody>
          <a:bodyPr anchor="ctr">
            <a:normAutofit/>
          </a:bodyPr>
          <a:lstStyle/>
          <a:p>
            <a:r>
              <a:rPr lang="tr-TR">
                <a:solidFill>
                  <a:srgbClr val="FFFFFF"/>
                </a:solidFill>
              </a:rPr>
              <a:t>Arş. Gör. Dr. Furkan Çebi</a:t>
            </a:r>
          </a:p>
          <a:p>
            <a:r>
              <a:rPr lang="tr-TR">
                <a:solidFill>
                  <a:srgbClr val="FFFFFF"/>
                </a:solidFill>
              </a:rPr>
              <a:t>Ege Üniversitesi Halk Sağlığı A.D.</a:t>
            </a:r>
          </a:p>
        </p:txBody>
      </p:sp>
      <p:sp>
        <p:nvSpPr>
          <p:cNvPr id="25" name="Rectangle 24">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1864501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8F4B6A6D-989F-11A9-E25E-1D6E45647B6E}"/>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660EE895-9D7C-47C0-4FA8-72FBD8C20AB6}"/>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tr-TR" dirty="0"/>
              <a:t>İkincil korunma afet sırasında ve afetten hemen sonra alınan önlemleri içerir. Birincil korunmada olduğu gibi ikincil korumanın da çok azı sağlıkla ilgilidir. </a:t>
            </a:r>
          </a:p>
          <a:p>
            <a:pPr>
              <a:buFont typeface="Arial" panose="020B0604020202020204" pitchFamily="34" charset="0"/>
              <a:buChar char="•"/>
            </a:pPr>
            <a:r>
              <a:rPr lang="tr-TR" dirty="0"/>
              <a:t>Önceden hazırlanmış afet planları olsa dahi bu planı harekete geçirecek kişiler ve bu kişilerin aileleri afetten etkilenmiş olabilmektedir. Böyle bir durumda görevli kişide ailesi ve görevine ilişkin sorumlulukları açısından bir çatışma doğar. İlk kurtarılacak ve emniyete alınacak afetzedeler arasında bu görevlilerin aileleri bulunmalıdır.</a:t>
            </a:r>
          </a:p>
          <a:p>
            <a:pPr marL="0" indent="0">
              <a:buNone/>
            </a:pPr>
            <a:endParaRPr lang="tr-TR" dirty="0"/>
          </a:p>
        </p:txBody>
      </p:sp>
    </p:spTree>
    <p:extLst>
      <p:ext uri="{BB962C8B-B14F-4D97-AF65-F5344CB8AC3E}">
        <p14:creationId xmlns:p14="http://schemas.microsoft.com/office/powerpoint/2010/main" val="4131723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0B567BA-3776-3BE4-4347-CBA699A325CE}"/>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9343C5BC-25FF-C25B-E71C-9149FB28F0B1}"/>
              </a:ext>
            </a:extLst>
          </p:cNvPr>
          <p:cNvSpPr>
            <a:spLocks noGrp="1"/>
          </p:cNvSpPr>
          <p:nvPr>
            <p:ph idx="1"/>
          </p:nvPr>
        </p:nvSpPr>
        <p:spPr>
          <a:xfrm>
            <a:off x="4742016" y="605896"/>
            <a:ext cx="6413663" cy="5646208"/>
          </a:xfrm>
        </p:spPr>
        <p:txBody>
          <a:bodyPr anchor="ctr">
            <a:normAutofit/>
          </a:bodyPr>
          <a:lstStyle/>
          <a:p>
            <a:r>
              <a:rPr lang="tr-TR" b="1" dirty="0"/>
              <a:t>Afet sırasında ve hemen sonra yapılacak nelerdir?</a:t>
            </a:r>
          </a:p>
          <a:p>
            <a:r>
              <a:rPr lang="tr-TR" dirty="0"/>
              <a:t>- Afete uğrayan bölgenin ve etkilenen nüfusun belirlenmesi</a:t>
            </a:r>
          </a:p>
          <a:p>
            <a:r>
              <a:rPr lang="tr-TR" dirty="0"/>
              <a:t>- Arama kurtarma faaliyetleri</a:t>
            </a:r>
          </a:p>
          <a:p>
            <a:r>
              <a:rPr lang="tr-TR" dirty="0"/>
              <a:t>- Afetzedelerin beslenmesi, barınması, ısınması</a:t>
            </a:r>
          </a:p>
          <a:p>
            <a:r>
              <a:rPr lang="tr-TR" dirty="0"/>
              <a:t>- Ulaşım ve haberleşmenin sağlanması</a:t>
            </a:r>
          </a:p>
          <a:p>
            <a:r>
              <a:rPr lang="tr-TR" dirty="0"/>
              <a:t>- Emniyet ve güvenliğin sağlanması</a:t>
            </a:r>
          </a:p>
          <a:p>
            <a:r>
              <a:rPr lang="tr-TR" dirty="0"/>
              <a:t>- Koruyucu hekimlik ve çevre sağlığı hizmetleri</a:t>
            </a:r>
          </a:p>
          <a:p>
            <a:r>
              <a:rPr lang="tr-TR" dirty="0"/>
              <a:t>- Tıbbi bakım</a:t>
            </a:r>
          </a:p>
          <a:p>
            <a:endParaRPr lang="tr-TR" dirty="0"/>
          </a:p>
        </p:txBody>
      </p:sp>
    </p:spTree>
    <p:extLst>
      <p:ext uri="{BB962C8B-B14F-4D97-AF65-F5344CB8AC3E}">
        <p14:creationId xmlns:p14="http://schemas.microsoft.com/office/powerpoint/2010/main" val="392258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780C082-E3B1-E71E-60C9-65B93F43FACA}"/>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261F6C8F-0AAA-881D-8C02-4593A834C72C}"/>
              </a:ext>
            </a:extLst>
          </p:cNvPr>
          <p:cNvSpPr>
            <a:spLocks noGrp="1"/>
          </p:cNvSpPr>
          <p:nvPr>
            <p:ph idx="1"/>
          </p:nvPr>
        </p:nvSpPr>
        <p:spPr>
          <a:xfrm>
            <a:off x="4742016" y="605896"/>
            <a:ext cx="6413663" cy="5646208"/>
          </a:xfrm>
        </p:spPr>
        <p:txBody>
          <a:bodyPr anchor="ctr">
            <a:normAutofit/>
          </a:bodyPr>
          <a:lstStyle/>
          <a:p>
            <a:pPr marL="0" indent="0">
              <a:buNone/>
            </a:pPr>
            <a:r>
              <a:rPr lang="tr-TR" b="1" dirty="0"/>
              <a:t>Afete uğrayan bölgenin ve etkilenen nüfusun belirlenmesi</a:t>
            </a:r>
          </a:p>
          <a:p>
            <a:pPr>
              <a:buFont typeface="Arial" panose="020B0604020202020204" pitchFamily="34" charset="0"/>
              <a:buChar char="•"/>
            </a:pPr>
            <a:r>
              <a:rPr lang="tr-TR" dirty="0"/>
              <a:t>Afet olur olmaz, ilk yapılacak iş afetin nereleri ve yaklaşık ne kadar nüfusu etkilediğinin belirlenmesidir. Etkilenene bölgelerin bilinmesi de yardımın öncelikle nereye gönderileceğinin organizasyonu açısından önem taşır. Pek çok afette ulaşım ve haberleşme bozulduğundan, bu belirleme oldukça güçleşmektedir. </a:t>
            </a:r>
          </a:p>
        </p:txBody>
      </p:sp>
    </p:spTree>
    <p:extLst>
      <p:ext uri="{BB962C8B-B14F-4D97-AF65-F5344CB8AC3E}">
        <p14:creationId xmlns:p14="http://schemas.microsoft.com/office/powerpoint/2010/main" val="260233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3631ED7-D95C-2EA5-5081-80D8ACDA9B57}"/>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877A1E70-9A1F-D109-52AE-DFEA74870248}"/>
              </a:ext>
            </a:extLst>
          </p:cNvPr>
          <p:cNvSpPr>
            <a:spLocks noGrp="1"/>
          </p:cNvSpPr>
          <p:nvPr>
            <p:ph idx="1"/>
          </p:nvPr>
        </p:nvSpPr>
        <p:spPr>
          <a:xfrm>
            <a:off x="4742016" y="605896"/>
            <a:ext cx="6413663" cy="5646208"/>
          </a:xfrm>
        </p:spPr>
        <p:txBody>
          <a:bodyPr anchor="ctr">
            <a:normAutofit/>
          </a:bodyPr>
          <a:lstStyle/>
          <a:p>
            <a:pPr marL="0" indent="0">
              <a:buNone/>
            </a:pPr>
            <a:r>
              <a:rPr lang="tr-TR" b="1" dirty="0"/>
              <a:t>Arama kurtarma faaliyetleri</a:t>
            </a:r>
          </a:p>
          <a:p>
            <a:pPr>
              <a:buFont typeface="Arial" panose="020B0604020202020204" pitchFamily="34" charset="0"/>
              <a:buChar char="•"/>
            </a:pPr>
            <a:r>
              <a:rPr lang="tr-TR" dirty="0"/>
              <a:t>Yaralıları bulma, arama ve kurtarma çalışmalarında bu işi yapanların önceden eğitilmiş olmalarının yararı fazladır. Afetten etkilenmiş bireylerin olabildiğince az hasarla kurtarılması ve sağlık kuruluşlarına transferinde eğitimli ekiplerin görevlendirilmiş olması önemlidir.</a:t>
            </a:r>
          </a:p>
          <a:p>
            <a:pPr>
              <a:buFont typeface="Arial" panose="020B0604020202020204" pitchFamily="34" charset="0"/>
              <a:buChar char="•"/>
            </a:pPr>
            <a:r>
              <a:rPr lang="tr-TR" dirty="0"/>
              <a:t>Kurtarma çalışmaları oldukça uzun sürebilmektedir. Özellikle ulaşımı güç, izole ve küçük köylerde arama kurtarma faaliyetlerinde genellikle geç kalınmaktadır. Bu yerleşim yerlerinin kara ve hava yoluyla ulaşmada, yaralı ve ölülerin taşınmasında, besin maddeleri ve çadır, battaniye ulaştırılmasında, çadırların kurulmasında, emniyet ve güvenliğin sağlanmasında afetin meydana geldiği coğrafyayı iyi bilen kolluk kuvvetinin büyük rolü olmaktadır.</a:t>
            </a:r>
          </a:p>
        </p:txBody>
      </p:sp>
    </p:spTree>
    <p:extLst>
      <p:ext uri="{BB962C8B-B14F-4D97-AF65-F5344CB8AC3E}">
        <p14:creationId xmlns:p14="http://schemas.microsoft.com/office/powerpoint/2010/main" val="296157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980958AB-CDEE-0908-22B7-8D382C2871FA}"/>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04E67410-2D1E-D4C6-0295-CAD2D67063AA}"/>
              </a:ext>
            </a:extLst>
          </p:cNvPr>
          <p:cNvSpPr>
            <a:spLocks noGrp="1"/>
          </p:cNvSpPr>
          <p:nvPr>
            <p:ph idx="1"/>
          </p:nvPr>
        </p:nvSpPr>
        <p:spPr>
          <a:xfrm>
            <a:off x="4742016" y="605896"/>
            <a:ext cx="6413663" cy="5646208"/>
          </a:xfrm>
        </p:spPr>
        <p:txBody>
          <a:bodyPr anchor="ctr">
            <a:normAutofit/>
          </a:bodyPr>
          <a:lstStyle/>
          <a:p>
            <a:pPr marL="0" indent="0">
              <a:buNone/>
            </a:pPr>
            <a:r>
              <a:rPr lang="tr-TR" b="1" dirty="0"/>
              <a:t>Afetzedelerin beslenmesi, barınması, ısınması</a:t>
            </a:r>
          </a:p>
          <a:p>
            <a:pPr>
              <a:buFont typeface="Arial" panose="020B0604020202020204" pitchFamily="34" charset="0"/>
              <a:buChar char="•"/>
            </a:pPr>
            <a:r>
              <a:rPr lang="tr-TR" dirty="0"/>
              <a:t>Afeti takip eden ilk günlerde, afetten önce hazırlanıp depo edilmiş veya afetten kurtarılmış yiyecek maddeleri ile beslenme sağlanmaktadır.</a:t>
            </a:r>
          </a:p>
          <a:p>
            <a:pPr>
              <a:buFont typeface="Arial" panose="020B0604020202020204" pitchFamily="34" charset="0"/>
              <a:buChar char="•"/>
            </a:pPr>
            <a:r>
              <a:rPr lang="tr-TR" dirty="0"/>
              <a:t>Sonraki günlerde (ilk 7-10 gün) sahra mutfakları kurulması ve afetzedelerin gereksinimlerine göre beslenmenin düzenlenmesi gerekir.</a:t>
            </a:r>
          </a:p>
          <a:p>
            <a:pPr>
              <a:buFont typeface="Arial" panose="020B0604020202020204" pitchFamily="34" charset="0"/>
              <a:buChar char="•"/>
            </a:pPr>
            <a:r>
              <a:rPr lang="tr-TR" dirty="0"/>
              <a:t>10 günden sonra ise afetzedelere yakacak, ocak, mutfak malzemesi sağlanarak, kendi yiyeceklerini hazırlayabilecekleri güvenli bir ortam sağlanmalıdır. Bu dönemde afetzedelere yiyecek maddelerinin adilce ve karışıklığa yol açmadan dağıtılmasını sağlayan bir sistem kurulmalıdır.</a:t>
            </a:r>
          </a:p>
        </p:txBody>
      </p:sp>
    </p:spTree>
    <p:extLst>
      <p:ext uri="{BB962C8B-B14F-4D97-AF65-F5344CB8AC3E}">
        <p14:creationId xmlns:p14="http://schemas.microsoft.com/office/powerpoint/2010/main" val="250684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27762F7C-EBCB-464F-0B10-FD08061013FE}"/>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2493E3D6-464D-5F9E-73D9-410BEF487F9F}"/>
              </a:ext>
            </a:extLst>
          </p:cNvPr>
          <p:cNvSpPr>
            <a:spLocks noGrp="1"/>
          </p:cNvSpPr>
          <p:nvPr>
            <p:ph idx="1"/>
          </p:nvPr>
        </p:nvSpPr>
        <p:spPr>
          <a:xfrm>
            <a:off x="4742016" y="605896"/>
            <a:ext cx="6413663" cy="5646208"/>
          </a:xfrm>
        </p:spPr>
        <p:txBody>
          <a:bodyPr anchor="ctr">
            <a:normAutofit/>
          </a:bodyPr>
          <a:lstStyle/>
          <a:p>
            <a:pPr marL="0" indent="0">
              <a:buNone/>
            </a:pPr>
            <a:r>
              <a:rPr lang="tr-TR" b="1" dirty="0"/>
              <a:t>Afetzedelerin beslenmesi, barınması, ısınması</a:t>
            </a:r>
          </a:p>
          <a:p>
            <a:pPr>
              <a:buFont typeface="Arial" panose="020B0604020202020204" pitchFamily="34" charset="0"/>
              <a:buChar char="•"/>
            </a:pPr>
            <a:r>
              <a:rPr lang="tr-TR" dirty="0"/>
              <a:t>Afetzedelerin beslenmesi kadar, barındırılması ve ısıtılması da önemlidir. Çadırlar kurulurken uyulması gereken bazı kurallar vardır. Çadırlar iplere takılma olmasın, ulaşım kolay olsun diye sekizer metre arayla düzgün sıralar halinde kurulur. Yolara ve su kaynaklarına yakın, drenajı kolay. hafif meyilli arazide, sivrisinek üreme yerleri ve çöplük gibi sakıncalı yerlere uzak alanlarda kurulmalıdır. </a:t>
            </a:r>
          </a:p>
          <a:p>
            <a:pPr>
              <a:buFont typeface="Arial" panose="020B0604020202020204" pitchFamily="34" charset="0"/>
              <a:buChar char="•"/>
            </a:pPr>
            <a:r>
              <a:rPr lang="tr-TR" dirty="0"/>
              <a:t>Afet kış mevsiminde olmuşsa, afetzedelerin ısıtılması ve mevsim koşullarına uygun giydirilmesi, yorgan, battaniye ve uyku tulumu sağlanması diğer önemli bir konudur. Kar ve yağmurda yakıt ıslandığı için ısınmak güç olmaktadır. Yakıtın kuru olarak depo edilmesi gerçekleştirilmelidir. Isınma sırasında yangın açısından gerekli önlemler alınmalı, afetzedeler bu konuda uyarılmalıdırlar.</a:t>
            </a:r>
          </a:p>
          <a:p>
            <a:pPr marL="0" indent="0">
              <a:buNone/>
            </a:pPr>
            <a:endParaRPr lang="tr-TR" dirty="0"/>
          </a:p>
        </p:txBody>
      </p:sp>
    </p:spTree>
    <p:extLst>
      <p:ext uri="{BB962C8B-B14F-4D97-AF65-F5344CB8AC3E}">
        <p14:creationId xmlns:p14="http://schemas.microsoft.com/office/powerpoint/2010/main" val="268091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4A536277-AD9C-CEA2-C715-0A4EEB6DABC6}"/>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218A5FB8-3D73-FF1E-B277-E4402AB56A6F}"/>
              </a:ext>
            </a:extLst>
          </p:cNvPr>
          <p:cNvSpPr>
            <a:spLocks noGrp="1"/>
          </p:cNvSpPr>
          <p:nvPr>
            <p:ph idx="1"/>
          </p:nvPr>
        </p:nvSpPr>
        <p:spPr>
          <a:xfrm>
            <a:off x="4742016" y="605896"/>
            <a:ext cx="6413663" cy="5646208"/>
          </a:xfrm>
        </p:spPr>
        <p:txBody>
          <a:bodyPr anchor="ctr">
            <a:normAutofit/>
          </a:bodyPr>
          <a:lstStyle/>
          <a:p>
            <a:pPr marL="0" indent="0">
              <a:buNone/>
            </a:pPr>
            <a:r>
              <a:rPr lang="tr-TR" b="1" dirty="0"/>
              <a:t>Ulaşım ve haberleşmenin sağlanması</a:t>
            </a:r>
          </a:p>
          <a:p>
            <a:pPr>
              <a:buFont typeface="Arial" panose="020B0604020202020204" pitchFamily="34" charset="0"/>
              <a:buChar char="•"/>
            </a:pPr>
            <a:r>
              <a:rPr lang="tr-TR" dirty="0"/>
              <a:t>Ulaşım ve haberleşmenin sağlanması yine öncelikli çalışmalardan biridir. Sadece afetzedelere yardım ulaştırmak değil, afet bölgesi dışına bilgi ulaştırmak, afet bölgesi içinde haberleşmeyi ve bilgi alışverişini sağlamak da çok önemlidir. Gerekli önlemler ve öncelikler ancak bu bilgiler elde edildikten sonra belirlenebilir.</a:t>
            </a:r>
          </a:p>
          <a:p>
            <a:pPr>
              <a:buFont typeface="Arial" panose="020B0604020202020204" pitchFamily="34" charset="0"/>
              <a:buChar char="•"/>
            </a:pPr>
            <a:r>
              <a:rPr lang="tr-TR" dirty="0"/>
              <a:t>Saat başı ve günlük bilgiler toplanmalı, gerekli yerlere beklenmeden iletilmelidir. Afet öncesinde ne tür bilgilerin toplanacağının belirlenmiş olması ve standart hale getirilmesi bu işlemi kolaylaştıracaktır. Bu dönemde, hala görev yapabilen sağlık birimleri, sağlık binalarının hasar durumu, sağlık personeli durumu, elde bulunan ilaç ve malzeme miktarı, yol, iletişim ve su sistemlerindeki hasar konusunda envanter çalışmaları yapılmalıdır. Her afet sonrasında çeşitli söylentiler ve iddialar ortaya çıkar. Bunların önlenmesi için gerek afet bölgesi içinde, gerekse afet bölgesi ile dış dünya arasında gerçek bilgilerin iletilmesi zorunlu olmaktadır. </a:t>
            </a:r>
          </a:p>
        </p:txBody>
      </p:sp>
    </p:spTree>
    <p:extLst>
      <p:ext uri="{BB962C8B-B14F-4D97-AF65-F5344CB8AC3E}">
        <p14:creationId xmlns:p14="http://schemas.microsoft.com/office/powerpoint/2010/main" val="204547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4C4C7279-6826-1125-F188-006B8D5AF9B5}"/>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5EA79765-1A27-D99A-9124-88E60051F16B}"/>
              </a:ext>
            </a:extLst>
          </p:cNvPr>
          <p:cNvSpPr>
            <a:spLocks noGrp="1"/>
          </p:cNvSpPr>
          <p:nvPr>
            <p:ph idx="1"/>
          </p:nvPr>
        </p:nvSpPr>
        <p:spPr>
          <a:xfrm>
            <a:off x="4742016" y="605896"/>
            <a:ext cx="6413663" cy="5646208"/>
          </a:xfrm>
        </p:spPr>
        <p:txBody>
          <a:bodyPr anchor="ctr">
            <a:normAutofit/>
          </a:bodyPr>
          <a:lstStyle/>
          <a:p>
            <a:pPr marL="0" indent="0">
              <a:buNone/>
            </a:pPr>
            <a:r>
              <a:rPr lang="tr-TR" b="1" dirty="0"/>
              <a:t>Emniyet ve güvenliğin sağlanması</a:t>
            </a:r>
          </a:p>
          <a:p>
            <a:pPr>
              <a:buFont typeface="Arial" panose="020B0604020202020204" pitchFamily="34" charset="0"/>
              <a:buChar char="•"/>
            </a:pPr>
            <a:r>
              <a:rPr lang="tr-TR" dirty="0"/>
              <a:t>Emniyet ve güvenliğin sağlanmasında yerel emniyet ve jandarma kuvvetleri yükümlüdür. Yağma ve talanın önlenmesi, hırsızlıkların engellenmesi, sahipsiz malların güvenlik altına alınması, ölenlerin kimliklerinin saptanması, ölülerin gömülmesi, gıdaların ve diğer yardım malzemelerinin korunması ve uygun dağıtımı ile kamu düzeninin kurulup, korunması bu güçlerce ve yerel amirlerin emir ve denetiminde yürütülür. </a:t>
            </a:r>
          </a:p>
        </p:txBody>
      </p:sp>
    </p:spTree>
    <p:extLst>
      <p:ext uri="{BB962C8B-B14F-4D97-AF65-F5344CB8AC3E}">
        <p14:creationId xmlns:p14="http://schemas.microsoft.com/office/powerpoint/2010/main" val="253248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DE75A6D0-0651-AC89-39BD-3C32B07B401A}"/>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DBC3CEEB-684A-85BE-5053-C4D122D55BC5}"/>
              </a:ext>
            </a:extLst>
          </p:cNvPr>
          <p:cNvSpPr>
            <a:spLocks noGrp="1"/>
          </p:cNvSpPr>
          <p:nvPr>
            <p:ph idx="1"/>
          </p:nvPr>
        </p:nvSpPr>
        <p:spPr>
          <a:xfrm>
            <a:off x="4742016" y="605896"/>
            <a:ext cx="6413663" cy="5646208"/>
          </a:xfrm>
        </p:spPr>
        <p:txBody>
          <a:bodyPr anchor="ctr">
            <a:normAutofit/>
          </a:bodyPr>
          <a:lstStyle/>
          <a:p>
            <a:pPr marL="0" indent="0">
              <a:buNone/>
            </a:pPr>
            <a:r>
              <a:rPr lang="tr-TR" b="1" dirty="0"/>
              <a:t>Koruyucu hekimlik ve çevre sağlığı hizmetleri</a:t>
            </a:r>
          </a:p>
          <a:p>
            <a:pPr>
              <a:buFont typeface="Arial" panose="020B0604020202020204" pitchFamily="34" charset="0"/>
              <a:buChar char="•"/>
            </a:pPr>
            <a:r>
              <a:rPr lang="tr-TR" dirty="0"/>
              <a:t>Temiz ve yeterli su sağlanması ilk önceliktir. İçme, yemek ve temel temizlik için 15-20 </a:t>
            </a:r>
            <a:r>
              <a:rPr lang="tr-TR" dirty="0" err="1"/>
              <a:t>lt</a:t>
            </a:r>
            <a:r>
              <a:rPr lang="tr-TR" dirty="0"/>
              <a:t>/kişi/gün su sağlanmalıdır. Mutfak ve hastane için sağlanan su bunun dışındadır. Kentsel bölgede öncelik, mevcut şebeke ve depoların tekrar kullanılır düzeye getirilmesidir. Herhangi bir kaynaktan su almadan önce, bu kaynaktaki suyun miktar ve kalitesi incelenmeli, kirlenme odaklarından uzaklığı, seviyesi araştırılmalıdır. </a:t>
            </a:r>
          </a:p>
          <a:p>
            <a:pPr>
              <a:buFont typeface="Arial" panose="020B0604020202020204" pitchFamily="34" charset="0"/>
              <a:buChar char="•"/>
            </a:pPr>
            <a:r>
              <a:rPr lang="tr-TR" dirty="0"/>
              <a:t> Tuvaletler, yerleşim yerleri ve su kaynaklarından uzak, sineklere kapalı, koku çıkmayacak ve kolayca temizlenebilecek şekilde yapılmalıdır. Her 1000 kişiye 5 tuvalet hesaplanmalıdır. Afet yerlerinde daha çok kuru tip hela çukurları kullanılmaktadır. Kanalizasyon bulunan yerlerde, kanalizasyonun onarılması işlemlerine hemen başlanması önem taşır. Vektörlerin tuvaletlere ulaşması engellenmelidir.</a:t>
            </a:r>
          </a:p>
        </p:txBody>
      </p:sp>
    </p:spTree>
    <p:extLst>
      <p:ext uri="{BB962C8B-B14F-4D97-AF65-F5344CB8AC3E}">
        <p14:creationId xmlns:p14="http://schemas.microsoft.com/office/powerpoint/2010/main" val="286118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FB9CB9C4-EAB7-15FA-2C9E-AE5C31226C6A}"/>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C529E501-7BE0-52DB-DCF9-39DC83CB4B6D}"/>
              </a:ext>
            </a:extLst>
          </p:cNvPr>
          <p:cNvSpPr>
            <a:spLocks noGrp="1"/>
          </p:cNvSpPr>
          <p:nvPr>
            <p:ph idx="1"/>
          </p:nvPr>
        </p:nvSpPr>
        <p:spPr>
          <a:xfrm>
            <a:off x="4742016" y="605896"/>
            <a:ext cx="6413663" cy="5646208"/>
          </a:xfrm>
        </p:spPr>
        <p:txBody>
          <a:bodyPr anchor="ctr">
            <a:normAutofit/>
          </a:bodyPr>
          <a:lstStyle/>
          <a:p>
            <a:pPr marL="0" indent="0">
              <a:buNone/>
            </a:pPr>
            <a:r>
              <a:rPr lang="tr-TR" b="1" dirty="0"/>
              <a:t>Koruyucu hekimlik ve çevre sağlığı hizmetleri</a:t>
            </a:r>
          </a:p>
          <a:p>
            <a:pPr>
              <a:buFont typeface="Arial" panose="020B0604020202020204" pitchFamily="34" charset="0"/>
              <a:buChar char="•"/>
            </a:pPr>
            <a:r>
              <a:rPr lang="tr-TR" dirty="0"/>
              <a:t>Afetlerden sonra fare, sinek ve böcek, bit, pire ve diğer vektörlerin kontrolü önemlidir. Özellikle sellerden sonra vektör üreme yerlerinin artmasına bağlı olarak sıtma salgınları görüldüğü bildirilmiştir. Bu nedenle afet öncesi gerekli insektisit ve </a:t>
            </a:r>
            <a:r>
              <a:rPr lang="tr-TR" dirty="0" err="1"/>
              <a:t>rodentisitlerin</a:t>
            </a:r>
            <a:r>
              <a:rPr lang="tr-TR" dirty="0"/>
              <a:t> depo edilmiş olması gerekir. </a:t>
            </a:r>
          </a:p>
          <a:p>
            <a:pPr>
              <a:buFont typeface="Arial" panose="020B0604020202020204" pitchFamily="34" charset="0"/>
              <a:buChar char="•"/>
            </a:pPr>
            <a:r>
              <a:rPr lang="tr-TR" dirty="0"/>
              <a:t>Açık çöpler, hayvan leşleri, su birikintileri, patlamış lağımlar, etrafa dağılmış besin maddeleri ve temiz olmayan insanlar vektör üremesi için uygun ortam oluştururlar. İnsektisit uygulaması ile birlikte çevre temizliği, drenaj, bataklıklarının doldurulması gibi çalışmalarla, bulaşıcı hastalıklara yol açabilecek vektörlerin kontrolü erkenden başlatılmalıdır. </a:t>
            </a:r>
          </a:p>
          <a:p>
            <a:pPr>
              <a:buFont typeface="Arial" panose="020B0604020202020204" pitchFamily="34" charset="0"/>
              <a:buChar char="•"/>
            </a:pPr>
            <a:r>
              <a:rPr lang="tr-TR" dirty="0"/>
              <a:t>Atıklar ve çöplerin ise uygun şekillerde toplanıp yaşam yerlerinde uzaklaştırılması gereklidir.</a:t>
            </a:r>
          </a:p>
        </p:txBody>
      </p:sp>
    </p:spTree>
    <p:extLst>
      <p:ext uri="{BB962C8B-B14F-4D97-AF65-F5344CB8AC3E}">
        <p14:creationId xmlns:p14="http://schemas.microsoft.com/office/powerpoint/2010/main" val="370121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11">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2" name="Rectangle 13">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logo, metin, amblem, simge, sembol içeren bir resim&#10;&#10;Açıklama otomatik olarak oluşturuldu">
            <a:extLst>
              <a:ext uri="{FF2B5EF4-FFF2-40B4-BE49-F238E27FC236}">
                <a16:creationId xmlns:a16="http://schemas.microsoft.com/office/drawing/2014/main" id="{213999E6-842B-D18A-B136-AA90A21D8D9B}"/>
              </a:ext>
            </a:extLst>
          </p:cNvPr>
          <p:cNvPicPr>
            <a:picLocks noChangeAspect="1"/>
          </p:cNvPicPr>
          <p:nvPr/>
        </p:nvPicPr>
        <p:blipFill rotWithShape="1">
          <a:blip r:embed="rId2">
            <a:extLst>
              <a:ext uri="{28A0092B-C50C-407E-A947-70E740481C1C}">
                <a14:useLocalDpi xmlns:a14="http://schemas.microsoft.com/office/drawing/2010/main" val="0"/>
              </a:ext>
            </a:extLst>
          </a:blip>
          <a:srcRect t="2731" r="-1" b="6883"/>
          <a:stretch/>
        </p:blipFill>
        <p:spPr>
          <a:xfrm>
            <a:off x="842772" y="841248"/>
            <a:ext cx="10506456" cy="5175504"/>
          </a:xfrm>
          <a:prstGeom prst="rect">
            <a:avLst/>
          </a:prstGeom>
        </p:spPr>
      </p:pic>
    </p:spTree>
    <p:extLst>
      <p:ext uri="{BB962C8B-B14F-4D97-AF65-F5344CB8AC3E}">
        <p14:creationId xmlns:p14="http://schemas.microsoft.com/office/powerpoint/2010/main" val="386222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3B28569-A813-F857-F848-5DCD61379623}"/>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1F65AD15-11CC-CE66-C797-521153A5E7A8}"/>
              </a:ext>
            </a:extLst>
          </p:cNvPr>
          <p:cNvSpPr>
            <a:spLocks noGrp="1"/>
          </p:cNvSpPr>
          <p:nvPr>
            <p:ph idx="1"/>
          </p:nvPr>
        </p:nvSpPr>
        <p:spPr>
          <a:xfrm>
            <a:off x="4742016" y="605896"/>
            <a:ext cx="6413663" cy="5646208"/>
          </a:xfrm>
        </p:spPr>
        <p:txBody>
          <a:bodyPr anchor="ctr">
            <a:normAutofit/>
          </a:bodyPr>
          <a:lstStyle/>
          <a:p>
            <a:pPr marL="0" indent="0">
              <a:buNone/>
            </a:pPr>
            <a:r>
              <a:rPr lang="tr-TR" b="1" dirty="0"/>
              <a:t>Koruyucu hekimlik ve çevre sağlığı hizmetleri</a:t>
            </a:r>
          </a:p>
          <a:p>
            <a:pPr>
              <a:buFont typeface="Arial" panose="020B0604020202020204" pitchFamily="34" charset="0"/>
              <a:buChar char="•"/>
            </a:pPr>
            <a:r>
              <a:rPr lang="tr-TR" dirty="0"/>
              <a:t>Ölülerin gömülmesi genellikle sorun oluşturmaktadır. Cesetlerin ortak bir mezara gömülmesi pratikse de, pek çok kişi tarafından kabul edilen bir yöntem değildir. Kimin nereye gömüldüğü düzgün bir şekilde belirlenmelidir. Ölülerle uğraşan kişilerin bulaşıcı hastalıklara karşı özenle korunması, lastik eldiven, önlük ve çizme giymeleri uygundur.</a:t>
            </a:r>
          </a:p>
          <a:p>
            <a:pPr>
              <a:buFont typeface="Arial" panose="020B0604020202020204" pitchFamily="34" charset="0"/>
              <a:buChar char="•"/>
            </a:pPr>
            <a:r>
              <a:rPr lang="tr-TR" dirty="0"/>
              <a:t>Koruyucu hizmetlerin bir diğer önemli bölümü aşılama hizmetleridir. Aşılamada izlenecek en uygun strateji bölgede uygulanan rutin aşılamaların sürdürülmesidir. Bu aşılar içinde insanların bir araya gelmesi nedeniyle bulaş riski artabileceğinden kızamık ve yaralanmalar nedeniyle de </a:t>
            </a:r>
            <a:r>
              <a:rPr lang="tr-TR" dirty="0" err="1"/>
              <a:t>tetanoz</a:t>
            </a:r>
            <a:r>
              <a:rPr lang="tr-TR" dirty="0"/>
              <a:t> aşıları önem taşır.</a:t>
            </a:r>
          </a:p>
        </p:txBody>
      </p:sp>
    </p:spTree>
    <p:extLst>
      <p:ext uri="{BB962C8B-B14F-4D97-AF65-F5344CB8AC3E}">
        <p14:creationId xmlns:p14="http://schemas.microsoft.com/office/powerpoint/2010/main" val="2623810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DC671B19-1551-557F-26FA-0F99C91394C9}"/>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207503D9-07AC-1DDB-C05F-C50FFE302183}"/>
              </a:ext>
            </a:extLst>
          </p:cNvPr>
          <p:cNvSpPr>
            <a:spLocks noGrp="1"/>
          </p:cNvSpPr>
          <p:nvPr>
            <p:ph idx="1"/>
          </p:nvPr>
        </p:nvSpPr>
        <p:spPr>
          <a:xfrm>
            <a:off x="4742016" y="605896"/>
            <a:ext cx="6413663" cy="5646208"/>
          </a:xfrm>
        </p:spPr>
        <p:txBody>
          <a:bodyPr anchor="ctr">
            <a:normAutofit/>
          </a:bodyPr>
          <a:lstStyle/>
          <a:p>
            <a:pPr marL="0" indent="0">
              <a:buNone/>
            </a:pPr>
            <a:r>
              <a:rPr lang="tr-TR" b="1" dirty="0"/>
              <a:t>Koruyucu hekimlik ve çevre sağlığı hizmetleri</a:t>
            </a:r>
          </a:p>
          <a:p>
            <a:pPr>
              <a:buFont typeface="Arial" panose="020B0604020202020204" pitchFamily="34" charset="0"/>
              <a:buChar char="•"/>
            </a:pPr>
            <a:r>
              <a:rPr lang="tr-TR" dirty="0"/>
              <a:t>Çeşitli afetlerdeki gözlemler afetlerde bölgede zaten endemik olarak bulunan hastalıkların insidanslarının arttığını ortaya koymuştur. Bu hastalıklar influenza, besin zehirlenmeleri, </a:t>
            </a:r>
            <a:r>
              <a:rPr lang="tr-TR" dirty="0" err="1"/>
              <a:t>shigellosis</a:t>
            </a:r>
            <a:r>
              <a:rPr lang="tr-TR" dirty="0"/>
              <a:t> ve viral hepatit gibi hastalıklardır. </a:t>
            </a:r>
          </a:p>
          <a:p>
            <a:pPr>
              <a:buFont typeface="Arial" panose="020B0604020202020204" pitchFamily="34" charset="0"/>
              <a:buChar char="•"/>
            </a:pPr>
            <a:r>
              <a:rPr lang="tr-TR" dirty="0"/>
              <a:t>Nüfus hareketleri, yeni enfeksiyon ajanlarının bölgeye girmesi ve toplumun bağışıklık düzeyinin düşmesi ile seyrek de olsa bölge dışı hastalık salgınları görülme olasılığı vardır. Bunların saptanabilmesi için etkin bir epidemiyolojik </a:t>
            </a:r>
            <a:r>
              <a:rPr lang="tr-TR" dirty="0" err="1"/>
              <a:t>sürveyans</a:t>
            </a:r>
            <a:r>
              <a:rPr lang="tr-TR" dirty="0"/>
              <a:t> yürütülmelidir.</a:t>
            </a:r>
          </a:p>
        </p:txBody>
      </p:sp>
    </p:spTree>
    <p:extLst>
      <p:ext uri="{BB962C8B-B14F-4D97-AF65-F5344CB8AC3E}">
        <p14:creationId xmlns:p14="http://schemas.microsoft.com/office/powerpoint/2010/main" val="42756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EFF3B4CB-143B-A140-751B-78E753F7AD28}"/>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İkincil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E4682318-E8AC-D52B-7EAE-D4FFA4702433}"/>
              </a:ext>
            </a:extLst>
          </p:cNvPr>
          <p:cNvSpPr>
            <a:spLocks noGrp="1"/>
          </p:cNvSpPr>
          <p:nvPr>
            <p:ph idx="1"/>
          </p:nvPr>
        </p:nvSpPr>
        <p:spPr>
          <a:xfrm>
            <a:off x="4742016" y="605896"/>
            <a:ext cx="6413663" cy="5646208"/>
          </a:xfrm>
        </p:spPr>
        <p:txBody>
          <a:bodyPr anchor="ctr">
            <a:normAutofit/>
          </a:bodyPr>
          <a:lstStyle/>
          <a:p>
            <a:pPr marL="0" indent="0">
              <a:buNone/>
            </a:pPr>
            <a:r>
              <a:rPr lang="tr-TR" b="1" dirty="0"/>
              <a:t>Tıbbi bakım</a:t>
            </a:r>
          </a:p>
          <a:p>
            <a:pPr>
              <a:buFont typeface="Arial" panose="020B0604020202020204" pitchFamily="34" charset="0"/>
              <a:buChar char="•"/>
            </a:pPr>
            <a:r>
              <a:rPr lang="tr-TR" dirty="0"/>
              <a:t>Tıbbi hizmetler afet sırasında en çok hata yapılan ve en düzensiz yürütülen hizmetlerden biri olmaktadır. Aslında afetlerde ölümler ilk birkaç saatte olmakta ve yaralanan sayısı da görece daha az bulunmaktadır. </a:t>
            </a:r>
          </a:p>
          <a:p>
            <a:pPr>
              <a:buFont typeface="Arial" panose="020B0604020202020204" pitchFamily="34" charset="0"/>
              <a:buChar char="•"/>
            </a:pPr>
            <a:r>
              <a:rPr lang="tr-TR" dirty="0"/>
              <a:t>En etkin tıbbi bakım sağlama yöntemi afet riski olan bölgelerdeki sağlık personeline ve vatandaşa gerekli eğitimin önceden verilmiş olması ve hazırlıkların gerçekleştirilmesidir. </a:t>
            </a:r>
          </a:p>
          <a:p>
            <a:pPr>
              <a:buFont typeface="Arial" panose="020B0604020202020204" pitchFamily="34" charset="0"/>
              <a:buChar char="•"/>
            </a:pPr>
            <a:endParaRPr lang="tr-TR" dirty="0"/>
          </a:p>
        </p:txBody>
      </p:sp>
    </p:spTree>
    <p:extLst>
      <p:ext uri="{BB962C8B-B14F-4D97-AF65-F5344CB8AC3E}">
        <p14:creationId xmlns:p14="http://schemas.microsoft.com/office/powerpoint/2010/main" val="384120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C9A43610-29B4-12D4-3423-E05519FBD14F}"/>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Üçüncül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9943B80D-0DC0-A6AE-06A5-0A2AB0D6B600}"/>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tr-TR" dirty="0"/>
              <a:t>Üçüncül korunmada afetzedelerin önce yakınlarının yanına veya geçici yerleşim yerlerine taşınıp, yerleştirilmesi, bir yandan da yıkıntının kaldırılıp yeni binalar inşa edilmesi en önemli rehabilitasyon hizmetidir. </a:t>
            </a:r>
          </a:p>
          <a:p>
            <a:pPr>
              <a:buFont typeface="Arial" panose="020B0604020202020204" pitchFamily="34" charset="0"/>
              <a:buChar char="•"/>
            </a:pPr>
            <a:r>
              <a:rPr lang="tr-TR" dirty="0"/>
              <a:t>Toplumun afet sonrasında büyük bir psikolojik ve sosyoekonomik yıkıntı içinde olduğu unutulmamalıdır. Devletin ve gönüllü kuruluşların destekleri en çok bu dönemde gerekli olmaktadır. Eğitim ve sağlık hizmetleri, iş bulma, burs sağlama, yiyecek ve yakacak sağlama, kredi verme toplumun yeniden örgütlenmesini sağlama, geçici iskan sağlama ve eski bölgeye yerleştikten sonra başlatılan rehabilitasyon çalışmaları ilk akla gelen desteklerdendir.</a:t>
            </a:r>
          </a:p>
        </p:txBody>
      </p:sp>
    </p:spTree>
    <p:extLst>
      <p:ext uri="{BB962C8B-B14F-4D97-AF65-F5344CB8AC3E}">
        <p14:creationId xmlns:p14="http://schemas.microsoft.com/office/powerpoint/2010/main" val="3855035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67C942E6-7C61-A20A-7116-77A416AA6649}"/>
              </a:ext>
            </a:extLst>
          </p:cNvPr>
          <p:cNvPicPr>
            <a:picLocks noChangeAspect="1"/>
          </p:cNvPicPr>
          <p:nvPr/>
        </p:nvPicPr>
        <p:blipFill rotWithShape="1">
          <a:blip r:embed="rId2"/>
          <a:srcRect t="1328" r="-2" b="7359"/>
          <a:stretch/>
        </p:blipFill>
        <p:spPr>
          <a:xfrm>
            <a:off x="77817" y="703217"/>
            <a:ext cx="4001315" cy="5314406"/>
          </a:xfrm>
          <a:prstGeom prst="rect">
            <a:avLst/>
          </a:prstGeom>
        </p:spPr>
      </p:pic>
      <p:sp>
        <p:nvSpPr>
          <p:cNvPr id="7" name="İçerik Yer Tutucusu 6">
            <a:extLst>
              <a:ext uri="{FF2B5EF4-FFF2-40B4-BE49-F238E27FC236}">
                <a16:creationId xmlns:a16="http://schemas.microsoft.com/office/drawing/2014/main" id="{560EAA58-2B26-F300-F873-9A0E174E391D}"/>
              </a:ext>
            </a:extLst>
          </p:cNvPr>
          <p:cNvSpPr>
            <a:spLocks noGrp="1"/>
          </p:cNvSpPr>
          <p:nvPr>
            <p:ph idx="1"/>
          </p:nvPr>
        </p:nvSpPr>
        <p:spPr/>
        <p:txBody>
          <a:bodyPr/>
          <a:lstStyle/>
          <a:p>
            <a:r>
              <a:rPr lang="tr-TR" b="1" dirty="0"/>
              <a:t>Yapılan Çalışmalar</a:t>
            </a:r>
          </a:p>
          <a:p>
            <a:pPr>
              <a:buFont typeface="Arial" panose="020B0604020202020204" pitchFamily="34" charset="0"/>
              <a:buChar char="•"/>
            </a:pPr>
            <a:r>
              <a:rPr lang="tr-TR" sz="1600" dirty="0"/>
              <a:t>Uluslararası yardım çağrısında bulunulmuş</a:t>
            </a:r>
          </a:p>
          <a:p>
            <a:pPr>
              <a:buFont typeface="Arial" panose="020B0604020202020204" pitchFamily="34" charset="0"/>
              <a:buChar char="•"/>
            </a:pPr>
            <a:r>
              <a:rPr lang="tr-TR" sz="1600" dirty="0"/>
              <a:t>Deprem gündemli toplantılar düzenlenmiş</a:t>
            </a:r>
          </a:p>
          <a:p>
            <a:pPr>
              <a:buFont typeface="Arial" panose="020B0604020202020204" pitchFamily="34" charset="0"/>
              <a:buChar char="•"/>
            </a:pPr>
            <a:r>
              <a:rPr lang="tr-TR" sz="1600" dirty="0"/>
              <a:t>Deprem bölgesinde durum tespit çalışmaları</a:t>
            </a:r>
          </a:p>
          <a:p>
            <a:pPr>
              <a:buFont typeface="Arial" panose="020B0604020202020204" pitchFamily="34" charset="0"/>
              <a:buChar char="•"/>
            </a:pPr>
            <a:r>
              <a:rPr lang="tr-TR" sz="1600" dirty="0"/>
              <a:t>Deprem bölgesindeki meslektaşlarımızı  bilgilendirme çalışmaları</a:t>
            </a:r>
          </a:p>
          <a:p>
            <a:pPr>
              <a:buFont typeface="Arial" panose="020B0604020202020204" pitchFamily="34" charset="0"/>
              <a:buChar char="•"/>
            </a:pPr>
            <a:r>
              <a:rPr lang="tr-TR" sz="1600" dirty="0"/>
              <a:t>Resmi kurum ve kuruluşlar ile  yapılan görüşmeler</a:t>
            </a:r>
          </a:p>
          <a:p>
            <a:pPr>
              <a:buFont typeface="Arial" panose="020B0604020202020204" pitchFamily="34" charset="0"/>
              <a:buChar char="•"/>
            </a:pPr>
            <a:r>
              <a:rPr lang="tr-TR" sz="1600" dirty="0"/>
              <a:t>Deprem bölgesi hasar tespiti ve yapılacaklara ilişkin  çalışma programı belirlendi</a:t>
            </a:r>
          </a:p>
          <a:p>
            <a:pPr>
              <a:buFont typeface="Arial" panose="020B0604020202020204" pitchFamily="34" charset="0"/>
              <a:buChar char="•"/>
            </a:pPr>
            <a:r>
              <a:rPr lang="tr-TR" sz="1600" dirty="0"/>
              <a:t>Depremde kaybettiklerimiz ve yaralanan meslektaşlarımız  ile ilgili sigorta işlemleri</a:t>
            </a:r>
          </a:p>
          <a:p>
            <a:pPr>
              <a:buFont typeface="Arial" panose="020B0604020202020204" pitchFamily="34" charset="0"/>
              <a:buChar char="•"/>
            </a:pPr>
            <a:r>
              <a:rPr lang="tr-TR" sz="1600" dirty="0"/>
              <a:t> Deprem bölgesindeki meslektaşlarımıza destek kredisi</a:t>
            </a:r>
          </a:p>
          <a:p>
            <a:pPr>
              <a:buFont typeface="Arial" panose="020B0604020202020204" pitchFamily="34" charset="0"/>
              <a:buChar char="•"/>
            </a:pPr>
            <a:endParaRPr lang="tr-TR" sz="1600" dirty="0"/>
          </a:p>
        </p:txBody>
      </p:sp>
    </p:spTree>
    <p:extLst>
      <p:ext uri="{BB962C8B-B14F-4D97-AF65-F5344CB8AC3E}">
        <p14:creationId xmlns:p14="http://schemas.microsoft.com/office/powerpoint/2010/main" val="2324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a:extLst>
              <a:ext uri="{FF2B5EF4-FFF2-40B4-BE49-F238E27FC236}">
                <a16:creationId xmlns:a16="http://schemas.microsoft.com/office/drawing/2014/main" id="{AABD7A30-596D-AAD6-1C0F-103731ED70D5}"/>
              </a:ext>
            </a:extLst>
          </p:cNvPr>
          <p:cNvPicPr>
            <a:picLocks noGrp="1" noChangeAspect="1"/>
          </p:cNvPicPr>
          <p:nvPr>
            <p:ph idx="1"/>
          </p:nvPr>
        </p:nvPicPr>
        <p:blipFill>
          <a:blip r:embed="rId2"/>
          <a:stretch>
            <a:fillRect/>
          </a:stretch>
        </p:blipFill>
        <p:spPr>
          <a:xfrm>
            <a:off x="2918298" y="642026"/>
            <a:ext cx="6274340" cy="5630757"/>
          </a:xfrm>
          <a:prstGeom prst="rect">
            <a:avLst/>
          </a:prstGeom>
        </p:spPr>
      </p:pic>
    </p:spTree>
    <p:extLst>
      <p:ext uri="{BB962C8B-B14F-4D97-AF65-F5344CB8AC3E}">
        <p14:creationId xmlns:p14="http://schemas.microsoft.com/office/powerpoint/2010/main" val="133045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560EAA58-2B26-F300-F873-9A0E174E391D}"/>
              </a:ext>
            </a:extLst>
          </p:cNvPr>
          <p:cNvSpPr>
            <a:spLocks noGrp="1"/>
          </p:cNvSpPr>
          <p:nvPr>
            <p:ph idx="1"/>
          </p:nvPr>
        </p:nvSpPr>
        <p:spPr/>
        <p:txBody>
          <a:bodyPr/>
          <a:lstStyle/>
          <a:p>
            <a:r>
              <a:rPr lang="tr-TR" b="1" dirty="0"/>
              <a:t>Yapılan Çalışmalar</a:t>
            </a:r>
          </a:p>
          <a:p>
            <a:pPr>
              <a:buFont typeface="Arial" panose="020B0604020202020204" pitchFamily="34" charset="0"/>
              <a:buChar char="•"/>
            </a:pPr>
            <a:r>
              <a:rPr lang="tr-TR" sz="1600" dirty="0"/>
              <a:t>Afet yönetiminin koordinasyon süreci planlanmış</a:t>
            </a:r>
          </a:p>
          <a:p>
            <a:pPr>
              <a:buFont typeface="Arial" panose="020B0604020202020204" pitchFamily="34" charset="0"/>
              <a:buChar char="•"/>
            </a:pPr>
            <a:r>
              <a:rPr lang="tr-TR" sz="1600" dirty="0"/>
              <a:t>Afet durum bilgilendirme notları hazırlanmış ve kamuoyu ile paylaşılmış</a:t>
            </a:r>
          </a:p>
          <a:p>
            <a:pPr>
              <a:buFont typeface="Arial" panose="020B0604020202020204" pitchFamily="34" charset="0"/>
              <a:buChar char="•"/>
            </a:pPr>
            <a:r>
              <a:rPr lang="tr-TR" sz="1600" dirty="0"/>
              <a:t>Gezici tırlar ile depremin ilk günlerinden itibaren bölgelere ilaç, tıbbi malzeme ve hijyen ürünleri desteği sağlanmış</a:t>
            </a:r>
          </a:p>
          <a:p>
            <a:pPr>
              <a:buFont typeface="Arial" panose="020B0604020202020204" pitchFamily="34" charset="0"/>
              <a:buChar char="•"/>
            </a:pPr>
            <a:r>
              <a:rPr lang="tr-TR" sz="1600" dirty="0"/>
              <a:t>Sahra eczaneleri kurulmuş</a:t>
            </a:r>
          </a:p>
          <a:p>
            <a:pPr>
              <a:buFont typeface="Arial" panose="020B0604020202020204" pitchFamily="34" charset="0"/>
              <a:buChar char="•"/>
            </a:pPr>
            <a:r>
              <a:rPr lang="tr-TR" sz="1600" dirty="0" err="1"/>
              <a:t>Dışpaydaşlar</a:t>
            </a:r>
            <a:r>
              <a:rPr lang="tr-TR" sz="1600" dirty="0"/>
              <a:t> (Türk Dermatoloji Derneği, Türkiye Diyabet Vakfı vb.) ile işbirliğinde bulunulmuş</a:t>
            </a:r>
          </a:p>
          <a:p>
            <a:pPr>
              <a:buFont typeface="Arial" panose="020B0604020202020204" pitchFamily="34" charset="0"/>
              <a:buChar char="•"/>
            </a:pPr>
            <a:r>
              <a:rPr lang="tr-TR" sz="1600" dirty="0"/>
              <a:t>Uluslararası Eczacılık Federasyonu ile görüşmeler yürütülmüş</a:t>
            </a:r>
          </a:p>
          <a:p>
            <a:pPr>
              <a:buFont typeface="Arial" panose="020B0604020202020204" pitchFamily="34" charset="0"/>
              <a:buChar char="•"/>
            </a:pPr>
            <a:r>
              <a:rPr lang="tr-TR" sz="1600" dirty="0"/>
              <a:t>Depremden etkilenen eczacılar için çeşitli yardımlar düzenlenmiş ve dayanışma kampanyaları yürütülmüş</a:t>
            </a:r>
          </a:p>
        </p:txBody>
      </p:sp>
      <p:pic>
        <p:nvPicPr>
          <p:cNvPr id="4" name="Resim 3">
            <a:extLst>
              <a:ext uri="{FF2B5EF4-FFF2-40B4-BE49-F238E27FC236}">
                <a16:creationId xmlns:a16="http://schemas.microsoft.com/office/drawing/2014/main" id="{62352946-AC2C-19CD-E79E-9BD66708E4C1}"/>
              </a:ext>
            </a:extLst>
          </p:cNvPr>
          <p:cNvPicPr>
            <a:picLocks noChangeAspect="1"/>
          </p:cNvPicPr>
          <p:nvPr/>
        </p:nvPicPr>
        <p:blipFill>
          <a:blip r:embed="rId2"/>
          <a:stretch>
            <a:fillRect/>
          </a:stretch>
        </p:blipFill>
        <p:spPr>
          <a:xfrm>
            <a:off x="68094" y="575518"/>
            <a:ext cx="3920246" cy="5873920"/>
          </a:xfrm>
          <a:prstGeom prst="rect">
            <a:avLst/>
          </a:prstGeom>
        </p:spPr>
      </p:pic>
    </p:spTree>
    <p:extLst>
      <p:ext uri="{BB962C8B-B14F-4D97-AF65-F5344CB8AC3E}">
        <p14:creationId xmlns:p14="http://schemas.microsoft.com/office/powerpoint/2010/main" val="3493916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0"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ekran görüntüsü içeren bir resim&#10;&#10;Açıklama otomatik olarak oluşturuldu">
            <a:extLst>
              <a:ext uri="{FF2B5EF4-FFF2-40B4-BE49-F238E27FC236}">
                <a16:creationId xmlns:a16="http://schemas.microsoft.com/office/drawing/2014/main" id="{393BE605-BC89-5809-5895-D626EFFDC2CC}"/>
              </a:ext>
            </a:extLst>
          </p:cNvPr>
          <p:cNvPicPr>
            <a:picLocks noChangeAspect="1"/>
          </p:cNvPicPr>
          <p:nvPr/>
        </p:nvPicPr>
        <p:blipFill>
          <a:blip r:embed="rId2"/>
          <a:stretch>
            <a:fillRect/>
          </a:stretch>
        </p:blipFill>
        <p:spPr>
          <a:xfrm>
            <a:off x="2991427" y="905933"/>
            <a:ext cx="6241149" cy="5039728"/>
          </a:xfrm>
          <a:prstGeom prst="rect">
            <a:avLst/>
          </a:prstGeom>
        </p:spPr>
      </p:pic>
    </p:spTree>
    <p:extLst>
      <p:ext uri="{BB962C8B-B14F-4D97-AF65-F5344CB8AC3E}">
        <p14:creationId xmlns:p14="http://schemas.microsoft.com/office/powerpoint/2010/main" val="1357903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AB47F9-3C90-5B2A-E234-6A139BBB9437}"/>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DA0A270A-0A27-A84B-604D-92C043A48F10}"/>
              </a:ext>
            </a:extLst>
          </p:cNvPr>
          <p:cNvSpPr>
            <a:spLocks noGrp="1"/>
          </p:cNvSpPr>
          <p:nvPr>
            <p:ph idx="1"/>
          </p:nvPr>
        </p:nvSpPr>
        <p:spPr/>
        <p:txBody>
          <a:bodyPr>
            <a:normAutofit/>
          </a:bodyPr>
          <a:lstStyle/>
          <a:p>
            <a:r>
              <a:rPr lang="tr-TR" sz="1400" dirty="0"/>
              <a:t>- Olağandışı Durumlarda Sağlık Hizmetleri Sağlık Çalışanının El Kitabı. Ankara: TTB Yayınları, 2002 Erişim: https://www.ttb. org.tr/</a:t>
            </a:r>
            <a:r>
              <a:rPr lang="tr-TR" sz="1400" dirty="0" err="1"/>
              <a:t>kutuphane</a:t>
            </a:r>
            <a:r>
              <a:rPr lang="tr-TR" sz="1400" dirty="0"/>
              <a:t>/odsh_ek.pdf </a:t>
            </a:r>
          </a:p>
          <a:p>
            <a:r>
              <a:rPr lang="tr-TR" sz="1400" dirty="0"/>
              <a:t>- 17 Ağustos ve 12 Kasım 1999 Depremleri Sonrasında Geçici Yerleşim Alanlarında Yaşayanların Sağlık Hizmetlerini Kullanımının Değerlendirilmesi. Ankara: TTB Yayınları, 2001 Erişim: </a:t>
            </a:r>
            <a:r>
              <a:rPr lang="tr-TR" sz="1400" dirty="0">
                <a:hlinkClick r:id="rId2"/>
              </a:rPr>
              <a:t>https://www.ttb.org.tr/kutuphane/gecici_yerlesim.pdf</a:t>
            </a:r>
            <a:endParaRPr lang="tr-TR" sz="1400" dirty="0"/>
          </a:p>
          <a:p>
            <a:r>
              <a:rPr lang="tr-TR" sz="1400" dirty="0"/>
              <a:t>-  6 Şubat 2023 Depremi Hakkında Bilgi Notu - 1. Erişim: </a:t>
            </a:r>
            <a:r>
              <a:rPr lang="tr-TR" sz="1400" dirty="0">
                <a:hlinkClick r:id="rId3"/>
              </a:rPr>
              <a:t>https://www.ttb.org.tr/kollar/odsh/haber_goster.php?Guid=e7ab865e-a601-11ed-b4b5-486b41055497</a:t>
            </a:r>
            <a:endParaRPr lang="tr-TR" sz="1400" dirty="0"/>
          </a:p>
          <a:p>
            <a:r>
              <a:rPr lang="tr-TR" sz="1400" dirty="0"/>
              <a:t>- TTB 10-13 Şubat 2023: Hatay Hızlı Değerlendirme Raporu. Erişim: </a:t>
            </a:r>
            <a:r>
              <a:rPr lang="tr-TR" sz="1400" dirty="0">
                <a:hlinkClick r:id="rId4"/>
              </a:rPr>
              <a:t>https://www.ttb.org.tr/haber_goster.php?Guid=4de26cfe-ac87-11ed-9a7d-94c3131533bf</a:t>
            </a:r>
            <a:endParaRPr lang="tr-TR" sz="1400" dirty="0"/>
          </a:p>
          <a:p>
            <a:r>
              <a:rPr lang="tr-TR" sz="1400" dirty="0"/>
              <a:t>- Acil Durumlar ve Afetlerde Halk Sağlığı Hizmetleri. Ankara: Ankara Üniversitesi Yayınları, 2023 Erişim: </a:t>
            </a:r>
            <a:r>
              <a:rPr lang="tr-TR" sz="1400" dirty="0">
                <a:hlinkClick r:id="rId5"/>
              </a:rPr>
              <a:t>http://www.medicine.ankara.edu.tr/wp-content/uploads/sites/121/2023/08/Acil-Durumlar-ve-Afetlerde-Halk-Sagligi-Hizmetleri.pdf</a:t>
            </a:r>
            <a:endParaRPr lang="tr-TR" sz="1400" dirty="0"/>
          </a:p>
          <a:p>
            <a:r>
              <a:rPr lang="tr-TR" sz="1400" dirty="0"/>
              <a:t>- Afetler ve Halk Sağlığı. Ankara: Hipokrat Yayınevi, 2023 Erişim: </a:t>
            </a:r>
            <a:r>
              <a:rPr lang="tr-TR" sz="1400" dirty="0">
                <a:hlinkClick r:id="rId6"/>
              </a:rPr>
              <a:t>https://www.halksagligiokulu.org/Kitap/DownloadEBook/1328ac87-5c1c-3824-1a4e-3a0d62116270</a:t>
            </a:r>
            <a:endParaRPr lang="tr-TR" sz="1400" dirty="0"/>
          </a:p>
          <a:p>
            <a:endParaRPr lang="tr-TR" sz="1400" dirty="0"/>
          </a:p>
        </p:txBody>
      </p:sp>
    </p:spTree>
    <p:extLst>
      <p:ext uri="{BB962C8B-B14F-4D97-AF65-F5344CB8AC3E}">
        <p14:creationId xmlns:p14="http://schemas.microsoft.com/office/powerpoint/2010/main" val="384171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B29B30FB-AE08-ED26-5DB3-8BDC1C775EAC}"/>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Giriş</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F67527FF-3630-8BF2-5305-5BD33C3506D6}"/>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tr-TR" dirty="0"/>
              <a:t>Doğal afetler, toplumun normal yaşam düzenini bozan, uyum sağlama kapasitesini aşarak dış yardıma gereksinim duyuran ekolojik olaylar</a:t>
            </a:r>
          </a:p>
          <a:p>
            <a:pPr>
              <a:buFont typeface="Arial" panose="020B0604020202020204" pitchFamily="34" charset="0"/>
              <a:buChar char="•"/>
            </a:pPr>
            <a:r>
              <a:rPr lang="tr-TR" dirty="0"/>
              <a:t>Doğal afetler tanımı içine depremler, su baskınları, toprak kaymaları, çığlar, kasırgalar, volkanik faaliyet, kuraklıklar girer. Çernobil reaktör kazası, grizu patlaması veya tren kazaları, yangınlar, bina çökmeleri gibi olaylar doğal afet sayılmamakla beraber, sonuçları büyük oranda doğal afetlere benzer</a:t>
            </a:r>
          </a:p>
          <a:p>
            <a:pPr>
              <a:buFont typeface="Arial" panose="020B0604020202020204" pitchFamily="34" charset="0"/>
              <a:buChar char="•"/>
            </a:pPr>
            <a:r>
              <a:rPr lang="tr-TR" dirty="0"/>
              <a:t>Doğal afetlerin özellikleri genellikle ani ve beklenmeyen bir zamanda olmaları ve büyük yıkımlar yapmalarıdır. İnsan ve hayvanlarda can kaybına neden oldukları gibi, su kanalizasyon, elektrik, iletişim, eğitim, sağlık ve benzer hizmetlerin aksamasına, büyük mal ve bina hasarına, psikolojik yıkımlara yol açarlar</a:t>
            </a:r>
          </a:p>
        </p:txBody>
      </p:sp>
    </p:spTree>
    <p:extLst>
      <p:ext uri="{BB962C8B-B14F-4D97-AF65-F5344CB8AC3E}">
        <p14:creationId xmlns:p14="http://schemas.microsoft.com/office/powerpoint/2010/main" val="110604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B4B858BA-593F-1BB3-78A6-5F6719FFD47C}"/>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Giriş</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78E62F59-161B-370B-F07B-BEE5B58E7C18}"/>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tr-TR" b="0" i="0">
                <a:effectLst/>
              </a:rPr>
              <a:t>Pek çok ölüm ve yaralanmalara neden oldukları halde, diğer hastalıklarda olduğu gibi afetlerde de, afet öncesi, afet sırasında ve afet sonrasında öncelik sağlık hizmetlerinde değildir.</a:t>
            </a:r>
          </a:p>
          <a:p>
            <a:pPr>
              <a:buFont typeface="Arial" panose="020B0604020202020204" pitchFamily="34" charset="0"/>
              <a:buChar char="•"/>
            </a:pPr>
            <a:r>
              <a:rPr lang="tr-TR" b="0" i="0">
                <a:effectLst/>
              </a:rPr>
              <a:t>Afet öncesinde uygun önlemlerin alınması, afet planların yapılması, konutların ve yerleşim yerlerinin afetin etkilerini azaltacak şekilde düzenlenmesi, afet sırasında gıda ve konut sağlanması, hizmetlerin organizasyonu afet sonrasında yeniden yerleşme ve alt yapının kurulması gibi önemli konular sağlık örgütleri dışındaki örgütlerce yürütülmekte.</a:t>
            </a:r>
          </a:p>
          <a:p>
            <a:pPr>
              <a:buFont typeface="Arial" panose="020B0604020202020204" pitchFamily="34" charset="0"/>
              <a:buChar char="•"/>
            </a:pPr>
            <a:r>
              <a:rPr lang="tr-TR" b="0" i="0">
                <a:effectLst/>
              </a:rPr>
              <a:t>Sağlık personelleri ve sağlık </a:t>
            </a:r>
            <a:r>
              <a:rPr lang="tr-TR"/>
              <a:t>meslek örgütleri</a:t>
            </a:r>
            <a:r>
              <a:rPr lang="tr-TR" b="0" i="0">
                <a:effectLst/>
              </a:rPr>
              <a:t> multidisipliner bir çalışma gerektiren bu çabaların sadece bir parçasıdır. Doğal afetler de diğer sağlık sorunları gibi ele alınıp koruyucu hizmetleri birincil, ikincil ve üçüncül olarak gözden geçirilmelidir.</a:t>
            </a:r>
          </a:p>
          <a:p>
            <a:pPr>
              <a:buFont typeface="Arial" panose="020B0604020202020204" pitchFamily="34" charset="0"/>
              <a:buChar char="•"/>
            </a:pPr>
            <a:endParaRPr lang="tr-TR" dirty="0"/>
          </a:p>
        </p:txBody>
      </p:sp>
    </p:spTree>
    <p:extLst>
      <p:ext uri="{BB962C8B-B14F-4D97-AF65-F5344CB8AC3E}">
        <p14:creationId xmlns:p14="http://schemas.microsoft.com/office/powerpoint/2010/main" val="361347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DDF2B0FE-9EC9-E04F-6B88-C96544FCCFBE}"/>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Birincil koruma</a:t>
            </a: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BF9A4456-A70E-EFAA-0D64-9ACB59D40DC6}"/>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tr-TR"/>
              <a:t>Birincil koruma koruyucu hizmetlerin en önemli kısmıdır. Amaç muhtemel afetlerin, afete dönüşmesini önlemek ve olası riskleri azaltmak</a:t>
            </a:r>
          </a:p>
          <a:p>
            <a:pPr>
              <a:buFont typeface="Arial" panose="020B0604020202020204" pitchFamily="34" charset="0"/>
              <a:buChar char="•"/>
            </a:pPr>
            <a:r>
              <a:rPr lang="tr-TR"/>
              <a:t>Üç temel ögeden oluşmakta:</a:t>
            </a:r>
          </a:p>
          <a:p>
            <a:pPr marL="0" indent="0">
              <a:buNone/>
            </a:pPr>
            <a:r>
              <a:rPr lang="tr-TR"/>
              <a:t>-Önleme</a:t>
            </a:r>
          </a:p>
          <a:p>
            <a:pPr marL="0" indent="0">
              <a:buNone/>
            </a:pPr>
            <a:r>
              <a:rPr lang="tr-TR"/>
              <a:t>-Hazırlıklı olma</a:t>
            </a:r>
          </a:p>
          <a:p>
            <a:pPr marL="0" indent="0">
              <a:buNone/>
            </a:pPr>
            <a:r>
              <a:rPr lang="tr-TR"/>
              <a:t>-Erken tanı ve uyarı</a:t>
            </a:r>
            <a:endParaRPr lang="tr-TR" dirty="0"/>
          </a:p>
        </p:txBody>
      </p:sp>
    </p:spTree>
    <p:extLst>
      <p:ext uri="{BB962C8B-B14F-4D97-AF65-F5344CB8AC3E}">
        <p14:creationId xmlns:p14="http://schemas.microsoft.com/office/powerpoint/2010/main" val="135525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FB22907-A412-5D99-764F-29AF7C6A54A7}"/>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Birincil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D6F679BD-6A41-7C25-989B-21A82C1ED729}"/>
              </a:ext>
            </a:extLst>
          </p:cNvPr>
          <p:cNvSpPr>
            <a:spLocks noGrp="1"/>
          </p:cNvSpPr>
          <p:nvPr>
            <p:ph idx="1"/>
          </p:nvPr>
        </p:nvSpPr>
        <p:spPr>
          <a:xfrm>
            <a:off x="4742016" y="605896"/>
            <a:ext cx="6413663" cy="5646208"/>
          </a:xfrm>
        </p:spPr>
        <p:txBody>
          <a:bodyPr anchor="ctr">
            <a:normAutofit/>
          </a:bodyPr>
          <a:lstStyle/>
          <a:p>
            <a:pPr marL="0" indent="0">
              <a:buNone/>
            </a:pPr>
            <a:r>
              <a:rPr lang="tr-TR" b="1" dirty="0"/>
              <a:t>Önleme:</a:t>
            </a:r>
          </a:p>
          <a:p>
            <a:pPr>
              <a:buFont typeface="Arial" panose="020B0604020202020204" pitchFamily="34" charset="0"/>
              <a:buChar char="•"/>
            </a:pPr>
            <a:r>
              <a:rPr lang="tr-TR" dirty="0"/>
              <a:t>Doğal afetlerin pek çoğu önlenemezse de çığ, toprak kayması, sel gibi afetlerde önleme çalışmalarının büyük etkisi bulunmakta</a:t>
            </a:r>
          </a:p>
          <a:p>
            <a:pPr>
              <a:buFont typeface="Arial" panose="020B0604020202020204" pitchFamily="34" charset="0"/>
              <a:buChar char="•"/>
            </a:pPr>
            <a:r>
              <a:rPr lang="tr-TR" dirty="0"/>
              <a:t>Jeofizik araştırmalarla toprak kayması olabileceği saptanan yerlerde yerleşimin önlenmesi, baraj, set ağaçlandırma gibi sel önleyici çalışmaların yapılması bu tür önlemlerdir</a:t>
            </a:r>
          </a:p>
        </p:txBody>
      </p:sp>
    </p:spTree>
    <p:extLst>
      <p:ext uri="{BB962C8B-B14F-4D97-AF65-F5344CB8AC3E}">
        <p14:creationId xmlns:p14="http://schemas.microsoft.com/office/powerpoint/2010/main" val="176498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46FFFE9E-8840-83B0-6E28-40FE2EE20D8D}"/>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Birincil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D4FFA037-98CF-E122-5D15-2E5FB05113F4}"/>
              </a:ext>
            </a:extLst>
          </p:cNvPr>
          <p:cNvSpPr>
            <a:spLocks noGrp="1"/>
          </p:cNvSpPr>
          <p:nvPr>
            <p:ph idx="1"/>
          </p:nvPr>
        </p:nvSpPr>
        <p:spPr>
          <a:xfrm>
            <a:off x="4742016" y="605896"/>
            <a:ext cx="6413663" cy="5646208"/>
          </a:xfrm>
        </p:spPr>
        <p:txBody>
          <a:bodyPr anchor="ctr">
            <a:normAutofit/>
          </a:bodyPr>
          <a:lstStyle/>
          <a:p>
            <a:pPr marL="0" indent="0">
              <a:buNone/>
            </a:pPr>
            <a:r>
              <a:rPr lang="tr-TR" b="1" dirty="0"/>
              <a:t>Hazırlıklı Olma:</a:t>
            </a:r>
          </a:p>
          <a:p>
            <a:pPr>
              <a:buFont typeface="Arial" panose="020B0604020202020204" pitchFamily="34" charset="0"/>
              <a:buChar char="•"/>
            </a:pPr>
            <a:r>
              <a:rPr lang="tr-TR" dirty="0"/>
              <a:t>Afetin önlenmesi kadar, afete hazır olmak da önemlidir. Bunun için durum saptaması öncelik taşır. Afet öncesi durum saptamada toplum ve bölgeye ilişkin coğrafi, demografik ve yapıların niteliği, personel nicelik ve niteliği araç, gereç, tıbbi ve diğer malzeme sağlık kuruluşlarının olağan ve acil durum kapasiteleri ile önceki afet deneyimleri (ölüm nedenleri ve sayısı, yaralanma nedenleri ve sayısı, boşaltma ve kurtarma işlemlerinde karşılaşılan güçlükler, maddi yıkım) göz önüne alınır.</a:t>
            </a:r>
          </a:p>
        </p:txBody>
      </p:sp>
    </p:spTree>
    <p:extLst>
      <p:ext uri="{BB962C8B-B14F-4D97-AF65-F5344CB8AC3E}">
        <p14:creationId xmlns:p14="http://schemas.microsoft.com/office/powerpoint/2010/main" val="203678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C3E51E17-6251-8AC8-F6E0-7CF6DE33949C}"/>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Birincil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2EE04FB7-67F9-E6C3-12A1-D63563A9DA97}"/>
              </a:ext>
            </a:extLst>
          </p:cNvPr>
          <p:cNvSpPr>
            <a:spLocks noGrp="1"/>
          </p:cNvSpPr>
          <p:nvPr>
            <p:ph idx="1"/>
          </p:nvPr>
        </p:nvSpPr>
        <p:spPr>
          <a:xfrm>
            <a:off x="4742016" y="605896"/>
            <a:ext cx="6413663" cy="5646208"/>
          </a:xfrm>
        </p:spPr>
        <p:txBody>
          <a:bodyPr anchor="ctr">
            <a:normAutofit/>
          </a:bodyPr>
          <a:lstStyle/>
          <a:p>
            <a:pPr marL="0" indent="0">
              <a:buNone/>
            </a:pPr>
            <a:r>
              <a:rPr lang="tr-TR" b="1" dirty="0"/>
              <a:t>Hazırlıklı Olma:</a:t>
            </a:r>
            <a:endParaRPr lang="tr-TR" dirty="0"/>
          </a:p>
          <a:p>
            <a:pPr>
              <a:buFont typeface="Arial" panose="020B0604020202020204" pitchFamily="34" charset="0"/>
              <a:buChar char="•"/>
            </a:pPr>
            <a:r>
              <a:rPr lang="tr-TR" dirty="0"/>
              <a:t>Durum saptaması ve diğer hazırlık çalışmalarının bu konularda eğitilmiş ve deneyimli bir koordinatörün başkanlığında farklı örgütler ve disiplinlerin katılacağı komisyonlarca yapılması gerekir. Komisyon çalışmalar sonucunda risk altındaki bölge ve nüfuslar belirlenir. Buralarda alınacak önlemler, yapılacak hazırlık çalışmalar planlanır, </a:t>
            </a:r>
            <a:r>
              <a:rPr lang="tr-TR" dirty="0" err="1"/>
              <a:t>dökümante</a:t>
            </a:r>
            <a:r>
              <a:rPr lang="tr-TR" dirty="0"/>
              <a:t> edilir ve gerekli malzemenin ve araç gerecin sağlanması ve depo edilmesi, personelin ve halkın ilk yardım ve afet hizmetlerine ilişkin eğitimi, afet anında kimin ne yapacağının belirlenmesi (görev tanımları), örgütlenme, ekiplerin kurulması, plan ve program yapılması bulunur.</a:t>
            </a:r>
          </a:p>
          <a:p>
            <a:pPr>
              <a:buFont typeface="Arial" panose="020B0604020202020204" pitchFamily="34" charset="0"/>
              <a:buChar char="•"/>
            </a:pPr>
            <a:r>
              <a:rPr lang="tr-TR" dirty="0"/>
              <a:t>Afetteki yıkım ve kaybın azalması ancak hemen her afetin ortak noktası olan gecikme, kaynak israfı, kargaşa ve paniğin önlenmesi ile olasıdır. Bu ise gerçekçi ve düzenli bir planlamanın yapılması ile sağlanır.</a:t>
            </a:r>
          </a:p>
        </p:txBody>
      </p:sp>
    </p:spTree>
    <p:extLst>
      <p:ext uri="{BB962C8B-B14F-4D97-AF65-F5344CB8AC3E}">
        <p14:creationId xmlns:p14="http://schemas.microsoft.com/office/powerpoint/2010/main" val="121225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390630C0-F76E-1E8B-DF75-AE589BAC56CB}"/>
              </a:ext>
            </a:extLst>
          </p:cNvPr>
          <p:cNvSpPr>
            <a:spLocks noGrp="1"/>
          </p:cNvSpPr>
          <p:nvPr>
            <p:ph type="title"/>
          </p:nvPr>
        </p:nvSpPr>
        <p:spPr>
          <a:xfrm>
            <a:off x="492370" y="605896"/>
            <a:ext cx="3084844" cy="5646208"/>
          </a:xfrm>
        </p:spPr>
        <p:txBody>
          <a:bodyPr anchor="ctr">
            <a:normAutofit/>
          </a:bodyPr>
          <a:lstStyle/>
          <a:p>
            <a:r>
              <a:rPr lang="tr-TR" sz="3600">
                <a:solidFill>
                  <a:srgbClr val="FFFFFF"/>
                </a:solidFill>
              </a:rPr>
              <a:t>Birincil koruma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1FF10303-5411-708C-7547-A61A3EFB61E9}"/>
              </a:ext>
            </a:extLst>
          </p:cNvPr>
          <p:cNvSpPr>
            <a:spLocks noGrp="1"/>
          </p:cNvSpPr>
          <p:nvPr>
            <p:ph idx="1"/>
          </p:nvPr>
        </p:nvSpPr>
        <p:spPr>
          <a:xfrm>
            <a:off x="4742016" y="605896"/>
            <a:ext cx="6413663" cy="5646208"/>
          </a:xfrm>
        </p:spPr>
        <p:txBody>
          <a:bodyPr anchor="ctr">
            <a:normAutofit/>
          </a:bodyPr>
          <a:lstStyle/>
          <a:p>
            <a:pPr marL="0" indent="0">
              <a:buNone/>
            </a:pPr>
            <a:r>
              <a:rPr lang="tr-TR" b="1" dirty="0"/>
              <a:t>Erken tanı ve uyarı:</a:t>
            </a:r>
          </a:p>
          <a:p>
            <a:pPr>
              <a:buFont typeface="Arial" panose="020B0604020202020204" pitchFamily="34" charset="0"/>
              <a:buChar char="•"/>
            </a:pPr>
            <a:r>
              <a:rPr lang="tr-TR" dirty="0"/>
              <a:t>Yer kayması, kuraklık, tayfun, su baskını, sıcak hava dalgaları gibi afetleri önceden saptayabilmek olasıdır</a:t>
            </a:r>
          </a:p>
          <a:p>
            <a:pPr>
              <a:buFont typeface="Arial" panose="020B0604020202020204" pitchFamily="34" charset="0"/>
              <a:buChar char="•"/>
            </a:pPr>
            <a:r>
              <a:rPr lang="tr-TR" dirty="0"/>
              <a:t>Afetin önceden saptanıp, saptanamayacağı kadar, 'önceden saptandığında ne şekilde uyarı yapılacağı, uyarının herkese nasıl ulaşacağı ve uyarıyı alan kişi veya kuruluşların neler yapacağının planlaması da önemlidir. </a:t>
            </a:r>
          </a:p>
          <a:p>
            <a:pPr>
              <a:buFont typeface="Arial" panose="020B0604020202020204" pitchFamily="34" charset="0"/>
              <a:buChar char="•"/>
            </a:pPr>
            <a:r>
              <a:rPr lang="tr-TR" dirty="0"/>
              <a:t>Uyarının ne zaman yapılacağı kritik bir konudur. En ufak bir tehlike belirtisinde uyarı yapıldığında, gerekli önlemler zamanında alınmakla birlikte sonradan gerçekleşmeyen pek çok afet nedeniyle gereksiz telaş yaratılmış olacaktır. </a:t>
            </a:r>
          </a:p>
          <a:p>
            <a:pPr>
              <a:buFont typeface="Arial" panose="020B0604020202020204" pitchFamily="34" charset="0"/>
              <a:buChar char="•"/>
            </a:pPr>
            <a:r>
              <a:rPr lang="tr-TR" dirty="0"/>
              <a:t>Buna karşın son dakikaya kadar beklendiğinde afetin ortaya çıkacağı kesin olduğundan gerçek olmayan alarmlar azalacak, ancak bu sefer de bazı durumlarda çok geç kalınmış olacaktır.</a:t>
            </a:r>
          </a:p>
        </p:txBody>
      </p:sp>
    </p:spTree>
    <p:extLst>
      <p:ext uri="{BB962C8B-B14F-4D97-AF65-F5344CB8AC3E}">
        <p14:creationId xmlns:p14="http://schemas.microsoft.com/office/powerpoint/2010/main" val="4291584586"/>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194</TotalTime>
  <Words>2251</Words>
  <Application>Microsoft Office PowerPoint</Application>
  <PresentationFormat>Geniş ekran</PresentationFormat>
  <Paragraphs>117</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Calibri</vt:lpstr>
      <vt:lpstr>Calibri Light</vt:lpstr>
      <vt:lpstr>Geçmişe bakış</vt:lpstr>
      <vt:lpstr>Afetlerde Sağlık Meslek ve Emek Örgütlerinin Rolü</vt:lpstr>
      <vt:lpstr>PowerPoint Sunusu</vt:lpstr>
      <vt:lpstr>Giriş</vt:lpstr>
      <vt:lpstr>Giriş</vt:lpstr>
      <vt:lpstr>Birincil koruma</vt:lpstr>
      <vt:lpstr>Birincil koruma</vt:lpstr>
      <vt:lpstr>Birincil koruma</vt:lpstr>
      <vt:lpstr>Birincil koruma</vt:lpstr>
      <vt:lpstr>Birincil koruma</vt:lpstr>
      <vt:lpstr>İkincil Koruma</vt:lpstr>
      <vt:lpstr>İkincil Koruma</vt:lpstr>
      <vt:lpstr>İkincil Koruma</vt:lpstr>
      <vt:lpstr>İkincil Koruma</vt:lpstr>
      <vt:lpstr>İkincil koruma </vt:lpstr>
      <vt:lpstr>İkincil koruma </vt:lpstr>
      <vt:lpstr>İkincil koruma</vt:lpstr>
      <vt:lpstr>İkincil koruma</vt:lpstr>
      <vt:lpstr>İkincil koruma</vt:lpstr>
      <vt:lpstr>İkincil koruma</vt:lpstr>
      <vt:lpstr>İkincil koruma</vt:lpstr>
      <vt:lpstr>İkincil koruma</vt:lpstr>
      <vt:lpstr>İkincil koruma</vt:lpstr>
      <vt:lpstr>Üçüncül Koruma</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Afetlerde Sağlık Meslek ve Emek Örgütlerinin Rolü</dc:title>
  <dc:creator>Furkan çebi</dc:creator>
  <cp:lastModifiedBy>Furkan çebi</cp:lastModifiedBy>
  <cp:revision>11</cp:revision>
  <dcterms:created xsi:type="dcterms:W3CDTF">2023-09-17T19:34:55Z</dcterms:created>
  <dcterms:modified xsi:type="dcterms:W3CDTF">2023-09-21T21:13:30Z</dcterms:modified>
</cp:coreProperties>
</file>