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0" r:id="rId1"/>
  </p:sldMasterIdLst>
  <p:notesMasterIdLst>
    <p:notesMasterId r:id="rId27"/>
  </p:notesMasterIdLst>
  <p:sldIdLst>
    <p:sldId id="256" r:id="rId2"/>
    <p:sldId id="290" r:id="rId3"/>
    <p:sldId id="284" r:id="rId4"/>
    <p:sldId id="283" r:id="rId5"/>
    <p:sldId id="258" r:id="rId6"/>
    <p:sldId id="279" r:id="rId7"/>
    <p:sldId id="280" r:id="rId8"/>
    <p:sldId id="285" r:id="rId9"/>
    <p:sldId id="259" r:id="rId10"/>
    <p:sldId id="289" r:id="rId11"/>
    <p:sldId id="260" r:id="rId12"/>
    <p:sldId id="282" r:id="rId13"/>
    <p:sldId id="286" r:id="rId14"/>
    <p:sldId id="272" r:id="rId15"/>
    <p:sldId id="281" r:id="rId16"/>
    <p:sldId id="261" r:id="rId17"/>
    <p:sldId id="263" r:id="rId18"/>
    <p:sldId id="264" r:id="rId19"/>
    <p:sldId id="265" r:id="rId20"/>
    <p:sldId id="266" r:id="rId21"/>
    <p:sldId id="269" r:id="rId22"/>
    <p:sldId id="273" r:id="rId23"/>
    <p:sldId id="287" r:id="rId24"/>
    <p:sldId id="288" r:id="rId25"/>
    <p:sldId id="27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40"/>
  </p:normalViewPr>
  <p:slideViewPr>
    <p:cSldViewPr snapToGrid="0">
      <p:cViewPr>
        <p:scale>
          <a:sx n="136" d="100"/>
          <a:sy n="136" d="100"/>
        </p:scale>
        <p:origin x="-376" y="-360"/>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962DFF-6E73-4F48-83DC-DFCEA74B9DD1}" type="datetimeFigureOut">
              <a:rPr lang="tr-TR" smtClean="0"/>
              <a:t>17.09.2023</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C43CF8-4613-0740-811F-6C09B09E37B3}" type="slidenum">
              <a:rPr lang="tr-TR" smtClean="0"/>
              <a:t>‹#›</a:t>
            </a:fld>
            <a:endParaRPr lang="tr-TR"/>
          </a:p>
        </p:txBody>
      </p:sp>
    </p:spTree>
    <p:extLst>
      <p:ext uri="{BB962C8B-B14F-4D97-AF65-F5344CB8AC3E}">
        <p14:creationId xmlns:p14="http://schemas.microsoft.com/office/powerpoint/2010/main" val="2486399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BAC43CF8-4613-0740-811F-6C09B09E37B3}" type="slidenum">
              <a:rPr lang="tr-TR" smtClean="0"/>
              <a:t>4</a:t>
            </a:fld>
            <a:endParaRPr lang="tr-TR"/>
          </a:p>
        </p:txBody>
      </p:sp>
    </p:spTree>
    <p:extLst>
      <p:ext uri="{BB962C8B-B14F-4D97-AF65-F5344CB8AC3E}">
        <p14:creationId xmlns:p14="http://schemas.microsoft.com/office/powerpoint/2010/main" val="2524041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0" i="0" dirty="0">
                <a:solidFill>
                  <a:srgbClr val="4F4F4F"/>
                </a:solidFill>
                <a:effectLst/>
                <a:latin typeface="Calibri" panose="020F0502020204030204" pitchFamily="34" charset="0"/>
                <a:cs typeface="Calibri" panose="020F0502020204030204" pitchFamily="34" charset="0"/>
              </a:rPr>
              <a:t>Acil durum bazen, örneğin biyolojik ve teknolojik tehlikeler veya sağlıkla ilgili durumlarda olduğu gibi, afet terimiyle birbirinin yerine kullanılır; ancak , bir acil durum topluluk veya toplumun işleyişinde ciddi bir aksamayla sonuçlanmayan tehlikeli olaylarla da ilgili olabilir.</a:t>
            </a:r>
          </a:p>
        </p:txBody>
      </p:sp>
      <p:sp>
        <p:nvSpPr>
          <p:cNvPr id="4" name="Slayt Numarası Yer Tutucusu 3"/>
          <p:cNvSpPr>
            <a:spLocks noGrp="1"/>
          </p:cNvSpPr>
          <p:nvPr>
            <p:ph type="sldNum" sz="quarter" idx="5"/>
          </p:nvPr>
        </p:nvSpPr>
        <p:spPr/>
        <p:txBody>
          <a:bodyPr/>
          <a:lstStyle/>
          <a:p>
            <a:fld id="{BAC43CF8-4613-0740-811F-6C09B09E37B3}" type="slidenum">
              <a:rPr lang="tr-TR" smtClean="0"/>
              <a:t>7</a:t>
            </a:fld>
            <a:endParaRPr lang="tr-TR"/>
          </a:p>
        </p:txBody>
      </p:sp>
    </p:spTree>
    <p:extLst>
      <p:ext uri="{BB962C8B-B14F-4D97-AF65-F5344CB8AC3E}">
        <p14:creationId xmlns:p14="http://schemas.microsoft.com/office/powerpoint/2010/main" val="2311778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5446358-5244-9442-895A-509E97921F9E}" type="datetimeFigureOut">
              <a:rPr lang="tr-TR" smtClean="0"/>
              <a:t>17.09.2023</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1BC95BDB-1217-EA4D-887A-D8A072BAAE29}"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8778803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5446358-5244-9442-895A-509E97921F9E}" type="datetimeFigureOut">
              <a:rPr lang="tr-TR" smtClean="0"/>
              <a:t>17.09.2023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C95BDB-1217-EA4D-887A-D8A072BAAE29}" type="slidenum">
              <a:rPr lang="tr-TR" smtClean="0"/>
              <a:t>‹#›</a:t>
            </a:fld>
            <a:endParaRPr lang="tr-TR"/>
          </a:p>
        </p:txBody>
      </p:sp>
    </p:spTree>
    <p:extLst>
      <p:ext uri="{BB962C8B-B14F-4D97-AF65-F5344CB8AC3E}">
        <p14:creationId xmlns:p14="http://schemas.microsoft.com/office/powerpoint/2010/main" val="1703544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5446358-5244-9442-895A-509E97921F9E}" type="datetimeFigureOut">
              <a:rPr lang="tr-TR" smtClean="0"/>
              <a:t>17.09.2023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C95BDB-1217-EA4D-887A-D8A072BAAE29}" type="slidenum">
              <a:rPr lang="tr-TR" smtClean="0"/>
              <a:t>‹#›</a:t>
            </a:fld>
            <a:endParaRPr lang="tr-TR"/>
          </a:p>
        </p:txBody>
      </p:sp>
    </p:spTree>
    <p:extLst>
      <p:ext uri="{BB962C8B-B14F-4D97-AF65-F5344CB8AC3E}">
        <p14:creationId xmlns:p14="http://schemas.microsoft.com/office/powerpoint/2010/main" val="673864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5446358-5244-9442-895A-509E97921F9E}" type="datetimeFigureOut">
              <a:rPr lang="tr-TR" smtClean="0"/>
              <a:t>17.09.2023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BC95BDB-1217-EA4D-887A-D8A072BAAE29}" type="slidenum">
              <a:rPr lang="tr-TR" smtClean="0"/>
              <a:t>‹#›</a:t>
            </a:fld>
            <a:endParaRPr lang="tr-TR"/>
          </a:p>
        </p:txBody>
      </p:sp>
    </p:spTree>
    <p:extLst>
      <p:ext uri="{BB962C8B-B14F-4D97-AF65-F5344CB8AC3E}">
        <p14:creationId xmlns:p14="http://schemas.microsoft.com/office/powerpoint/2010/main" val="3129375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5446358-5244-9442-895A-509E97921F9E}" type="datetimeFigureOut">
              <a:rPr lang="tr-TR" smtClean="0"/>
              <a:t>17.09.2023</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1BC95BDB-1217-EA4D-887A-D8A072BAAE29}"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2432693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5446358-5244-9442-895A-509E97921F9E}" type="datetimeFigureOut">
              <a:rPr lang="tr-TR" smtClean="0"/>
              <a:t>17.09.2023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BC95BDB-1217-EA4D-887A-D8A072BAAE29}" type="slidenum">
              <a:rPr lang="tr-TR" smtClean="0"/>
              <a:t>‹#›</a:t>
            </a:fld>
            <a:endParaRPr lang="tr-TR"/>
          </a:p>
        </p:txBody>
      </p:sp>
    </p:spTree>
    <p:extLst>
      <p:ext uri="{BB962C8B-B14F-4D97-AF65-F5344CB8AC3E}">
        <p14:creationId xmlns:p14="http://schemas.microsoft.com/office/powerpoint/2010/main" val="3521779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5446358-5244-9442-895A-509E97921F9E}" type="datetimeFigureOut">
              <a:rPr lang="tr-TR" smtClean="0"/>
              <a:t>17.09.2023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BC95BDB-1217-EA4D-887A-D8A072BAAE29}" type="slidenum">
              <a:rPr lang="tr-TR" smtClean="0"/>
              <a:t>‹#›</a:t>
            </a:fld>
            <a:endParaRPr lang="tr-TR"/>
          </a:p>
        </p:txBody>
      </p:sp>
    </p:spTree>
    <p:extLst>
      <p:ext uri="{BB962C8B-B14F-4D97-AF65-F5344CB8AC3E}">
        <p14:creationId xmlns:p14="http://schemas.microsoft.com/office/powerpoint/2010/main" val="1905463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5446358-5244-9442-895A-509E97921F9E}" type="datetimeFigureOut">
              <a:rPr lang="tr-TR" smtClean="0"/>
              <a:t>17.09.2023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BC95BDB-1217-EA4D-887A-D8A072BAAE29}" type="slidenum">
              <a:rPr lang="tr-TR" smtClean="0"/>
              <a:t>‹#›</a:t>
            </a:fld>
            <a:endParaRPr lang="tr-TR"/>
          </a:p>
        </p:txBody>
      </p:sp>
    </p:spTree>
    <p:extLst>
      <p:ext uri="{BB962C8B-B14F-4D97-AF65-F5344CB8AC3E}">
        <p14:creationId xmlns:p14="http://schemas.microsoft.com/office/powerpoint/2010/main" val="2325974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446358-5244-9442-895A-509E97921F9E}" type="datetimeFigureOut">
              <a:rPr lang="tr-TR" smtClean="0"/>
              <a:t>17.09.2023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BC95BDB-1217-EA4D-887A-D8A072BAAE29}" type="slidenum">
              <a:rPr lang="tr-TR" smtClean="0"/>
              <a:t>‹#›</a:t>
            </a:fld>
            <a:endParaRPr lang="tr-TR"/>
          </a:p>
        </p:txBody>
      </p:sp>
    </p:spTree>
    <p:extLst>
      <p:ext uri="{BB962C8B-B14F-4D97-AF65-F5344CB8AC3E}">
        <p14:creationId xmlns:p14="http://schemas.microsoft.com/office/powerpoint/2010/main" val="3403455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5446358-5244-9442-895A-509E97921F9E}" type="datetimeFigureOut">
              <a:rPr lang="tr-TR" smtClean="0"/>
              <a:t>17.09.2023</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BC95BDB-1217-EA4D-887A-D8A072BAAE29}"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44638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5446358-5244-9442-895A-509E97921F9E}" type="datetimeFigureOut">
              <a:rPr lang="tr-TR" smtClean="0"/>
              <a:t>17.09.2023</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BC95BDB-1217-EA4D-887A-D8A072BAAE29}"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12477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5446358-5244-9442-895A-509E97921F9E}" type="datetimeFigureOut">
              <a:rPr lang="tr-TR" smtClean="0"/>
              <a:t>17.09.2023</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1BC95BDB-1217-EA4D-887A-D8A072BAAE29}"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03761243"/>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doi.org/10.5772/intechopen.72947" TargetMode="External"/><Relationship Id="rId3" Type="http://schemas.openxmlformats.org/officeDocument/2006/relationships/hyperlink" Target="https://www.afad.gov.tr/aciklamali-afet-yonetimi-terimleri-sozlugu" TargetMode="External"/><Relationship Id="rId7" Type="http://schemas.openxmlformats.org/officeDocument/2006/relationships/hyperlink" Target="https://apps.who.int/disasters/repo/7656.pdf" TargetMode="External"/><Relationship Id="rId2" Type="http://schemas.openxmlformats.org/officeDocument/2006/relationships/hyperlink" Target="https://www.undrr.org/terminology" TargetMode="External"/><Relationship Id="rId1" Type="http://schemas.openxmlformats.org/officeDocument/2006/relationships/slideLayout" Target="../slideLayouts/slideLayout2.xml"/><Relationship Id="rId6" Type="http://schemas.openxmlformats.org/officeDocument/2006/relationships/hyperlink" Target="https://www.nisanyansozluk.com/kelime/afet" TargetMode="External"/><Relationship Id="rId11" Type="http://schemas.openxmlformats.org/officeDocument/2006/relationships/hyperlink" Target="https://www.fema.gov/" TargetMode="External"/><Relationship Id="rId5" Type="http://schemas.openxmlformats.org/officeDocument/2006/relationships/hyperlink" Target="https://sozluk.gov.tr/" TargetMode="External"/><Relationship Id="rId10" Type="http://schemas.openxmlformats.org/officeDocument/2006/relationships/hyperlink" Target="https://www.halksagligiokulu.org/" TargetMode="External"/><Relationship Id="rId4" Type="http://schemas.openxmlformats.org/officeDocument/2006/relationships/hyperlink" Target="https://dergipark.org.tr/tr/download/article-file/1847608" TargetMode="External"/><Relationship Id="rId9" Type="http://schemas.openxmlformats.org/officeDocument/2006/relationships/hyperlink" Target="https://www.ifrc.org/document/world-disasters-report-202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https://lh6.googleusercontent.com/Y3TpFrDFhNXnpoBfRLo3F0sJqTbTpoa7vY8KMAVGKzmUxv73uaeKXG0bpJKR1MsGuH8M07tKFcjXtAbcXc80ci7ZJ5oFB0ghaF9AQl_z4HMvw5Dt8_Pm6BFincEAKyVpE5qZdN-6uYjY_5JiTgi_Zpw"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9BE9CA-D8FA-ED23-4C92-DE49A7F8646B}"/>
              </a:ext>
            </a:extLst>
          </p:cNvPr>
          <p:cNvSpPr>
            <a:spLocks noGrp="1"/>
          </p:cNvSpPr>
          <p:nvPr>
            <p:ph type="ctrTitle"/>
          </p:nvPr>
        </p:nvSpPr>
        <p:spPr>
          <a:xfrm>
            <a:off x="1659594" y="2111603"/>
            <a:ext cx="8361229" cy="1690235"/>
          </a:xfrm>
        </p:spPr>
        <p:txBody>
          <a:bodyPr/>
          <a:lstStyle/>
          <a:p>
            <a:r>
              <a:rPr lang="tr-TR" sz="4000" b="1" dirty="0">
                <a:latin typeface="Calibri" panose="020F0502020204030204" pitchFamily="34" charset="0"/>
                <a:cs typeface="Calibri" panose="020F0502020204030204" pitchFamily="34" charset="0"/>
              </a:rPr>
              <a:t>Afetler/acil durumlar ile ilgili temel kavramlar ve terminoloji</a:t>
            </a:r>
          </a:p>
        </p:txBody>
      </p:sp>
      <p:sp>
        <p:nvSpPr>
          <p:cNvPr id="3" name="Alt Başlık 2">
            <a:extLst>
              <a:ext uri="{FF2B5EF4-FFF2-40B4-BE49-F238E27FC236}">
                <a16:creationId xmlns:a16="http://schemas.microsoft.com/office/drawing/2014/main" id="{4896C907-BBB2-C6DD-9FD0-E093295E39C8}"/>
              </a:ext>
            </a:extLst>
          </p:cNvPr>
          <p:cNvSpPr>
            <a:spLocks noGrp="1"/>
          </p:cNvSpPr>
          <p:nvPr>
            <p:ph type="subTitle" idx="1"/>
          </p:nvPr>
        </p:nvSpPr>
        <p:spPr>
          <a:xfrm>
            <a:off x="5360476" y="4156695"/>
            <a:ext cx="4660347" cy="1141815"/>
          </a:xfrm>
        </p:spPr>
        <p:txBody>
          <a:bodyPr>
            <a:normAutofit/>
          </a:bodyPr>
          <a:lstStyle/>
          <a:p>
            <a:r>
              <a:rPr lang="tr-TR" dirty="0"/>
              <a:t>Arş. Gör. Dr. S. Nur AYDIN</a:t>
            </a:r>
          </a:p>
          <a:p>
            <a:r>
              <a:rPr lang="tr-TR" sz="2000" dirty="0"/>
              <a:t>Cerrahpaşa Tıp Fakültesi</a:t>
            </a:r>
          </a:p>
          <a:p>
            <a:r>
              <a:rPr lang="tr-TR" sz="2000" dirty="0"/>
              <a:t>Halk Sağlığı Anabilim Dalı</a:t>
            </a:r>
          </a:p>
        </p:txBody>
      </p:sp>
    </p:spTree>
    <p:extLst>
      <p:ext uri="{BB962C8B-B14F-4D97-AF65-F5344CB8AC3E}">
        <p14:creationId xmlns:p14="http://schemas.microsoft.com/office/powerpoint/2010/main" val="1471832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1948B8C-DCA0-A038-5AFF-BDE3C30A5127}"/>
              </a:ext>
            </a:extLst>
          </p:cNvPr>
          <p:cNvSpPr>
            <a:spLocks noGrp="1"/>
          </p:cNvSpPr>
          <p:nvPr>
            <p:ph idx="1"/>
          </p:nvPr>
        </p:nvSpPr>
        <p:spPr>
          <a:xfrm>
            <a:off x="1371600" y="1918354"/>
            <a:ext cx="9601200" cy="3581400"/>
          </a:xfrm>
        </p:spPr>
        <p:txBody>
          <a:bodyPr>
            <a:normAutofit/>
          </a:bodyPr>
          <a:lstStyle/>
          <a:p>
            <a:r>
              <a:rPr lang="tr-TR" sz="1800" b="1" dirty="0">
                <a:solidFill>
                  <a:schemeClr val="tx1"/>
                </a:solidFill>
                <a:latin typeface="Calibri" panose="020F0502020204030204" pitchFamily="34" charset="0"/>
                <a:cs typeface="Calibri" panose="020F0502020204030204" pitchFamily="34" charset="0"/>
              </a:rPr>
              <a:t>Risk: </a:t>
            </a:r>
            <a:r>
              <a:rPr lang="tr-TR" sz="1800" dirty="0">
                <a:solidFill>
                  <a:schemeClr val="tx1"/>
                </a:solidFill>
                <a:latin typeface="Calibri" panose="020F0502020204030204" pitchFamily="34" charset="0"/>
                <a:cs typeface="Calibri" panose="020F0502020204030204" pitchFamily="34" charset="0"/>
              </a:rPr>
              <a:t>Bir olayın belirli koşul ve ortamlarda doğurabileceği can, mal, ekonomik ve çevresel değerlerin kaybının gerçekleşme olasılığıdır. </a:t>
            </a:r>
          </a:p>
          <a:p>
            <a:pPr marL="0" indent="0">
              <a:buNone/>
            </a:pPr>
            <a:endParaRPr lang="tr-TR" sz="1800" dirty="0">
              <a:solidFill>
                <a:schemeClr val="tx1"/>
              </a:solidFill>
              <a:latin typeface="Calibri" panose="020F0502020204030204" pitchFamily="34" charset="0"/>
              <a:cs typeface="Calibri" panose="020F0502020204030204" pitchFamily="34" charset="0"/>
            </a:endParaRPr>
          </a:p>
          <a:p>
            <a:r>
              <a:rPr lang="tr-TR" sz="1800" b="1" dirty="0">
                <a:solidFill>
                  <a:schemeClr val="tx1"/>
                </a:solidFill>
                <a:latin typeface="Calibri" panose="020F0502020204030204" pitchFamily="34" charset="0"/>
                <a:cs typeface="Calibri" panose="020F0502020204030204" pitchFamily="34" charset="0"/>
              </a:rPr>
              <a:t>Afet Riski</a:t>
            </a:r>
            <a:r>
              <a:rPr lang="tr-TR" sz="1800" dirty="0">
                <a:solidFill>
                  <a:schemeClr val="tx1"/>
                </a:solidFill>
                <a:latin typeface="Calibri" panose="020F0502020204030204" pitchFamily="34" charset="0"/>
                <a:cs typeface="Calibri" panose="020F0502020204030204" pitchFamily="34" charset="0"/>
              </a:rPr>
              <a:t>: </a:t>
            </a:r>
            <a:r>
              <a:rPr lang="tr-TR" sz="1800" b="0" i="0" dirty="0">
                <a:solidFill>
                  <a:schemeClr val="tx1"/>
                </a:solidFill>
                <a:effectLst/>
                <a:latin typeface="Calibri" panose="020F0502020204030204" pitchFamily="34" charset="0"/>
                <a:cs typeface="Calibri" panose="020F0502020204030204" pitchFamily="34" charset="0"/>
              </a:rPr>
              <a:t>Belirli bir tehlikenin, gelecekte belirli bir zaman süresi içinde meydana gelmesi hâlinde, insanlara, insan yerleşmelerine ve doğal çevreye, bunların zarar veya hasar görebilirlikleri ile orantılı olarak oluşturabileceği kayıpların olasılığıdır. </a:t>
            </a:r>
          </a:p>
          <a:p>
            <a:r>
              <a:rPr lang="tr-TR" sz="1800" b="0" i="0" dirty="0">
                <a:solidFill>
                  <a:schemeClr val="tx1"/>
                </a:solidFill>
                <a:effectLst/>
                <a:latin typeface="Calibri" panose="020F0502020204030204" pitchFamily="34" charset="0"/>
                <a:cs typeface="Calibri" panose="020F0502020204030204" pitchFamily="34" charset="0"/>
              </a:rPr>
              <a:t>Riskten veya kayıp olasılığından bahsedebilmek için belirli büyüklükteki tehlike veya olayın varlığı ve bundan etkilenebilecek değerlerin mevcudiyeti ile bu değerlerin tehlike veya olaydan etkilenme oranları veya zarar görebilirliklerinin tahmin edilebilmesi gerekmektedir.</a:t>
            </a:r>
          </a:p>
        </p:txBody>
      </p:sp>
      <p:sp>
        <p:nvSpPr>
          <p:cNvPr id="4" name="Başlık 1">
            <a:extLst>
              <a:ext uri="{FF2B5EF4-FFF2-40B4-BE49-F238E27FC236}">
                <a16:creationId xmlns:a16="http://schemas.microsoft.com/office/drawing/2014/main" id="{DF357BE5-F01F-D523-D4BF-4C4061018B0B}"/>
              </a:ext>
            </a:extLst>
          </p:cNvPr>
          <p:cNvSpPr>
            <a:spLocks noGrp="1"/>
          </p:cNvSpPr>
          <p:nvPr>
            <p:ph type="title"/>
          </p:nvPr>
        </p:nvSpPr>
        <p:spPr>
          <a:xfrm>
            <a:off x="1371600" y="685800"/>
            <a:ext cx="9601200" cy="697523"/>
          </a:xfrm>
        </p:spPr>
        <p:txBody>
          <a:bodyPr>
            <a:normAutofit/>
          </a:body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Tree>
    <p:extLst>
      <p:ext uri="{BB962C8B-B14F-4D97-AF65-F5344CB8AC3E}">
        <p14:creationId xmlns:p14="http://schemas.microsoft.com/office/powerpoint/2010/main" val="1710847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6A9AB2A2-8DCC-0DC6-B045-F1A67C325758}"/>
              </a:ext>
            </a:extLst>
          </p:cNvPr>
          <p:cNvSpPr>
            <a:spLocks noGrp="1"/>
          </p:cNvSpPr>
          <p:nvPr>
            <p:ph type="title"/>
          </p:nvPr>
        </p:nvSpPr>
        <p:spPr>
          <a:xfrm>
            <a:off x="1371600" y="685800"/>
            <a:ext cx="9601200" cy="697523"/>
          </a:xfrm>
        </p:spPr>
        <p:txBody>
          <a:bodyPr>
            <a:normAutofit/>
          </a:body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
        <p:nvSpPr>
          <p:cNvPr id="3" name="İçerik Yer Tutucusu 2">
            <a:extLst>
              <a:ext uri="{FF2B5EF4-FFF2-40B4-BE49-F238E27FC236}">
                <a16:creationId xmlns:a16="http://schemas.microsoft.com/office/drawing/2014/main" id="{BC6F38C6-1063-16C7-BF41-181CA9B5DC5F}"/>
              </a:ext>
            </a:extLst>
          </p:cNvPr>
          <p:cNvSpPr>
            <a:spLocks noGrp="1"/>
          </p:cNvSpPr>
          <p:nvPr>
            <p:ph idx="1"/>
          </p:nvPr>
        </p:nvSpPr>
        <p:spPr>
          <a:xfrm>
            <a:off x="1116230" y="1794628"/>
            <a:ext cx="10432895" cy="4241626"/>
          </a:xfrm>
        </p:spPr>
        <p:txBody>
          <a:bodyPr>
            <a:normAutofit/>
          </a:bodyPr>
          <a:lstStyle/>
          <a:p>
            <a:pPr algn="l"/>
            <a:r>
              <a:rPr lang="tr-TR" sz="1600" b="1" i="0" dirty="0">
                <a:solidFill>
                  <a:schemeClr val="tx1"/>
                </a:solidFill>
                <a:effectLst/>
                <a:latin typeface="Calibri" panose="020F0502020204030204" pitchFamily="34" charset="0"/>
                <a:cs typeface="Calibri" panose="020F0502020204030204" pitchFamily="34" charset="0"/>
              </a:rPr>
              <a:t>Afet Riskini Belirleme (</a:t>
            </a:r>
            <a:r>
              <a:rPr lang="tr-TR" sz="1600" b="1" i="0" dirty="0" err="1">
                <a:solidFill>
                  <a:schemeClr val="tx1"/>
                </a:solidFill>
                <a:effectLst/>
                <a:latin typeface="Calibri" panose="020F0502020204030204" pitchFamily="34" charset="0"/>
                <a:cs typeface="Calibri" panose="020F0502020204030204" pitchFamily="34" charset="0"/>
              </a:rPr>
              <a:t>disaster</a:t>
            </a:r>
            <a:r>
              <a:rPr lang="tr-TR" sz="1600" b="1" i="0" dirty="0">
                <a:solidFill>
                  <a:schemeClr val="tx1"/>
                </a:solidFill>
                <a:effectLst/>
                <a:latin typeface="Calibri" panose="020F0502020204030204" pitchFamily="34" charset="0"/>
                <a:cs typeface="Calibri" panose="020F0502020204030204" pitchFamily="34" charset="0"/>
              </a:rPr>
              <a:t> risk </a:t>
            </a:r>
            <a:r>
              <a:rPr lang="tr-TR" sz="1600" b="1" i="0" dirty="0" err="1">
                <a:solidFill>
                  <a:schemeClr val="tx1"/>
                </a:solidFill>
                <a:effectLst/>
                <a:latin typeface="Calibri" panose="020F0502020204030204" pitchFamily="34" charset="0"/>
                <a:cs typeface="Calibri" panose="020F0502020204030204" pitchFamily="34" charset="0"/>
              </a:rPr>
              <a:t>assessment</a:t>
            </a:r>
            <a:r>
              <a:rPr lang="tr-TR" sz="1600" b="1" i="0" dirty="0">
                <a:solidFill>
                  <a:schemeClr val="tx1"/>
                </a:solidFill>
                <a:effectLst/>
                <a:latin typeface="Calibri" panose="020F0502020204030204" pitchFamily="34" charset="0"/>
                <a:cs typeface="Calibri" panose="020F0502020204030204" pitchFamily="34" charset="0"/>
              </a:rPr>
              <a:t>): </a:t>
            </a:r>
            <a:r>
              <a:rPr lang="tr-TR" sz="1600" b="0" i="0" dirty="0">
                <a:solidFill>
                  <a:schemeClr val="tx1"/>
                </a:solidFill>
                <a:effectLst/>
                <a:latin typeface="Calibri" panose="020F0502020204030204" pitchFamily="34" charset="0"/>
                <a:cs typeface="Calibri" panose="020F0502020204030204" pitchFamily="34" charset="0"/>
              </a:rPr>
              <a:t>Afet riskinin matematiksel olarak ifade edilebilir biçimde hesaplanmasıdır. </a:t>
            </a:r>
          </a:p>
          <a:p>
            <a:pPr marL="0" indent="0">
              <a:buNone/>
            </a:pPr>
            <a:r>
              <a:rPr lang="tr-TR" sz="1600" dirty="0">
                <a:solidFill>
                  <a:schemeClr val="tx1"/>
                </a:solidFill>
                <a:latin typeface="Calibri" panose="020F0502020204030204" pitchFamily="34" charset="0"/>
                <a:cs typeface="Calibri" panose="020F0502020204030204" pitchFamily="34" charset="0"/>
              </a:rPr>
              <a:t>	Risk = Tehlike × Maruz </a:t>
            </a:r>
            <a:r>
              <a:rPr lang="tr-TR" sz="1600" dirty="0" err="1">
                <a:solidFill>
                  <a:schemeClr val="tx1"/>
                </a:solidFill>
                <a:latin typeface="Calibri" panose="020F0502020204030204" pitchFamily="34" charset="0"/>
                <a:cs typeface="Calibri" panose="020F0502020204030204" pitchFamily="34" charset="0"/>
              </a:rPr>
              <a:t>Kalabilirlik</a:t>
            </a:r>
            <a:r>
              <a:rPr lang="tr-TR" sz="1600" dirty="0">
                <a:solidFill>
                  <a:schemeClr val="tx1"/>
                </a:solidFill>
                <a:latin typeface="Calibri" panose="020F0502020204030204" pitchFamily="34" charset="0"/>
                <a:cs typeface="Calibri" panose="020F0502020204030204" pitchFamily="34" charset="0"/>
              </a:rPr>
              <a:t> × Zarar Görebilirlik</a:t>
            </a:r>
          </a:p>
          <a:p>
            <a:pPr marL="0" indent="0">
              <a:buNone/>
            </a:pPr>
            <a:endParaRPr lang="tr-TR" sz="1600" dirty="0">
              <a:solidFill>
                <a:schemeClr val="tx1"/>
              </a:solidFill>
              <a:latin typeface="Calibri" panose="020F0502020204030204" pitchFamily="34" charset="0"/>
              <a:cs typeface="Calibri" panose="020F0502020204030204" pitchFamily="34" charset="0"/>
            </a:endParaRPr>
          </a:p>
          <a:p>
            <a:r>
              <a:rPr lang="tr-TR" sz="1600" b="1" dirty="0">
                <a:solidFill>
                  <a:schemeClr val="tx1"/>
                </a:solidFill>
                <a:latin typeface="Calibri" panose="020F0502020204030204" pitchFamily="34" charset="0"/>
                <a:cs typeface="Calibri" panose="020F0502020204030204" pitchFamily="34" charset="0"/>
              </a:rPr>
              <a:t>Maruz </a:t>
            </a:r>
            <a:r>
              <a:rPr lang="tr-TR" sz="1600" b="1" dirty="0" err="1">
                <a:solidFill>
                  <a:schemeClr val="tx1"/>
                </a:solidFill>
                <a:latin typeface="Calibri" panose="020F0502020204030204" pitchFamily="34" charset="0"/>
                <a:cs typeface="Calibri" panose="020F0502020204030204" pitchFamily="34" charset="0"/>
              </a:rPr>
              <a:t>Kalabilirlik</a:t>
            </a:r>
            <a:r>
              <a:rPr lang="tr-TR" sz="1600" b="1" dirty="0">
                <a:solidFill>
                  <a:schemeClr val="tx1"/>
                </a:solidFill>
                <a:latin typeface="Calibri" panose="020F0502020204030204" pitchFamily="34" charset="0"/>
                <a:cs typeface="Calibri" panose="020F0502020204030204" pitchFamily="34" charset="0"/>
              </a:rPr>
              <a:t> : </a:t>
            </a:r>
            <a:r>
              <a:rPr lang="tr-TR" sz="1600" dirty="0">
                <a:solidFill>
                  <a:schemeClr val="tx1"/>
                </a:solidFill>
                <a:latin typeface="Calibri" panose="020F0502020204030204" pitchFamily="34" charset="0"/>
                <a:cs typeface="Calibri" panose="020F0502020204030204" pitchFamily="34" charset="0"/>
              </a:rPr>
              <a:t>Afet bölgelerinde ve riskli üretim alanlarında yer alan insanların, yapıların ve sistemlerin, potansiyel kayıp tehdidi altında bulunması (AFAD)</a:t>
            </a:r>
          </a:p>
          <a:p>
            <a:r>
              <a:rPr lang="tr-TR" sz="1600" dirty="0">
                <a:solidFill>
                  <a:schemeClr val="tx1"/>
                </a:solidFill>
                <a:latin typeface="Calibri" panose="020F0502020204030204" pitchFamily="34" charset="0"/>
                <a:cs typeface="Calibri" panose="020F0502020204030204" pitchFamily="34" charset="0"/>
              </a:rPr>
              <a:t>Tehlikeye açık alanlarda bulunan insanların, altyapının, barınmanın, üretim kapasitelerinin ve diğer somut insan varlıklarının durumu (UNDRR)</a:t>
            </a:r>
          </a:p>
          <a:p>
            <a:pPr marL="0" indent="0">
              <a:buNone/>
            </a:pPr>
            <a:endParaRPr lang="tr-TR" sz="1600" dirty="0">
              <a:solidFill>
                <a:schemeClr val="tx1"/>
              </a:solidFill>
              <a:latin typeface="Calibri" panose="020F0502020204030204" pitchFamily="34" charset="0"/>
              <a:cs typeface="Calibri" panose="020F0502020204030204" pitchFamily="34" charset="0"/>
            </a:endParaRPr>
          </a:p>
          <a:p>
            <a:r>
              <a:rPr lang="tr-TR" sz="1600" b="1" dirty="0">
                <a:solidFill>
                  <a:schemeClr val="tx1"/>
                </a:solidFill>
                <a:latin typeface="Calibri" panose="020F0502020204030204" pitchFamily="34" charset="0"/>
                <a:cs typeface="Calibri" panose="020F0502020204030204" pitchFamily="34" charset="0"/>
              </a:rPr>
              <a:t>Zarar Görebilirlik (</a:t>
            </a:r>
            <a:r>
              <a:rPr lang="tr-TR" sz="1600" b="1" dirty="0" err="1">
                <a:solidFill>
                  <a:schemeClr val="tx1"/>
                </a:solidFill>
                <a:latin typeface="Calibri" panose="020F0502020204030204" pitchFamily="34" charset="0"/>
                <a:cs typeface="Calibri" panose="020F0502020204030204" pitchFamily="34" charset="0"/>
              </a:rPr>
              <a:t>Vulnerability</a:t>
            </a:r>
            <a:r>
              <a:rPr lang="tr-TR" sz="1600" b="1" dirty="0">
                <a:solidFill>
                  <a:schemeClr val="tx1"/>
                </a:solidFill>
                <a:latin typeface="Calibri" panose="020F0502020204030204" pitchFamily="34" charset="0"/>
                <a:cs typeface="Calibri" panose="020F0502020204030204" pitchFamily="34" charset="0"/>
              </a:rPr>
              <a:t>):  D</a:t>
            </a:r>
            <a:r>
              <a:rPr lang="tr-TR" sz="1600" dirty="0">
                <a:solidFill>
                  <a:schemeClr val="tx1"/>
                </a:solidFill>
                <a:latin typeface="Calibri" panose="020F0502020204030204" pitchFamily="34" charset="0"/>
                <a:cs typeface="Calibri" panose="020F0502020204030204" pitchFamily="34" charset="0"/>
              </a:rPr>
              <a:t>eğişik türdeki yapıların farklı büyüklüklerdeki afetler karşısında hasar görebilme eğilimi veya bir yapının var olan bir tehlikeden görebileceği hasarına ilişkin ölçü (AFAD)</a:t>
            </a:r>
          </a:p>
          <a:p>
            <a:r>
              <a:rPr lang="tr-TR" sz="1600" dirty="0">
                <a:solidFill>
                  <a:schemeClr val="tx1"/>
                </a:solidFill>
                <a:latin typeface="Calibri" panose="020F0502020204030204" pitchFamily="34" charset="0"/>
                <a:cs typeface="Calibri" panose="020F0502020204030204" pitchFamily="34" charset="0"/>
              </a:rPr>
              <a:t>Bir bireyin, bir topluluğun, varlıkların veya sistemlerin tehlikelerin etkilerine duyarlılığını artıran fiziksel, sosyal, ekonomik ve çevresel faktörler veya süreçler tarafından belirlenen koşullar  (UNDRR)</a:t>
            </a:r>
          </a:p>
        </p:txBody>
      </p:sp>
    </p:spTree>
    <p:extLst>
      <p:ext uri="{BB962C8B-B14F-4D97-AF65-F5344CB8AC3E}">
        <p14:creationId xmlns:p14="http://schemas.microsoft.com/office/powerpoint/2010/main" val="2348948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F0D0E177-290D-1B44-61BF-2556EF59A414}"/>
              </a:ext>
            </a:extLst>
          </p:cNvPr>
          <p:cNvSpPr>
            <a:spLocks noGrp="1"/>
          </p:cNvSpPr>
          <p:nvPr>
            <p:ph type="title"/>
          </p:nvPr>
        </p:nvSpPr>
        <p:spPr>
          <a:xfrm>
            <a:off x="1371600" y="685800"/>
            <a:ext cx="9601200" cy="697523"/>
          </a:xfrm>
        </p:spPr>
        <p:txBody>
          <a:bodyPr>
            <a:normAutofit/>
          </a:body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
        <p:nvSpPr>
          <p:cNvPr id="3" name="İçerik Yer Tutucusu 2">
            <a:extLst>
              <a:ext uri="{FF2B5EF4-FFF2-40B4-BE49-F238E27FC236}">
                <a16:creationId xmlns:a16="http://schemas.microsoft.com/office/drawing/2014/main" id="{75FE86FA-CBBB-4298-B3CE-F27730E70BD2}"/>
              </a:ext>
            </a:extLst>
          </p:cNvPr>
          <p:cNvSpPr>
            <a:spLocks noGrp="1"/>
          </p:cNvSpPr>
          <p:nvPr>
            <p:ph idx="1"/>
          </p:nvPr>
        </p:nvSpPr>
        <p:spPr>
          <a:xfrm>
            <a:off x="1371600" y="1740876"/>
            <a:ext cx="9882554" cy="2557747"/>
          </a:xfrm>
        </p:spPr>
        <p:txBody>
          <a:bodyPr>
            <a:normAutofit lnSpcReduction="10000"/>
          </a:bodyPr>
          <a:lstStyle/>
          <a:p>
            <a:r>
              <a:rPr lang="tr-TR" sz="1800" b="1" dirty="0">
                <a:solidFill>
                  <a:schemeClr val="tx1"/>
                </a:solidFill>
                <a:latin typeface="Calibri" panose="020F0502020204030204" pitchFamily="34" charset="0"/>
                <a:cs typeface="Calibri" panose="020F0502020204030204" pitchFamily="34" charset="0"/>
              </a:rPr>
              <a:t>Afet Risk Azaltma Planı (</a:t>
            </a:r>
            <a:r>
              <a:rPr lang="tr-TR" sz="1800" b="1" dirty="0" err="1">
                <a:solidFill>
                  <a:schemeClr val="tx1"/>
                </a:solidFill>
                <a:latin typeface="Calibri" panose="020F0502020204030204" pitchFamily="34" charset="0"/>
                <a:cs typeface="Calibri" panose="020F0502020204030204" pitchFamily="34" charset="0"/>
              </a:rPr>
              <a:t>disaster</a:t>
            </a:r>
            <a:r>
              <a:rPr lang="tr-TR" sz="1800" b="1" dirty="0">
                <a:solidFill>
                  <a:schemeClr val="tx1"/>
                </a:solidFill>
                <a:latin typeface="Calibri" panose="020F0502020204030204" pitchFamily="34" charset="0"/>
                <a:cs typeface="Calibri" panose="020F0502020204030204" pitchFamily="34" charset="0"/>
              </a:rPr>
              <a:t> risk </a:t>
            </a:r>
            <a:r>
              <a:rPr lang="tr-TR" sz="1800" b="1" dirty="0" err="1">
                <a:solidFill>
                  <a:schemeClr val="tx1"/>
                </a:solidFill>
                <a:latin typeface="Calibri" panose="020F0502020204030204" pitchFamily="34" charset="0"/>
                <a:cs typeface="Calibri" panose="020F0502020204030204" pitchFamily="34" charset="0"/>
              </a:rPr>
              <a:t>reduction</a:t>
            </a:r>
            <a:r>
              <a:rPr lang="tr-TR" sz="1800" b="1" dirty="0">
                <a:solidFill>
                  <a:schemeClr val="tx1"/>
                </a:solidFill>
                <a:latin typeface="Calibri" panose="020F0502020204030204" pitchFamily="34" charset="0"/>
                <a:cs typeface="Calibri" panose="020F0502020204030204" pitchFamily="34" charset="0"/>
              </a:rPr>
              <a:t> plan): </a:t>
            </a:r>
            <a:r>
              <a:rPr lang="tr-TR" sz="1800" dirty="0">
                <a:solidFill>
                  <a:schemeClr val="tx1"/>
                </a:solidFill>
                <a:latin typeface="Calibri" panose="020F0502020204030204" pitchFamily="34" charset="0"/>
                <a:cs typeface="Calibri" panose="020F0502020204030204" pitchFamily="34" charset="0"/>
              </a:rPr>
              <a:t>Kurum ve kuruluşların, afet risklerinin azaltılması için gerekli hedef ve özel amaçlarının ve bunları başarmaya yönelik kısa, orta ve uzun vadeli politika, strateji ve eylemlerinin uygulanması için temel oluşturan ve risk yönetimi ile idare edilen proje çalışmalarının planı.</a:t>
            </a:r>
          </a:p>
          <a:p>
            <a:pPr marL="0" indent="0">
              <a:buNone/>
            </a:pPr>
            <a:endParaRPr lang="tr-TR" sz="1800" dirty="0">
              <a:solidFill>
                <a:schemeClr val="tx1"/>
              </a:solidFill>
              <a:latin typeface="Calibri" panose="020F0502020204030204" pitchFamily="34" charset="0"/>
              <a:cs typeface="Calibri" panose="020F0502020204030204" pitchFamily="34" charset="0"/>
            </a:endParaRPr>
          </a:p>
          <a:p>
            <a:r>
              <a:rPr lang="tr-TR" sz="1800" b="1" dirty="0">
                <a:solidFill>
                  <a:schemeClr val="tx1"/>
                </a:solidFill>
                <a:latin typeface="Calibri" panose="020F0502020204030204" pitchFamily="34" charset="0"/>
                <a:cs typeface="Calibri" panose="020F0502020204030204" pitchFamily="34" charset="0"/>
              </a:rPr>
              <a:t>A</a:t>
            </a:r>
            <a:r>
              <a:rPr lang="tr-TR" sz="1800" b="1" i="0" dirty="0">
                <a:solidFill>
                  <a:schemeClr val="tx1"/>
                </a:solidFill>
                <a:effectLst/>
                <a:latin typeface="Calibri" panose="020F0502020204030204" pitchFamily="34" charset="0"/>
                <a:cs typeface="Calibri" panose="020F0502020204030204" pitchFamily="34" charset="0"/>
              </a:rPr>
              <a:t>fet risk yönetimi (</a:t>
            </a:r>
            <a:r>
              <a:rPr lang="tr-TR" sz="1800" b="1" i="0" dirty="0" err="1">
                <a:solidFill>
                  <a:schemeClr val="tx1"/>
                </a:solidFill>
                <a:effectLst/>
                <a:latin typeface="Calibri" panose="020F0502020204030204" pitchFamily="34" charset="0"/>
                <a:cs typeface="Calibri" panose="020F0502020204030204" pitchFamily="34" charset="0"/>
              </a:rPr>
              <a:t>disaster</a:t>
            </a:r>
            <a:r>
              <a:rPr lang="tr-TR" sz="1800" b="1" i="0" dirty="0">
                <a:solidFill>
                  <a:schemeClr val="tx1"/>
                </a:solidFill>
                <a:effectLst/>
                <a:latin typeface="Calibri" panose="020F0502020204030204" pitchFamily="34" charset="0"/>
                <a:cs typeface="Calibri" panose="020F0502020204030204" pitchFamily="34" charset="0"/>
              </a:rPr>
              <a:t> risk </a:t>
            </a:r>
            <a:r>
              <a:rPr lang="tr-TR" sz="1800" b="1" i="0" dirty="0" err="1">
                <a:solidFill>
                  <a:schemeClr val="tx1"/>
                </a:solidFill>
                <a:effectLst/>
                <a:latin typeface="Calibri" panose="020F0502020204030204" pitchFamily="34" charset="0"/>
                <a:cs typeface="Calibri" panose="020F0502020204030204" pitchFamily="34" charset="0"/>
              </a:rPr>
              <a:t>management</a:t>
            </a:r>
            <a:r>
              <a:rPr lang="tr-TR" sz="1800" b="1" i="0" dirty="0">
                <a:solidFill>
                  <a:schemeClr val="tx1"/>
                </a:solidFill>
                <a:effectLst/>
                <a:latin typeface="Calibri" panose="020F0502020204030204" pitchFamily="34" charset="0"/>
                <a:cs typeface="Calibri" panose="020F0502020204030204" pitchFamily="34" charset="0"/>
              </a:rPr>
              <a:t>): </a:t>
            </a:r>
            <a:r>
              <a:rPr lang="tr-TR" sz="1800" b="0" i="0" dirty="0">
                <a:solidFill>
                  <a:schemeClr val="tx1"/>
                </a:solidFill>
                <a:effectLst/>
                <a:latin typeface="Calibri" panose="020F0502020204030204" pitchFamily="34" charset="0"/>
                <a:cs typeface="Calibri" panose="020F0502020204030204" pitchFamily="34" charset="0"/>
              </a:rPr>
              <a:t>Ülke, bölge, kent veya yerleşme birimi ölçeğinde tehlike ve riskin belirlenmesi, analizi, riskin azaltılabilmesi için imkân, kaynak ve önceliklerin belirlenmesi, politika ve stratejik plan ve eylem planlarının hazırlanması ve yaşama geçirilmesi süreci.</a:t>
            </a:r>
          </a:p>
        </p:txBody>
      </p:sp>
    </p:spTree>
    <p:extLst>
      <p:ext uri="{BB962C8B-B14F-4D97-AF65-F5344CB8AC3E}">
        <p14:creationId xmlns:p14="http://schemas.microsoft.com/office/powerpoint/2010/main" val="4208733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628A24FC-88F5-D2D9-D7F0-FC10C403FA15}"/>
              </a:ext>
            </a:extLst>
          </p:cNvPr>
          <p:cNvSpPr>
            <a:spLocks noGrp="1"/>
          </p:cNvSpPr>
          <p:nvPr>
            <p:ph type="title"/>
          </p:nvPr>
        </p:nvSpPr>
        <p:spPr>
          <a:xfrm>
            <a:off x="1371600" y="685800"/>
            <a:ext cx="9601200" cy="697523"/>
          </a:xfrm>
        </p:spPr>
        <p:txBody>
          <a:bodyPr>
            <a:normAutofit/>
          </a:body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
        <p:nvSpPr>
          <p:cNvPr id="3" name="İçerik Yer Tutucusu 2">
            <a:extLst>
              <a:ext uri="{FF2B5EF4-FFF2-40B4-BE49-F238E27FC236}">
                <a16:creationId xmlns:a16="http://schemas.microsoft.com/office/drawing/2014/main" id="{502BE144-4557-6190-484D-C2985B40988A}"/>
              </a:ext>
            </a:extLst>
          </p:cNvPr>
          <p:cNvSpPr>
            <a:spLocks noGrp="1"/>
          </p:cNvSpPr>
          <p:nvPr>
            <p:ph idx="1"/>
          </p:nvPr>
        </p:nvSpPr>
        <p:spPr/>
        <p:txBody>
          <a:bodyPr/>
          <a:lstStyle/>
          <a:p>
            <a:pPr algn="just"/>
            <a:r>
              <a:rPr lang="tr-TR" sz="2000" b="1" i="0" dirty="0">
                <a:solidFill>
                  <a:srgbClr val="000000"/>
                </a:solidFill>
                <a:effectLst/>
                <a:latin typeface="Calibri" panose="020F0502020204030204" pitchFamily="34" charset="0"/>
                <a:cs typeface="Calibri" panose="020F0502020204030204" pitchFamily="34" charset="0"/>
              </a:rPr>
              <a:t>Afet etki düzeyi (</a:t>
            </a:r>
            <a:r>
              <a:rPr lang="tr-TR" sz="2000" b="1" i="0" dirty="0" err="1">
                <a:solidFill>
                  <a:srgbClr val="000000"/>
                </a:solidFill>
                <a:effectLst/>
                <a:latin typeface="Calibri" panose="020F0502020204030204" pitchFamily="34" charset="0"/>
                <a:cs typeface="Calibri" panose="020F0502020204030204" pitchFamily="34" charset="0"/>
              </a:rPr>
              <a:t>disaster</a:t>
            </a:r>
            <a:r>
              <a:rPr lang="tr-TR" sz="2000" b="1" i="0" dirty="0">
                <a:solidFill>
                  <a:srgbClr val="000000"/>
                </a:solidFill>
                <a:effectLst/>
                <a:latin typeface="Calibri" panose="020F0502020204030204" pitchFamily="34" charset="0"/>
                <a:cs typeface="Calibri" panose="020F0502020204030204" pitchFamily="34" charset="0"/>
              </a:rPr>
              <a:t> </a:t>
            </a:r>
            <a:r>
              <a:rPr lang="tr-TR" sz="2000" b="1" i="0" dirty="0" err="1">
                <a:solidFill>
                  <a:srgbClr val="000000"/>
                </a:solidFill>
                <a:effectLst/>
                <a:latin typeface="Calibri" panose="020F0502020204030204" pitchFamily="34" charset="0"/>
                <a:cs typeface="Calibri" panose="020F0502020204030204" pitchFamily="34" charset="0"/>
              </a:rPr>
              <a:t>impact</a:t>
            </a:r>
            <a:r>
              <a:rPr lang="tr-TR" sz="2000" b="1" i="0" dirty="0">
                <a:solidFill>
                  <a:srgbClr val="000000"/>
                </a:solidFill>
                <a:effectLst/>
                <a:latin typeface="Calibri" panose="020F0502020204030204" pitchFamily="34" charset="0"/>
                <a:cs typeface="Calibri" panose="020F0502020204030204" pitchFamily="34" charset="0"/>
              </a:rPr>
              <a:t> </a:t>
            </a:r>
            <a:r>
              <a:rPr lang="tr-TR" sz="2000" b="1" i="0" dirty="0" err="1">
                <a:solidFill>
                  <a:srgbClr val="000000"/>
                </a:solidFill>
                <a:effectLst/>
                <a:latin typeface="Calibri" panose="020F0502020204030204" pitchFamily="34" charset="0"/>
                <a:cs typeface="Calibri" panose="020F0502020204030204" pitchFamily="34" charset="0"/>
              </a:rPr>
              <a:t>level</a:t>
            </a:r>
            <a:r>
              <a:rPr lang="tr-TR" sz="2000" b="1" i="0" dirty="0">
                <a:solidFill>
                  <a:srgbClr val="000000"/>
                </a:solidFill>
                <a:effectLst/>
                <a:latin typeface="Calibri" panose="020F0502020204030204" pitchFamily="34" charset="0"/>
                <a:cs typeface="Calibri" panose="020F0502020204030204" pitchFamily="34" charset="0"/>
              </a:rPr>
              <a:t>)</a:t>
            </a:r>
            <a:r>
              <a:rPr lang="tr-TR" sz="2000" b="1" dirty="0">
                <a:solidFill>
                  <a:srgbClr val="333333"/>
                </a:solidFill>
                <a:latin typeface="Calibri" panose="020F0502020204030204" pitchFamily="34" charset="0"/>
                <a:cs typeface="Calibri" panose="020F0502020204030204" pitchFamily="34" charset="0"/>
              </a:rPr>
              <a:t>: </a:t>
            </a:r>
            <a:r>
              <a:rPr lang="tr-TR" sz="2000" b="0" i="0" dirty="0">
                <a:solidFill>
                  <a:srgbClr val="000000"/>
                </a:solidFill>
                <a:effectLst/>
                <a:latin typeface="Calibri" panose="020F0502020204030204" pitchFamily="34" charset="0"/>
                <a:cs typeface="Calibri" panose="020F0502020204030204" pitchFamily="34" charset="0"/>
              </a:rPr>
              <a:t>Türkiye Afet Müdahale Planı’nda tanımlanan afete müdahale seviyelerini ifade eder. S1, S2, S3, ve S4 olmak üzere dört seviye vardır. </a:t>
            </a:r>
          </a:p>
          <a:p>
            <a:pPr algn="just"/>
            <a:r>
              <a:rPr lang="tr-TR" sz="2000" b="0" i="0" dirty="0">
                <a:solidFill>
                  <a:srgbClr val="000000"/>
                </a:solidFill>
                <a:effectLst/>
                <a:latin typeface="Calibri" panose="020F0502020204030204" pitchFamily="34" charset="0"/>
                <a:cs typeface="Calibri" panose="020F0502020204030204" pitchFamily="34" charset="0"/>
              </a:rPr>
              <a:t>S1 yerel imkânların yeterli olduğu</a:t>
            </a:r>
          </a:p>
          <a:p>
            <a:pPr algn="just"/>
            <a:r>
              <a:rPr lang="tr-TR" sz="2000" b="0" i="0" dirty="0">
                <a:solidFill>
                  <a:srgbClr val="000000"/>
                </a:solidFill>
                <a:effectLst/>
                <a:latin typeface="Calibri" panose="020F0502020204030204" pitchFamily="34" charset="0"/>
                <a:cs typeface="Calibri" panose="020F0502020204030204" pitchFamily="34" charset="0"/>
              </a:rPr>
              <a:t>S2 destek illerin takviyesine ihtiyaç duyulduğu</a:t>
            </a:r>
          </a:p>
          <a:p>
            <a:pPr algn="just"/>
            <a:r>
              <a:rPr lang="tr-TR" sz="2000" b="0" i="0" dirty="0">
                <a:solidFill>
                  <a:srgbClr val="000000"/>
                </a:solidFill>
                <a:effectLst/>
                <a:latin typeface="Calibri" panose="020F0502020204030204" pitchFamily="34" charset="0"/>
                <a:cs typeface="Calibri" panose="020F0502020204030204" pitchFamily="34" charset="0"/>
              </a:rPr>
              <a:t>S3 ulusal desteğe ihtiyaç duyulduğu</a:t>
            </a:r>
          </a:p>
          <a:p>
            <a:pPr algn="just"/>
            <a:r>
              <a:rPr lang="tr-TR" sz="2000" b="0" i="0" dirty="0">
                <a:solidFill>
                  <a:srgbClr val="000000"/>
                </a:solidFill>
                <a:effectLst/>
                <a:latin typeface="Calibri" panose="020F0502020204030204" pitchFamily="34" charset="0"/>
                <a:cs typeface="Calibri" panose="020F0502020204030204" pitchFamily="34" charset="0"/>
              </a:rPr>
              <a:t>S4 ise uluslararası destek ihtiyacı olduğunu anlamına gelir.</a:t>
            </a:r>
          </a:p>
        </p:txBody>
      </p:sp>
    </p:spTree>
    <p:extLst>
      <p:ext uri="{BB962C8B-B14F-4D97-AF65-F5344CB8AC3E}">
        <p14:creationId xmlns:p14="http://schemas.microsoft.com/office/powerpoint/2010/main" val="3906328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8214093D-51D7-80CC-1755-3CD3B8F628C3}"/>
              </a:ext>
            </a:extLst>
          </p:cNvPr>
          <p:cNvPicPr>
            <a:picLocks noChangeAspect="1"/>
          </p:cNvPicPr>
          <p:nvPr/>
        </p:nvPicPr>
        <p:blipFill>
          <a:blip r:embed="rId2"/>
          <a:stretch>
            <a:fillRect/>
          </a:stretch>
        </p:blipFill>
        <p:spPr>
          <a:xfrm>
            <a:off x="2405030" y="0"/>
            <a:ext cx="7381940" cy="6858000"/>
          </a:xfrm>
          <a:prstGeom prst="rect">
            <a:avLst/>
          </a:prstGeom>
        </p:spPr>
      </p:pic>
    </p:spTree>
    <p:extLst>
      <p:ext uri="{BB962C8B-B14F-4D97-AF65-F5344CB8AC3E}">
        <p14:creationId xmlns:p14="http://schemas.microsoft.com/office/powerpoint/2010/main" val="3774755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AB8D9C10-77FD-1868-E02D-A73FA250DF3E}"/>
              </a:ext>
            </a:extLst>
          </p:cNvPr>
          <p:cNvSpPr>
            <a:spLocks noGrp="1"/>
          </p:cNvSpPr>
          <p:nvPr>
            <p:ph type="title"/>
          </p:nvPr>
        </p:nvSpPr>
        <p:spPr>
          <a:xfrm>
            <a:off x="1371600" y="685800"/>
            <a:ext cx="9601200" cy="697523"/>
          </a:xfrm>
        </p:spPr>
        <p:txBody>
          <a:bodyPr>
            <a:normAutofit/>
          </a:body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
        <p:nvSpPr>
          <p:cNvPr id="3" name="İçerik Yer Tutucusu 2">
            <a:extLst>
              <a:ext uri="{FF2B5EF4-FFF2-40B4-BE49-F238E27FC236}">
                <a16:creationId xmlns:a16="http://schemas.microsoft.com/office/drawing/2014/main" id="{980D009D-6562-2EF1-D4B5-A76B28CE0D81}"/>
              </a:ext>
            </a:extLst>
          </p:cNvPr>
          <p:cNvSpPr>
            <a:spLocks noGrp="1"/>
          </p:cNvSpPr>
          <p:nvPr>
            <p:ph idx="1"/>
          </p:nvPr>
        </p:nvSpPr>
        <p:spPr>
          <a:xfrm>
            <a:off x="1207477" y="1887415"/>
            <a:ext cx="9765323" cy="3979985"/>
          </a:xfrm>
        </p:spPr>
        <p:txBody>
          <a:bodyPr>
            <a:normAutofit/>
          </a:bodyPr>
          <a:lstStyle/>
          <a:p>
            <a:r>
              <a:rPr lang="tr-TR" b="1" dirty="0">
                <a:solidFill>
                  <a:srgbClr val="4F4F4F"/>
                </a:solidFill>
                <a:latin typeface="Calibri" panose="020F0502020204030204" pitchFamily="34" charset="0"/>
                <a:cs typeface="Calibri" panose="020F0502020204030204" pitchFamily="34" charset="0"/>
              </a:rPr>
              <a:t>Azaltma: </a:t>
            </a:r>
            <a:r>
              <a:rPr lang="tr-TR" dirty="0">
                <a:solidFill>
                  <a:srgbClr val="4F4F4F"/>
                </a:solidFill>
                <a:latin typeface="Calibri" panose="020F0502020204030204" pitchFamily="34" charset="0"/>
                <a:cs typeface="Calibri" panose="020F0502020204030204" pitchFamily="34" charset="0"/>
              </a:rPr>
              <a:t>T</a:t>
            </a:r>
            <a:r>
              <a:rPr lang="tr-TR" dirty="0">
                <a:latin typeface="Calibri" panose="020F0502020204030204" pitchFamily="34" charset="0"/>
                <a:cs typeface="Calibri" panose="020F0502020204030204" pitchFamily="34" charset="0"/>
              </a:rPr>
              <a:t>ehlikeli bir olayın olumsuz etkilerinin azaltılması veya en aza indirilmesi  (UNDRR).</a:t>
            </a:r>
          </a:p>
          <a:p>
            <a:r>
              <a:rPr lang="tr-TR" dirty="0">
                <a:latin typeface="Calibri" panose="020F0502020204030204" pitchFamily="34" charset="0"/>
                <a:cs typeface="Calibri" panose="020F0502020204030204" pitchFamily="34" charset="0"/>
              </a:rPr>
              <a:t>Tehlikelerin, özellikle de doğal tehlikelerin olumsuz etkileri genellikle tam olarak önlenemez, ancak boyutları veya ciddiyeti çeşitli stratejiler ve eylemlerle önemli ölçüde azaltılabilir.</a:t>
            </a:r>
          </a:p>
          <a:p>
            <a:pPr marL="0" indent="0">
              <a:buNone/>
            </a:pPr>
            <a:endParaRPr lang="tr-TR" dirty="0">
              <a:solidFill>
                <a:srgbClr val="4F4F4F"/>
              </a:solidFill>
              <a:latin typeface="Calibri" panose="020F0502020204030204" pitchFamily="34" charset="0"/>
              <a:cs typeface="Calibri" panose="020F0502020204030204" pitchFamily="34" charset="0"/>
            </a:endParaRPr>
          </a:p>
          <a:p>
            <a:r>
              <a:rPr lang="tr-TR" b="1" dirty="0">
                <a:latin typeface="Calibri" panose="020F0502020204030204" pitchFamily="34" charset="0"/>
                <a:cs typeface="Calibri" panose="020F0502020204030204" pitchFamily="34" charset="0"/>
              </a:rPr>
              <a:t>Önleme : </a:t>
            </a:r>
            <a:r>
              <a:rPr lang="tr-TR" dirty="0">
                <a:latin typeface="Calibri" panose="020F0502020204030204" pitchFamily="34" charset="0"/>
                <a:cs typeface="Calibri" panose="020F0502020204030204" pitchFamily="34" charset="0"/>
              </a:rPr>
              <a:t>Risklerin etkilerini önlemek veya azaltmak için yapılan çalışma, tedbir (AFAD)</a:t>
            </a:r>
          </a:p>
          <a:p>
            <a:r>
              <a:rPr lang="tr-TR" dirty="0">
                <a:latin typeface="Calibri" panose="020F0502020204030204" pitchFamily="34" charset="0"/>
                <a:cs typeface="Calibri" panose="020F0502020204030204" pitchFamily="34" charset="0"/>
              </a:rPr>
              <a:t>Afet risklerinden kaçınmak için faaliyetler ve önlemler (UNDRR). </a:t>
            </a:r>
          </a:p>
          <a:p>
            <a:r>
              <a:rPr lang="tr-TR" dirty="0">
                <a:latin typeface="Calibri" panose="020F0502020204030204" pitchFamily="34" charset="0"/>
                <a:cs typeface="Calibri" panose="020F0502020204030204" pitchFamily="34" charset="0"/>
              </a:rPr>
              <a:t>Önleme ile (yani afet önleme), tehlikeli olayların potansiyel olumsuz etkilerinden kaçınılabilir ve savunmasızlığı ve maruz </a:t>
            </a:r>
            <a:r>
              <a:rPr lang="tr-TR" dirty="0" err="1">
                <a:latin typeface="Calibri" panose="020F0502020204030204" pitchFamily="34" charset="0"/>
                <a:cs typeface="Calibri" panose="020F0502020204030204" pitchFamily="34" charset="0"/>
              </a:rPr>
              <a:t>kalabilirlik</a:t>
            </a:r>
            <a:r>
              <a:rPr lang="tr-TR" dirty="0">
                <a:latin typeface="Calibri" panose="020F0502020204030204" pitchFamily="34" charset="0"/>
                <a:cs typeface="Calibri" panose="020F0502020204030204" pitchFamily="34" charset="0"/>
              </a:rPr>
              <a:t> azaltılabilir.</a:t>
            </a:r>
            <a:endParaRPr lang="tr-TR" dirty="0">
              <a:solidFill>
                <a:srgbClr val="4F4F4F"/>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8441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EB6BA364-B2C1-DC60-1EBB-DB759CA9E4FC}"/>
              </a:ext>
            </a:extLst>
          </p:cNvPr>
          <p:cNvSpPr>
            <a:spLocks noGrp="1"/>
          </p:cNvSpPr>
          <p:nvPr>
            <p:ph type="title"/>
          </p:nvPr>
        </p:nvSpPr>
        <p:spPr>
          <a:xfrm>
            <a:off x="1371600" y="685800"/>
            <a:ext cx="9601200" cy="697523"/>
          </a:xfrm>
        </p:spPr>
        <p:txBody>
          <a:bodyPr>
            <a:normAutofit/>
          </a:body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
        <p:nvSpPr>
          <p:cNvPr id="3" name="İçerik Yer Tutucusu 2">
            <a:extLst>
              <a:ext uri="{FF2B5EF4-FFF2-40B4-BE49-F238E27FC236}">
                <a16:creationId xmlns:a16="http://schemas.microsoft.com/office/drawing/2014/main" id="{CDB38C45-A370-741E-796C-CBD0E525CE94}"/>
              </a:ext>
            </a:extLst>
          </p:cNvPr>
          <p:cNvSpPr>
            <a:spLocks noGrp="1"/>
          </p:cNvSpPr>
          <p:nvPr>
            <p:ph idx="1"/>
          </p:nvPr>
        </p:nvSpPr>
        <p:spPr/>
        <p:txBody>
          <a:bodyPr>
            <a:normAutofit/>
          </a:bodyPr>
          <a:lstStyle/>
          <a:p>
            <a:r>
              <a:rPr lang="tr-TR" b="1" dirty="0">
                <a:latin typeface="Calibri" panose="020F0502020204030204" pitchFamily="34" charset="0"/>
                <a:cs typeface="Calibri" panose="020F0502020204030204" pitchFamily="34" charset="0"/>
              </a:rPr>
              <a:t>Hazırlık : </a:t>
            </a:r>
            <a:r>
              <a:rPr lang="tr-TR" dirty="0">
                <a:latin typeface="Calibri" panose="020F0502020204030204" pitchFamily="34" charset="0"/>
                <a:cs typeface="Calibri" panose="020F0502020204030204" pitchFamily="34" charset="0"/>
              </a:rPr>
              <a:t>Hükümetler, müdahale ve kurtarma kuruluşları, topluluklar ve bireyler tarafından olası, yakın veya mevcut afetlerin etkilerini etkili bir şekilde tahmin etmek, bunlara müdahale etmek ve bunlardan kurtulmak için geliştirilen bilgi ve kapasitelerdir.  (UNDRR)</a:t>
            </a:r>
          </a:p>
          <a:p>
            <a:pPr marL="0" indent="0">
              <a:buNone/>
            </a:pPr>
            <a:endParaRPr lang="tr-TR" dirty="0">
              <a:latin typeface="Calibri" panose="020F0502020204030204" pitchFamily="34" charset="0"/>
              <a:cs typeface="Calibri" panose="020F0502020204030204" pitchFamily="34" charset="0"/>
            </a:endParaRPr>
          </a:p>
          <a:p>
            <a:r>
              <a:rPr lang="tr-TR" b="1" dirty="0">
                <a:latin typeface="Calibri" panose="020F0502020204030204" pitchFamily="34" charset="0"/>
                <a:cs typeface="Calibri" panose="020F0502020204030204" pitchFamily="34" charset="0"/>
              </a:rPr>
              <a:t>Tahliye: </a:t>
            </a:r>
            <a:r>
              <a:rPr lang="tr-TR" dirty="0">
                <a:latin typeface="Calibri" panose="020F0502020204030204" pitchFamily="34" charset="0"/>
                <a:cs typeface="Calibri" panose="020F0502020204030204" pitchFamily="34" charset="0"/>
              </a:rPr>
              <a:t>İnsanları ve varlıkları korumak için tehlikeli bir olay meydana gelmeden önce, meydana gelirken veya sonrasında geçici olarak daha güvenli yerlere taşımaktır. (UNDRR)</a:t>
            </a:r>
          </a:p>
          <a:p>
            <a:endParaRPr lang="tr-T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26549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B743F20B-F187-77B0-F1C2-FE828E10BD04}"/>
              </a:ext>
            </a:extLst>
          </p:cNvPr>
          <p:cNvSpPr>
            <a:spLocks noGrp="1"/>
          </p:cNvSpPr>
          <p:nvPr>
            <p:ph type="title"/>
          </p:nvPr>
        </p:nvSpPr>
        <p:spPr>
          <a:xfrm>
            <a:off x="1371600" y="685800"/>
            <a:ext cx="9601200" cy="697523"/>
          </a:xfrm>
        </p:spPr>
        <p:txBody>
          <a:bodyPr>
            <a:normAutofit/>
          </a:body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
        <p:nvSpPr>
          <p:cNvPr id="3" name="İçerik Yer Tutucusu 2">
            <a:extLst>
              <a:ext uri="{FF2B5EF4-FFF2-40B4-BE49-F238E27FC236}">
                <a16:creationId xmlns:a16="http://schemas.microsoft.com/office/drawing/2014/main" id="{C42E452D-E452-C3C0-88A6-9AABC1CB41B6}"/>
              </a:ext>
            </a:extLst>
          </p:cNvPr>
          <p:cNvSpPr>
            <a:spLocks noGrp="1"/>
          </p:cNvSpPr>
          <p:nvPr>
            <p:ph idx="1"/>
          </p:nvPr>
        </p:nvSpPr>
        <p:spPr/>
        <p:txBody>
          <a:bodyPr>
            <a:normAutofit/>
          </a:bodyPr>
          <a:lstStyle/>
          <a:p>
            <a:r>
              <a:rPr lang="tr-TR" sz="1800" b="1" dirty="0">
                <a:latin typeface="Calibri" panose="020F0502020204030204" pitchFamily="34" charset="0"/>
                <a:cs typeface="Calibri" panose="020F0502020204030204" pitchFamily="34" charset="0"/>
              </a:rPr>
              <a:t>Müdahale </a:t>
            </a:r>
            <a:r>
              <a:rPr lang="tr-TR" sz="1800" dirty="0">
                <a:latin typeface="Calibri" panose="020F0502020204030204" pitchFamily="34" charset="0"/>
                <a:cs typeface="Calibri" panose="020F0502020204030204" pitchFamily="34" charset="0"/>
              </a:rPr>
              <a:t>: Afet ve acil durumlarda can ve mal kurtarma, sağlık, iaşe, ibate, güvenlik, mal ve çevre koruma, sosyal ve psikolojik destek hizmetlerinin verilmesine yönelik çalışma. Afetin meydana gelmesi ile başlayan ilk evredir (AFAD)</a:t>
            </a:r>
          </a:p>
          <a:p>
            <a:r>
              <a:rPr lang="tr-TR" sz="1800" dirty="0">
                <a:latin typeface="Calibri" panose="020F0502020204030204" pitchFamily="34" charset="0"/>
                <a:cs typeface="Calibri" panose="020F0502020204030204" pitchFamily="34" charset="0"/>
              </a:rPr>
              <a:t>Bir afetten hemen önce, sırasında veya hemen sonrasında hayat kurtarmak, sağlık üzerindeki etkileri azaltmak, kamu güvenliğini sağlamak ve etkilenen insanların temel geçim ihtiyaçlarını karşılamak için alınan önlemlerdir (UNDRR)</a:t>
            </a:r>
          </a:p>
          <a:p>
            <a:pPr marL="0" indent="0">
              <a:buNone/>
            </a:pPr>
            <a:endParaRPr lang="tr-TR" sz="1800" dirty="0">
              <a:latin typeface="Calibri" panose="020F0502020204030204" pitchFamily="34" charset="0"/>
              <a:cs typeface="Calibri" panose="020F0502020204030204" pitchFamily="34" charset="0"/>
            </a:endParaRPr>
          </a:p>
          <a:p>
            <a:r>
              <a:rPr lang="tr-TR" sz="1800" b="1" dirty="0">
                <a:latin typeface="Calibri" panose="020F0502020204030204" pitchFamily="34" charset="0"/>
                <a:cs typeface="Calibri" panose="020F0502020204030204" pitchFamily="34" charset="0"/>
              </a:rPr>
              <a:t>İyileştirme : </a:t>
            </a:r>
            <a:r>
              <a:rPr lang="tr-TR" sz="1800" dirty="0">
                <a:latin typeface="Calibri" panose="020F0502020204030204" pitchFamily="34" charset="0"/>
                <a:cs typeface="Calibri" panose="020F0502020204030204" pitchFamily="34" charset="0"/>
              </a:rPr>
              <a:t>Afetten etkilenen bir topluluğun veya toplumun geçim kaynakları ve sağlığının yanı sıra ekonomik, fiziksel, sosyal, kültürel ve çevresel varlıklarının, sistem ve faaliyetlerinin eski haline getirilmesi veya iyileştirilmesi (UNDRR)</a:t>
            </a:r>
          </a:p>
        </p:txBody>
      </p:sp>
    </p:spTree>
    <p:extLst>
      <p:ext uri="{BB962C8B-B14F-4D97-AF65-F5344CB8AC3E}">
        <p14:creationId xmlns:p14="http://schemas.microsoft.com/office/powerpoint/2010/main" val="260727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F302727B-987C-9968-EB01-C066DFE0896A}"/>
              </a:ext>
            </a:extLst>
          </p:cNvPr>
          <p:cNvSpPr>
            <a:spLocks noGrp="1"/>
          </p:cNvSpPr>
          <p:nvPr>
            <p:ph type="title"/>
          </p:nvPr>
        </p:nvSpPr>
        <p:spPr>
          <a:xfrm>
            <a:off x="1371600" y="685800"/>
            <a:ext cx="9601200" cy="697523"/>
          </a:xfrm>
        </p:spPr>
        <p:txBody>
          <a:bodyPr>
            <a:normAutofit/>
          </a:body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
        <p:nvSpPr>
          <p:cNvPr id="3" name="İçerik Yer Tutucusu 2">
            <a:extLst>
              <a:ext uri="{FF2B5EF4-FFF2-40B4-BE49-F238E27FC236}">
                <a16:creationId xmlns:a16="http://schemas.microsoft.com/office/drawing/2014/main" id="{055459C3-D79E-1945-CDF1-F9EB281D8E8A}"/>
              </a:ext>
            </a:extLst>
          </p:cNvPr>
          <p:cNvSpPr>
            <a:spLocks noGrp="1"/>
          </p:cNvSpPr>
          <p:nvPr>
            <p:ph idx="1"/>
          </p:nvPr>
        </p:nvSpPr>
        <p:spPr/>
        <p:txBody>
          <a:bodyPr>
            <a:normAutofit/>
          </a:bodyPr>
          <a:lstStyle/>
          <a:p>
            <a:r>
              <a:rPr lang="tr-TR" b="1" dirty="0">
                <a:latin typeface="Calibri" panose="020F0502020204030204" pitchFamily="34" charset="0"/>
                <a:cs typeface="Calibri" panose="020F0502020204030204" pitchFamily="34" charset="0"/>
              </a:rPr>
              <a:t>Kriz yönetimi : </a:t>
            </a:r>
            <a:r>
              <a:rPr lang="tr-TR" dirty="0">
                <a:latin typeface="Calibri" panose="020F0502020204030204" pitchFamily="34" charset="0"/>
                <a:cs typeface="Calibri" panose="020F0502020204030204" pitchFamily="34" charset="0"/>
              </a:rPr>
              <a:t>Kriz hâli şartları süresince uygulanan, durumu normale döndürmeyi amaçlayan geçici bir yönetim biçimi</a:t>
            </a:r>
          </a:p>
          <a:p>
            <a:r>
              <a:rPr lang="tr-TR" dirty="0">
                <a:latin typeface="Calibri" panose="020F0502020204030204" pitchFamily="34" charset="0"/>
                <a:cs typeface="Calibri" panose="020F0502020204030204" pitchFamily="34" charset="0"/>
              </a:rPr>
              <a:t>Etki ve ihtiyaç analizi, müdahale, iyileştirme ve yeniden inşa vb. gibi afet sonrası düzeltmeye/ iyileştirmeye yönelik olarak yapılan çalışmalar “afet kriz yönetimi” veya “acil durum yönetimi” olarak adlandırılmaktadır. </a:t>
            </a:r>
          </a:p>
        </p:txBody>
      </p:sp>
    </p:spTree>
    <p:extLst>
      <p:ext uri="{BB962C8B-B14F-4D97-AF65-F5344CB8AC3E}">
        <p14:creationId xmlns:p14="http://schemas.microsoft.com/office/powerpoint/2010/main" val="635353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80D7E62E-7BB8-249E-959E-02DBD826AD32}"/>
              </a:ext>
            </a:extLst>
          </p:cNvPr>
          <p:cNvSpPr>
            <a:spLocks noGrp="1"/>
          </p:cNvSpPr>
          <p:nvPr>
            <p:ph type="title"/>
          </p:nvPr>
        </p:nvSpPr>
        <p:spPr>
          <a:xfrm>
            <a:off x="1371600" y="685800"/>
            <a:ext cx="9601200" cy="697523"/>
          </a:xfrm>
        </p:spPr>
        <p:txBody>
          <a:bodyPr>
            <a:normAutofit/>
          </a:body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
        <p:nvSpPr>
          <p:cNvPr id="3" name="İçerik Yer Tutucusu 2">
            <a:extLst>
              <a:ext uri="{FF2B5EF4-FFF2-40B4-BE49-F238E27FC236}">
                <a16:creationId xmlns:a16="http://schemas.microsoft.com/office/drawing/2014/main" id="{D80F54E3-7ABD-84F2-ECCE-B04BC5277AED}"/>
              </a:ext>
            </a:extLst>
          </p:cNvPr>
          <p:cNvSpPr>
            <a:spLocks noGrp="1"/>
          </p:cNvSpPr>
          <p:nvPr>
            <p:ph idx="1"/>
          </p:nvPr>
        </p:nvSpPr>
        <p:spPr>
          <a:xfrm>
            <a:off x="1371599" y="2285999"/>
            <a:ext cx="9917723" cy="4255477"/>
          </a:xfrm>
        </p:spPr>
        <p:txBody>
          <a:bodyPr>
            <a:normAutofit lnSpcReduction="10000"/>
          </a:bodyPr>
          <a:lstStyle/>
          <a:p>
            <a:r>
              <a:rPr lang="tr-TR" b="1" dirty="0">
                <a:latin typeface="Calibri" panose="020F0502020204030204" pitchFamily="34" charset="0"/>
                <a:cs typeface="Calibri" panose="020F0502020204030204" pitchFamily="34" charset="0"/>
              </a:rPr>
              <a:t>Göçmen (</a:t>
            </a:r>
            <a:r>
              <a:rPr lang="tr-TR" b="1" dirty="0" err="1">
                <a:latin typeface="Calibri" panose="020F0502020204030204" pitchFamily="34" charset="0"/>
                <a:cs typeface="Calibri" panose="020F0502020204030204" pitchFamily="34" charset="0"/>
              </a:rPr>
              <a:t>İmmigrant</a:t>
            </a:r>
            <a:r>
              <a:rPr lang="tr-TR" b="1" dirty="0">
                <a:latin typeface="Calibri" panose="020F0502020204030204" pitchFamily="34" charset="0"/>
                <a:cs typeface="Calibri" panose="020F0502020204030204" pitchFamily="34" charset="0"/>
              </a:rPr>
              <a:t>): </a:t>
            </a:r>
            <a:r>
              <a:rPr lang="tr-TR" dirty="0">
                <a:latin typeface="Calibri" panose="020F0502020204030204" pitchFamily="34" charset="0"/>
                <a:cs typeface="Calibri" panose="020F0502020204030204" pitchFamily="34" charset="0"/>
              </a:rPr>
              <a:t>Ekonomik nedenlerle, ailenin durumunu düzeltmek amacıyla başka bir bölge veya ülkeye göç edenler</a:t>
            </a:r>
          </a:p>
          <a:p>
            <a:pPr marL="0" indent="0">
              <a:buNone/>
            </a:pPr>
            <a:endParaRPr lang="tr-TR" dirty="0">
              <a:latin typeface="Calibri" panose="020F0502020204030204" pitchFamily="34" charset="0"/>
              <a:cs typeface="Calibri" panose="020F0502020204030204" pitchFamily="34" charset="0"/>
            </a:endParaRPr>
          </a:p>
          <a:p>
            <a:r>
              <a:rPr lang="tr-TR" b="1" dirty="0">
                <a:latin typeface="Calibri" panose="020F0502020204030204" pitchFamily="34" charset="0"/>
                <a:cs typeface="Calibri" panose="020F0502020204030204" pitchFamily="34" charset="0"/>
              </a:rPr>
              <a:t>Sığınmacı, Mülteci (</a:t>
            </a:r>
            <a:r>
              <a:rPr lang="tr-TR" b="1" dirty="0" err="1">
                <a:latin typeface="Calibri" panose="020F0502020204030204" pitchFamily="34" charset="0"/>
                <a:cs typeface="Calibri" panose="020F0502020204030204" pitchFamily="34" charset="0"/>
              </a:rPr>
              <a:t>asylum</a:t>
            </a:r>
            <a:r>
              <a:rPr lang="tr-TR" b="1" dirty="0">
                <a:latin typeface="Calibri" panose="020F0502020204030204" pitchFamily="34" charset="0"/>
                <a:cs typeface="Calibri" panose="020F0502020204030204" pitchFamily="34" charset="0"/>
              </a:rPr>
              <a:t> </a:t>
            </a:r>
            <a:r>
              <a:rPr lang="tr-TR" b="1" dirty="0" err="1">
                <a:latin typeface="Calibri" panose="020F0502020204030204" pitchFamily="34" charset="0"/>
                <a:cs typeface="Calibri" panose="020F0502020204030204" pitchFamily="34" charset="0"/>
              </a:rPr>
              <a:t>seeker</a:t>
            </a:r>
            <a:r>
              <a:rPr lang="tr-TR" b="1" dirty="0">
                <a:latin typeface="Calibri" panose="020F0502020204030204" pitchFamily="34" charset="0"/>
                <a:cs typeface="Calibri" panose="020F0502020204030204" pitchFamily="34" charset="0"/>
              </a:rPr>
              <a:t>, </a:t>
            </a:r>
            <a:r>
              <a:rPr lang="tr-TR" b="1" dirty="0" err="1">
                <a:latin typeface="Calibri" panose="020F0502020204030204" pitchFamily="34" charset="0"/>
                <a:cs typeface="Calibri" panose="020F0502020204030204" pitchFamily="34" charset="0"/>
              </a:rPr>
              <a:t>refugee</a:t>
            </a:r>
            <a:r>
              <a:rPr lang="tr-TR" b="1" dirty="0">
                <a:latin typeface="Calibri" panose="020F0502020204030204" pitchFamily="34" charset="0"/>
                <a:cs typeface="Calibri" panose="020F0502020204030204" pitchFamily="34" charset="0"/>
              </a:rPr>
              <a:t>): </a:t>
            </a:r>
            <a:r>
              <a:rPr lang="tr-TR" dirty="0">
                <a:latin typeface="Calibri" panose="020F0502020204030204" pitchFamily="34" charset="0"/>
                <a:cs typeface="Calibri" panose="020F0502020204030204" pitchFamily="34" charset="0"/>
              </a:rPr>
              <a:t>Uluslararası hukukta “mülteci” kavramı, vatandaşı olduğu ülke dışında olan ve  “ırkı, dini, tabiiyeti, belirli bir sosyal gruba mensubiyeti veya siyasi düşüncesi nedeniyle zulme uğrayacağından haklı sebeplerle korktuğu” için vatandaşı olduğu ülkeye dönemeyen veya dönmek istemeyen kişileri ifade etmektedir. </a:t>
            </a:r>
          </a:p>
          <a:p>
            <a:r>
              <a:rPr lang="tr-TR" dirty="0">
                <a:latin typeface="Calibri" panose="020F0502020204030204" pitchFamily="34" charset="0"/>
                <a:cs typeface="Calibri" panose="020F0502020204030204" pitchFamily="34" charset="0"/>
              </a:rPr>
              <a:t>Sığınmacı, mülteci olarak uluslararası koruma arayan ancak statüleri henüz resmi olarak tanınmamış kişilere denir. </a:t>
            </a:r>
          </a:p>
          <a:p>
            <a:pPr marL="0" indent="0">
              <a:buNone/>
            </a:pPr>
            <a:endParaRPr lang="tr-TR" dirty="0">
              <a:latin typeface="Calibri" panose="020F0502020204030204" pitchFamily="34" charset="0"/>
              <a:cs typeface="Calibri" panose="020F0502020204030204" pitchFamily="34" charset="0"/>
            </a:endParaRPr>
          </a:p>
          <a:p>
            <a:r>
              <a:rPr lang="tr-TR" b="1" dirty="0">
                <a:latin typeface="Calibri" panose="020F0502020204030204" pitchFamily="34" charset="0"/>
                <a:cs typeface="Calibri" panose="020F0502020204030204" pitchFamily="34" charset="0"/>
              </a:rPr>
              <a:t>Yerinden Olmuş (</a:t>
            </a:r>
            <a:r>
              <a:rPr lang="tr-TR" b="1" dirty="0" err="1">
                <a:latin typeface="Calibri" panose="020F0502020204030204" pitchFamily="34" charset="0"/>
                <a:cs typeface="Calibri" panose="020F0502020204030204" pitchFamily="34" charset="0"/>
              </a:rPr>
              <a:t>displaced</a:t>
            </a:r>
            <a:r>
              <a:rPr lang="tr-TR" b="1" dirty="0">
                <a:latin typeface="Calibri" panose="020F0502020204030204" pitchFamily="34" charset="0"/>
                <a:cs typeface="Calibri" panose="020F0502020204030204" pitchFamily="34" charset="0"/>
              </a:rPr>
              <a:t>): </a:t>
            </a:r>
            <a:r>
              <a:rPr lang="tr-TR" dirty="0">
                <a:latin typeface="Calibri" panose="020F0502020204030204" pitchFamily="34" charset="0"/>
                <a:cs typeface="Calibri" panose="020F0502020204030204" pitchFamily="34" charset="0"/>
              </a:rPr>
              <a:t>Bir doğal afet, çatışma veya insan hakları ihlalleri nedeniyle evinden veya ülkesinden kısa veya uzun süreliğine aniden ayrılmak zorunda kalan siviller</a:t>
            </a:r>
          </a:p>
        </p:txBody>
      </p:sp>
    </p:spTree>
    <p:extLst>
      <p:ext uri="{BB962C8B-B14F-4D97-AF65-F5344CB8AC3E}">
        <p14:creationId xmlns:p14="http://schemas.microsoft.com/office/powerpoint/2010/main" val="337345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A92C74-BCEE-567B-0CA3-51497FA4E200}"/>
              </a:ext>
            </a:extLst>
          </p:cNvPr>
          <p:cNvSpPr>
            <a:spLocks noGrp="1"/>
          </p:cNvSpPr>
          <p:nvPr>
            <p:ph type="title"/>
          </p:nvPr>
        </p:nvSpPr>
        <p:spPr/>
        <p:txBody>
          <a:bodyPr>
            <a:normAutofit/>
          </a:bodyPr>
          <a:lstStyle/>
          <a:p>
            <a:r>
              <a:rPr lang="tr-TR" sz="2400" b="1" dirty="0">
                <a:latin typeface="Calibri" panose="020F0502020204030204" pitchFamily="34" charset="0"/>
                <a:cs typeface="Calibri" panose="020F0502020204030204" pitchFamily="34" charset="0"/>
              </a:rPr>
              <a:t>Kazanımlar</a:t>
            </a:r>
          </a:p>
        </p:txBody>
      </p:sp>
      <p:sp>
        <p:nvSpPr>
          <p:cNvPr id="3" name="İçerik Yer Tutucusu 2">
            <a:extLst>
              <a:ext uri="{FF2B5EF4-FFF2-40B4-BE49-F238E27FC236}">
                <a16:creationId xmlns:a16="http://schemas.microsoft.com/office/drawing/2014/main" id="{49C9E484-1B08-74AD-6EEF-A587F6B4DF59}"/>
              </a:ext>
            </a:extLst>
          </p:cNvPr>
          <p:cNvSpPr>
            <a:spLocks noGrp="1"/>
          </p:cNvSpPr>
          <p:nvPr>
            <p:ph idx="1"/>
          </p:nvPr>
        </p:nvSpPr>
        <p:spPr>
          <a:xfrm>
            <a:off x="1371600" y="2286000"/>
            <a:ext cx="9601200" cy="1795806"/>
          </a:xfrm>
        </p:spPr>
        <p:txBody>
          <a:bodyPr/>
          <a:lstStyle/>
          <a:p>
            <a:r>
              <a:rPr lang="tr-TR" sz="2000" dirty="0">
                <a:latin typeface="Calibri" panose="020F0502020204030204" pitchFamily="34" charset="0"/>
                <a:cs typeface="Calibri" panose="020F0502020204030204" pitchFamily="34" charset="0"/>
              </a:rPr>
              <a:t>Afetler/acil durumlar ile ilgili temel kavramlar tanımlanacaktır.</a:t>
            </a:r>
          </a:p>
          <a:p>
            <a:r>
              <a:rPr lang="tr-TR" sz="2000" dirty="0">
                <a:latin typeface="Calibri" panose="020F0502020204030204" pitchFamily="34" charset="0"/>
                <a:cs typeface="Calibri" panose="020F0502020204030204" pitchFamily="34" charset="0"/>
              </a:rPr>
              <a:t>Afetlerin sınıflandırılması açıklanacaktır.</a:t>
            </a:r>
          </a:p>
          <a:p>
            <a:endParaRPr lang="tr-TR" dirty="0"/>
          </a:p>
        </p:txBody>
      </p:sp>
    </p:spTree>
    <p:extLst>
      <p:ext uri="{BB962C8B-B14F-4D97-AF65-F5344CB8AC3E}">
        <p14:creationId xmlns:p14="http://schemas.microsoft.com/office/powerpoint/2010/main" val="1230949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9E0B98-7B6D-0C43-1FDB-B34A8262DD82}"/>
              </a:ext>
            </a:extLst>
          </p:cNvPr>
          <p:cNvSpPr>
            <a:spLocks noGrp="1"/>
          </p:cNvSpPr>
          <p:nvPr>
            <p:ph idx="1"/>
          </p:nvPr>
        </p:nvSpPr>
        <p:spPr>
          <a:xfrm>
            <a:off x="984738" y="1862503"/>
            <a:ext cx="9988062" cy="4576004"/>
          </a:xfrm>
        </p:spPr>
        <p:txBody>
          <a:bodyPr>
            <a:normAutofit lnSpcReduction="10000"/>
          </a:bodyPr>
          <a:lstStyle/>
          <a:p>
            <a:pPr marL="0" indent="0">
              <a:buNone/>
            </a:pPr>
            <a:r>
              <a:rPr lang="tr-TR"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Afetlerin sınıflandırılması afetlerin daha iyi anlaşılmasına yardımcı olurken benzer afetler hakkında daha iyi bilgi ve eğitim sağlayarak gelecekteki afetlere müdahaleyi kolaylaştırır. Bununla birlikte, planlama sürecinde ayrılan kaynakların türleri ve miktarlarının belirlenmesinde yardımcı olur.</a:t>
            </a:r>
          </a:p>
          <a:p>
            <a:pPr>
              <a:buFont typeface="Wingdings" pitchFamily="2" charset="2"/>
              <a:buChar char="q"/>
            </a:pPr>
            <a:r>
              <a:rPr lang="tr-TR"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Tetikleyici olaya göre sınıflandırma:</a:t>
            </a:r>
            <a:endParaRPr lang="tr-TR" sz="1800" b="1"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tr-TR" sz="1600" b="1" dirty="0">
                <a:latin typeface="Calibri" panose="020F0502020204030204" pitchFamily="34" charset="0"/>
                <a:cs typeface="Calibri" panose="020F0502020204030204" pitchFamily="34" charset="0"/>
              </a:rPr>
              <a:t>Doğa Kaynaklı Tetikleyici Olayla Gelişen Afetler</a:t>
            </a:r>
            <a:r>
              <a:rPr lang="tr-TR" sz="1600" dirty="0">
                <a:latin typeface="Calibri" panose="020F0502020204030204" pitchFamily="34" charset="0"/>
                <a:cs typeface="Calibri" panose="020F0502020204030204" pitchFamily="34" charset="0"/>
              </a:rPr>
              <a:t>: Yerkürede ve atmosferde meydana gelen doğal olayların sonucu olarak gelişen afetlerdir. </a:t>
            </a:r>
          </a:p>
          <a:p>
            <a:pPr marL="0" indent="0">
              <a:buNone/>
            </a:pPr>
            <a:r>
              <a:rPr lang="tr-TR" sz="1600" dirty="0">
                <a:latin typeface="Calibri" panose="020F0502020204030204" pitchFamily="34" charset="0"/>
                <a:cs typeface="Calibri" panose="020F0502020204030204" pitchFamily="34" charset="0"/>
              </a:rPr>
              <a:t>– JEOLOJİK (Deprem, </a:t>
            </a:r>
            <a:r>
              <a:rPr lang="tr-TR" sz="1600" dirty="0" err="1">
                <a:latin typeface="Calibri" panose="020F0502020204030204" pitchFamily="34" charset="0"/>
                <a:cs typeface="Calibri" panose="020F0502020204030204" pitchFamily="34" charset="0"/>
              </a:rPr>
              <a:t>tsunami</a:t>
            </a:r>
            <a:r>
              <a:rPr lang="tr-TR" sz="1600" dirty="0">
                <a:latin typeface="Calibri" panose="020F0502020204030204" pitchFamily="34" charset="0"/>
                <a:cs typeface="Calibri" panose="020F0502020204030204" pitchFamily="34" charset="0"/>
              </a:rPr>
              <a:t>, volkan patlaması, toprak kayması) </a:t>
            </a:r>
          </a:p>
          <a:p>
            <a:pPr marL="0" indent="0">
              <a:buNone/>
            </a:pPr>
            <a:r>
              <a:rPr lang="tr-TR" sz="1600" dirty="0">
                <a:latin typeface="Calibri" panose="020F0502020204030204" pitchFamily="34" charset="0"/>
                <a:cs typeface="Calibri" panose="020F0502020204030204" pitchFamily="34" charset="0"/>
              </a:rPr>
              <a:t>– HİDRO-METEOROLOJİK (Çölleşme, sıcak dalgası, orman yangını, sel, hortum, dolu, don) </a:t>
            </a:r>
          </a:p>
          <a:p>
            <a:pPr marL="0" indent="0">
              <a:buNone/>
            </a:pPr>
            <a:r>
              <a:rPr lang="tr-TR" sz="1600" dirty="0">
                <a:latin typeface="Calibri" panose="020F0502020204030204" pitchFamily="34" charset="0"/>
                <a:cs typeface="Calibri" panose="020F0502020204030204" pitchFamily="34" charset="0"/>
              </a:rPr>
              <a:t>– BİYOLOJİK (Salgın, böcek istilası) </a:t>
            </a:r>
          </a:p>
          <a:p>
            <a:pPr marL="0" indent="0">
              <a:buNone/>
            </a:pPr>
            <a:r>
              <a:rPr lang="tr-TR" sz="1600" b="1" dirty="0">
                <a:latin typeface="Calibri" panose="020F0502020204030204" pitchFamily="34" charset="0"/>
                <a:cs typeface="Calibri" panose="020F0502020204030204" pitchFamily="34" charset="0"/>
              </a:rPr>
              <a:t>İnsan Kaynaklı Tetikleyici olayla gelişen Afetler: </a:t>
            </a:r>
            <a:r>
              <a:rPr lang="tr-TR" sz="1600" dirty="0">
                <a:latin typeface="Calibri" panose="020F0502020204030204" pitchFamily="34" charset="0"/>
                <a:cs typeface="Calibri" panose="020F0502020204030204" pitchFamily="34" charset="0"/>
              </a:rPr>
              <a:t>İnsanların eylemleri sonucu olan afetlerdir. </a:t>
            </a:r>
          </a:p>
          <a:p>
            <a:pPr marL="0" indent="0">
              <a:buNone/>
            </a:pPr>
            <a:r>
              <a:rPr lang="tr-TR" sz="1600" dirty="0">
                <a:latin typeface="Calibri" panose="020F0502020204030204" pitchFamily="34" charset="0"/>
                <a:cs typeface="Calibri" panose="020F0502020204030204" pitchFamily="34" charset="0"/>
              </a:rPr>
              <a:t>– ÇEVRESEL (Hava, su kirliliği, erozyon, çölleşme, kimyasal yayılma) </a:t>
            </a:r>
          </a:p>
          <a:p>
            <a:pPr marL="0" indent="0">
              <a:buNone/>
            </a:pPr>
            <a:r>
              <a:rPr lang="tr-TR" sz="1600" dirty="0">
                <a:latin typeface="Calibri" panose="020F0502020204030204" pitchFamily="34" charset="0"/>
                <a:cs typeface="Calibri" panose="020F0502020204030204" pitchFamily="34" charset="0"/>
              </a:rPr>
              <a:t>– TEKNOLOJİK (Nükleer patlama, ulaşım kazası, bina çökmesi, maden kazası) </a:t>
            </a:r>
          </a:p>
          <a:p>
            <a:pPr marL="0" indent="0">
              <a:buNone/>
            </a:pPr>
            <a:r>
              <a:rPr lang="tr-TR" sz="1600" dirty="0">
                <a:latin typeface="Calibri" panose="020F0502020204030204" pitchFamily="34" charset="0"/>
                <a:cs typeface="Calibri" panose="020F0502020204030204" pitchFamily="34" charset="0"/>
              </a:rPr>
              <a:t>– SOSYO-DOĞAL (Çevre yıkımı, iklim değişikliği, kıtlık)</a:t>
            </a:r>
          </a:p>
          <a:p>
            <a:endParaRPr lang="tr-TR" sz="2400" dirty="0"/>
          </a:p>
        </p:txBody>
      </p:sp>
      <p:sp>
        <p:nvSpPr>
          <p:cNvPr id="4" name="Başlık 1">
            <a:extLst>
              <a:ext uri="{FF2B5EF4-FFF2-40B4-BE49-F238E27FC236}">
                <a16:creationId xmlns:a16="http://schemas.microsoft.com/office/drawing/2014/main" id="{FB1939BF-3E10-3E47-BDCB-C10D599F1BED}"/>
              </a:ext>
            </a:extLst>
          </p:cNvPr>
          <p:cNvSpPr txBox="1">
            <a:spLocks/>
          </p:cNvSpPr>
          <p:nvPr/>
        </p:nvSpPr>
        <p:spPr>
          <a:xfrm>
            <a:off x="1371600" y="1164980"/>
            <a:ext cx="9601200" cy="697523"/>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tr-TR" sz="2000" b="1" dirty="0">
                <a:latin typeface="Calibri" panose="020F0502020204030204" pitchFamily="34" charset="0"/>
                <a:cs typeface="Calibri" panose="020F0502020204030204" pitchFamily="34" charset="0"/>
              </a:rPr>
              <a:t>Afetlerin Sınıflandırılması</a:t>
            </a:r>
            <a:endParaRPr lang="tr-TR" sz="2000" dirty="0"/>
          </a:p>
        </p:txBody>
      </p:sp>
    </p:spTree>
    <p:extLst>
      <p:ext uri="{BB962C8B-B14F-4D97-AF65-F5344CB8AC3E}">
        <p14:creationId xmlns:p14="http://schemas.microsoft.com/office/powerpoint/2010/main" val="847939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8" dur="500"/>
                                        <p:tgtEl>
                                          <p:spTgt spid="3">
                                            <p:txEl>
                                              <p:pRg st="1" end="1"/>
                                            </p:txEl>
                                          </p:spTgt>
                                        </p:tgtEl>
                                      </p:cBhvr>
                                    </p:animEffect>
                                  </p:childTnLst>
                                </p:cTn>
                              </p:par>
                              <p:par>
                                <p:cTn id="9" presetID="1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2" dur="500"/>
                                        <p:tgtEl>
                                          <p:spTgt spid="3">
                                            <p:txEl>
                                              <p:pRg st="2" end="2"/>
                                            </p:txEl>
                                          </p:spTgt>
                                        </p:tgtEl>
                                      </p:cBhvr>
                                    </p:animEffect>
                                  </p:childTnLst>
                                </p:cTn>
                              </p:par>
                              <p:par>
                                <p:cTn id="13" presetID="1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3" end="3"/>
                                            </p:txEl>
                                          </p:spTgt>
                                        </p:tgtEl>
                                      </p:cBhvr>
                                    </p:animEffect>
                                  </p:childTnLst>
                                </p:cTn>
                              </p:par>
                              <p:par>
                                <p:cTn id="17" presetID="1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p:tgtEl>
                                          <p:spTgt spid="3">
                                            <p:txEl>
                                              <p:pRg st="4" end="4"/>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
                                            <p:txEl>
                                              <p:pRg st="4" end="4"/>
                                            </p:txEl>
                                          </p:spTgt>
                                        </p:tgtEl>
                                      </p:cBhvr>
                                    </p:animEffect>
                                  </p:childTnLst>
                                </p:cTn>
                              </p:par>
                              <p:par>
                                <p:cTn id="21" presetID="1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p:tgtEl>
                                          <p:spTgt spid="3">
                                            <p:txEl>
                                              <p:pRg st="5" end="5"/>
                                            </p:txEl>
                                          </p:spTgt>
                                        </p:tgtEl>
                                        <p:attrNameLst>
                                          <p:attrName>ppt_y</p:attrName>
                                        </p:attrNameLst>
                                      </p:cBhvr>
                                      <p:tavLst>
                                        <p:tav tm="0">
                                          <p:val>
                                            <p:strVal val="#ppt_y+#ppt_h*1.125000"/>
                                          </p:val>
                                        </p:tav>
                                        <p:tav tm="100000">
                                          <p:val>
                                            <p:strVal val="#ppt_y"/>
                                          </p:val>
                                        </p:tav>
                                      </p:tavLst>
                                    </p:anim>
                                    <p:animEffect transition="in" filter="wipe(up)">
                                      <p:cBhvr>
                                        <p:cTn id="24" dur="500"/>
                                        <p:tgtEl>
                                          <p:spTgt spid="3">
                                            <p:txEl>
                                              <p:pRg st="5" end="5"/>
                                            </p:txEl>
                                          </p:spTgt>
                                        </p:tgtEl>
                                      </p:cBhvr>
                                    </p:animEffect>
                                  </p:childTnLst>
                                </p:cTn>
                              </p:par>
                              <p:par>
                                <p:cTn id="25" presetID="1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p:tgtEl>
                                          <p:spTgt spid="3">
                                            <p:txEl>
                                              <p:pRg st="6" end="6"/>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
                                            <p:txEl>
                                              <p:pRg st="6" end="6"/>
                                            </p:txEl>
                                          </p:spTgt>
                                        </p:tgtEl>
                                      </p:cBhvr>
                                    </p:animEffect>
                                  </p:childTnLst>
                                </p:cTn>
                              </p:par>
                              <p:par>
                                <p:cTn id="29" presetID="1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p:tgtEl>
                                          <p:spTgt spid="3">
                                            <p:txEl>
                                              <p:pRg st="7" end="7"/>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
                                            <p:txEl>
                                              <p:pRg st="7" end="7"/>
                                            </p:txEl>
                                          </p:spTgt>
                                        </p:tgtEl>
                                      </p:cBhvr>
                                    </p:animEffect>
                                  </p:childTnLst>
                                </p:cTn>
                              </p:par>
                              <p:par>
                                <p:cTn id="33" presetID="1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p:tgtEl>
                                          <p:spTgt spid="3">
                                            <p:txEl>
                                              <p:pRg st="8" end="8"/>
                                            </p:txEl>
                                          </p:spTgt>
                                        </p:tgtEl>
                                        <p:attrNameLst>
                                          <p:attrName>ppt_y</p:attrName>
                                        </p:attrNameLst>
                                      </p:cBhvr>
                                      <p:tavLst>
                                        <p:tav tm="0">
                                          <p:val>
                                            <p:strVal val="#ppt_y+#ppt_h*1.125000"/>
                                          </p:val>
                                        </p:tav>
                                        <p:tav tm="100000">
                                          <p:val>
                                            <p:strVal val="#ppt_y"/>
                                          </p:val>
                                        </p:tav>
                                      </p:tavLst>
                                    </p:anim>
                                    <p:animEffect transition="in" filter="wipe(up)">
                                      <p:cBhvr>
                                        <p:cTn id="36" dur="500"/>
                                        <p:tgtEl>
                                          <p:spTgt spid="3">
                                            <p:txEl>
                                              <p:pRg st="8" end="8"/>
                                            </p:txEl>
                                          </p:spTgt>
                                        </p:tgtEl>
                                      </p:cBhvr>
                                    </p:animEffect>
                                  </p:childTnLst>
                                </p:cTn>
                              </p:par>
                              <p:par>
                                <p:cTn id="37" presetID="1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p:tgtEl>
                                          <p:spTgt spid="3">
                                            <p:txEl>
                                              <p:pRg st="9" end="9"/>
                                            </p:txEl>
                                          </p:spTgt>
                                        </p:tgtEl>
                                        <p:attrNameLst>
                                          <p:attrName>ppt_y</p:attrName>
                                        </p:attrNameLst>
                                      </p:cBhvr>
                                      <p:tavLst>
                                        <p:tav tm="0">
                                          <p:val>
                                            <p:strVal val="#ppt_y+#ppt_h*1.125000"/>
                                          </p:val>
                                        </p:tav>
                                        <p:tav tm="100000">
                                          <p:val>
                                            <p:strVal val="#ppt_y"/>
                                          </p:val>
                                        </p:tav>
                                      </p:tavLst>
                                    </p:anim>
                                    <p:animEffect transition="in" filter="wipe(up)">
                                      <p:cBhvr>
                                        <p:cTn id="4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4E2782-DEFB-BDFD-D51B-A3F9C45EBDB4}"/>
              </a:ext>
            </a:extLst>
          </p:cNvPr>
          <p:cNvSpPr>
            <a:spLocks noGrp="1"/>
          </p:cNvSpPr>
          <p:nvPr>
            <p:ph idx="1"/>
          </p:nvPr>
        </p:nvSpPr>
        <p:spPr/>
        <p:txBody>
          <a:bodyPr>
            <a:normAutofit/>
          </a:bodyPr>
          <a:lstStyle/>
          <a:p>
            <a:pPr lvl="0" fontAlgn="base">
              <a:lnSpc>
                <a:spcPct val="115000"/>
              </a:lnSpc>
              <a:buSzPts val="1000"/>
              <a:buFont typeface="Wingdings" pitchFamily="2" charset="2"/>
              <a:buChar char="q"/>
              <a:tabLst>
                <a:tab pos="457200" algn="l"/>
              </a:tabLst>
            </a:pPr>
            <a:r>
              <a:rPr lang="tr-TR" sz="1800" b="1" dirty="0">
                <a:solidFill>
                  <a:srgbClr val="000000"/>
                </a:solidFill>
                <a:effectLst/>
                <a:latin typeface="Times New Roman" panose="02020603050405020304" pitchFamily="18" charset="0"/>
                <a:ea typeface="Times New Roman" panose="02020603050405020304" pitchFamily="18" charset="0"/>
              </a:rPr>
              <a:t>Gelişme hızına göre sınıflandırma</a:t>
            </a:r>
            <a:endParaRPr lang="tr-TR" sz="1800" b="1" i="1" dirty="0">
              <a:latin typeface="Times New Roman" panose="02020603050405020304" pitchFamily="18" charset="0"/>
              <a:ea typeface="Times New Roman" panose="02020603050405020304" pitchFamily="18" charset="0"/>
            </a:endParaRPr>
          </a:p>
          <a:p>
            <a:pPr marL="342900" lvl="0" indent="-342900" fontAlgn="base">
              <a:lnSpc>
                <a:spcPct val="115000"/>
              </a:lnSpc>
              <a:buSzPts val="1000"/>
              <a:buFont typeface="Symbol" pitchFamily="2" charset="2"/>
              <a:buChar char=""/>
              <a:tabLst>
                <a:tab pos="457200" algn="l"/>
              </a:tabLst>
            </a:pPr>
            <a:r>
              <a:rPr lang="tr-TR" sz="1800" b="1"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Ani gelişen afetler: </a:t>
            </a:r>
            <a:r>
              <a:rPr lang="tr-TR" sz="1800" i="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Her ne kadar gelişeceği tespit edilse bile ne zaman gelişeceği bilinemez. Depremler, volkan patlamaları, çığ ve kaya düşmeleri, fırtına, tayfun, su baskını, özellikle akma tipi heyelanlar gibi olaylar bu tür afetlere örnek verilebilir.</a:t>
            </a:r>
            <a:endParaRPr lang="tr-TR" sz="1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fontAlgn="base">
              <a:lnSpc>
                <a:spcPct val="115000"/>
              </a:lnSpc>
              <a:buSzPts val="1000"/>
              <a:buFont typeface="Symbol" pitchFamily="2" charset="2"/>
              <a:buChar char=""/>
              <a:tabLst>
                <a:tab pos="457200" algn="l"/>
              </a:tabLst>
            </a:pPr>
            <a:r>
              <a:rPr lang="tr-TR" sz="1800" b="1" dirty="0">
                <a:solidFill>
                  <a:srgbClr val="000000"/>
                </a:solidFill>
                <a:effectLst/>
                <a:latin typeface="Times New Roman" panose="02020603050405020304" pitchFamily="18" charset="0"/>
                <a:ea typeface="Times New Roman" panose="02020603050405020304" pitchFamily="18" charset="0"/>
              </a:rPr>
              <a:t>Yavaş gelişen afetler: </a:t>
            </a:r>
            <a:r>
              <a:rPr lang="tr-TR" sz="1800" dirty="0">
                <a:solidFill>
                  <a:srgbClr val="000000"/>
                </a:solidFill>
                <a:effectLst/>
                <a:latin typeface="Times New Roman" panose="02020603050405020304" pitchFamily="18" charset="0"/>
                <a:ea typeface="Times New Roman" panose="02020603050405020304" pitchFamily="18" charset="0"/>
              </a:rPr>
              <a:t>Aniden meydana gelmezler. Bu tür afetler, uzun bir süreçte yavaş bir şekilde hasarlar ortaya çıkardığından, koruyucu ve önleyici önlemler almak daha mümkündür. Çevre kirlenmesi, kuraklık, erozyon, orman tahribatı ve deniz seviyesi artışı gibi olaylar örnek gösterilebilir.</a:t>
            </a:r>
            <a:endParaRPr lang="tr-TR" sz="3200" dirty="0"/>
          </a:p>
        </p:txBody>
      </p:sp>
      <p:sp>
        <p:nvSpPr>
          <p:cNvPr id="4" name="Başlık 1">
            <a:extLst>
              <a:ext uri="{FF2B5EF4-FFF2-40B4-BE49-F238E27FC236}">
                <a16:creationId xmlns:a16="http://schemas.microsoft.com/office/drawing/2014/main" id="{F00B0B3D-6455-5137-90B0-615289A7F1B9}"/>
              </a:ext>
            </a:extLst>
          </p:cNvPr>
          <p:cNvSpPr txBox="1">
            <a:spLocks/>
          </p:cNvSpPr>
          <p:nvPr/>
        </p:nvSpPr>
        <p:spPr>
          <a:xfrm>
            <a:off x="1371600" y="1164980"/>
            <a:ext cx="9601200" cy="697523"/>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tr-TR" sz="2000" b="1" dirty="0">
                <a:latin typeface="Calibri" panose="020F0502020204030204" pitchFamily="34" charset="0"/>
                <a:cs typeface="Calibri" panose="020F0502020204030204" pitchFamily="34" charset="0"/>
              </a:rPr>
              <a:t>Afetlerin Sınıflandırılması</a:t>
            </a:r>
            <a:endParaRPr lang="tr-TR" sz="2000" dirty="0"/>
          </a:p>
        </p:txBody>
      </p:sp>
    </p:spTree>
    <p:extLst>
      <p:ext uri="{BB962C8B-B14F-4D97-AF65-F5344CB8AC3E}">
        <p14:creationId xmlns:p14="http://schemas.microsoft.com/office/powerpoint/2010/main" val="3211422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6F5E51F-E84F-402D-30F4-5A62E2E1BF8A}"/>
              </a:ext>
            </a:extLst>
          </p:cNvPr>
          <p:cNvSpPr>
            <a:spLocks noGrp="1"/>
          </p:cNvSpPr>
          <p:nvPr>
            <p:ph idx="1"/>
          </p:nvPr>
        </p:nvSpPr>
        <p:spPr/>
        <p:txBody>
          <a:bodyPr>
            <a:normAutofit/>
          </a:bodyPr>
          <a:lstStyle/>
          <a:p>
            <a:pPr lvl="0" fontAlgn="base">
              <a:lnSpc>
                <a:spcPct val="115000"/>
              </a:lnSpc>
              <a:buSzPts val="1000"/>
              <a:buFont typeface="Wingdings" pitchFamily="2" charset="2"/>
              <a:buChar char="q"/>
              <a:tabLst>
                <a:tab pos="457200" algn="l"/>
              </a:tabLst>
            </a:pPr>
            <a:r>
              <a:rPr lang="tr-TR"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Basit ve bileşik afetler</a:t>
            </a:r>
            <a:endParaRPr lang="tr-TR" b="1" dirty="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fontAlgn="base">
              <a:lnSpc>
                <a:spcPct val="115000"/>
              </a:lnSpc>
              <a:buSzPts val="1000"/>
              <a:buFont typeface="Courier New" panose="02070309020205020404" pitchFamily="49" charset="0"/>
              <a:buChar char="o"/>
              <a:tabLst>
                <a:tab pos="914400" algn="l"/>
              </a:tabLst>
            </a:pPr>
            <a:r>
              <a:rPr lang="tr-TR"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Basit afetler: Gerçekleştiği yerde altyapı bozulmamıştır. İletişim mümkündür. Sağlık sistemi ve diğer acil servisler çalışıyordur.</a:t>
            </a:r>
            <a:endParaRPr lang="tr-TR" i="0" dirty="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fontAlgn="base">
              <a:lnSpc>
                <a:spcPct val="115000"/>
              </a:lnSpc>
              <a:buSzPts val="1000"/>
              <a:buFont typeface="Courier New" panose="02070309020205020404" pitchFamily="49" charset="0"/>
              <a:buChar char="o"/>
              <a:tabLst>
                <a:tab pos="914400" algn="l"/>
              </a:tabLst>
            </a:pPr>
            <a:r>
              <a:rPr lang="tr-TR"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Bileşik afetler: Altyapıların tamamı veya çoğu bozuktur. İletişim zordur; Yollar, elektrik ve su temini mevcut değildir. Hastaneler etkilenebilir ve afetzedeleri tedavi edecek yer yoktur. </a:t>
            </a:r>
          </a:p>
        </p:txBody>
      </p:sp>
      <p:sp>
        <p:nvSpPr>
          <p:cNvPr id="4" name="Başlık 1">
            <a:extLst>
              <a:ext uri="{FF2B5EF4-FFF2-40B4-BE49-F238E27FC236}">
                <a16:creationId xmlns:a16="http://schemas.microsoft.com/office/drawing/2014/main" id="{A3E5E7D3-7AAC-43D9-2B43-F787CFA4635E}"/>
              </a:ext>
            </a:extLst>
          </p:cNvPr>
          <p:cNvSpPr txBox="1">
            <a:spLocks/>
          </p:cNvSpPr>
          <p:nvPr/>
        </p:nvSpPr>
        <p:spPr>
          <a:xfrm>
            <a:off x="1371600" y="1164980"/>
            <a:ext cx="9601200" cy="697523"/>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tr-TR" sz="2000" b="1" dirty="0">
                <a:latin typeface="Calibri" panose="020F0502020204030204" pitchFamily="34" charset="0"/>
                <a:cs typeface="Calibri" panose="020F0502020204030204" pitchFamily="34" charset="0"/>
              </a:rPr>
              <a:t>Afetlerin Sınıflandırılması</a:t>
            </a:r>
            <a:endParaRPr lang="tr-TR" sz="2000" dirty="0"/>
          </a:p>
        </p:txBody>
      </p:sp>
    </p:spTree>
    <p:extLst>
      <p:ext uri="{BB962C8B-B14F-4D97-AF65-F5344CB8AC3E}">
        <p14:creationId xmlns:p14="http://schemas.microsoft.com/office/powerpoint/2010/main" val="7890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9504AC0-5436-1E20-AD7E-0E7E10C79050}"/>
              </a:ext>
            </a:extLst>
          </p:cNvPr>
          <p:cNvSpPr>
            <a:spLocks noGrp="1"/>
          </p:cNvSpPr>
          <p:nvPr>
            <p:ph idx="1"/>
          </p:nvPr>
        </p:nvSpPr>
        <p:spPr/>
        <p:txBody>
          <a:bodyPr/>
          <a:lstStyle/>
          <a:p>
            <a:pPr marL="742950" lvl="1" indent="-285750" fontAlgn="base">
              <a:lnSpc>
                <a:spcPct val="115000"/>
              </a:lnSpc>
              <a:buSzPts val="1000"/>
              <a:buFont typeface="Wingdings" pitchFamily="2" charset="2"/>
              <a:buChar char="q"/>
              <a:tabLst>
                <a:tab pos="914400" algn="l"/>
              </a:tabLst>
            </a:pPr>
            <a:r>
              <a:rPr lang="tr-TR" sz="2000" b="1"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Daha fazla kayıp olasılığı</a:t>
            </a:r>
            <a:r>
              <a:rPr lang="tr-TR" sz="20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Bu sınıflandırma, devam eden yaralanma ve mağdur olma olasılıklarına göre afetleri kategorize eder.</a:t>
            </a:r>
            <a:endParaRPr lang="tr-TR" sz="2000" i="0" dirty="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fontAlgn="base">
              <a:lnSpc>
                <a:spcPct val="115000"/>
              </a:lnSpc>
              <a:buSzPts val="1000"/>
              <a:buFont typeface="Courier New" panose="02070309020205020404" pitchFamily="49" charset="0"/>
              <a:buChar char="o"/>
              <a:tabLst>
                <a:tab pos="914400" algn="l"/>
              </a:tabLst>
            </a:pPr>
            <a:r>
              <a:rPr lang="tr-TR" sz="20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Statik: Olay yeri tahliye edildikten sonra daha fazla can kaybı beklenmez</a:t>
            </a:r>
            <a:endParaRPr lang="tr-TR" sz="2000" i="0" dirty="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fontAlgn="base">
              <a:lnSpc>
                <a:spcPct val="115000"/>
              </a:lnSpc>
              <a:buSzPts val="1000"/>
              <a:buFont typeface="Courier New" panose="02070309020205020404" pitchFamily="49" charset="0"/>
              <a:buChar char="o"/>
              <a:tabLst>
                <a:tab pos="914400" algn="l"/>
              </a:tabLst>
            </a:pPr>
            <a:r>
              <a:rPr lang="tr-TR" sz="2000" i="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Dinamik: Afet aktif olduğu sürece, örneğin devam eden orman yangınları gibi, daha fazla can kaybı ortaya çıkar.</a:t>
            </a:r>
            <a:endParaRPr lang="tr-TR" sz="2000" i="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Başlık 1">
            <a:extLst>
              <a:ext uri="{FF2B5EF4-FFF2-40B4-BE49-F238E27FC236}">
                <a16:creationId xmlns:a16="http://schemas.microsoft.com/office/drawing/2014/main" id="{898D6FA7-09C5-0D98-B349-BF3BFAE2DC56}"/>
              </a:ext>
            </a:extLst>
          </p:cNvPr>
          <p:cNvSpPr txBox="1">
            <a:spLocks/>
          </p:cNvSpPr>
          <p:nvPr/>
        </p:nvSpPr>
        <p:spPr>
          <a:xfrm>
            <a:off x="1371600" y="1164980"/>
            <a:ext cx="9601200" cy="697523"/>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tr-TR" sz="2000" b="1" dirty="0">
                <a:latin typeface="Calibri" panose="020F0502020204030204" pitchFamily="34" charset="0"/>
                <a:cs typeface="Calibri" panose="020F0502020204030204" pitchFamily="34" charset="0"/>
              </a:rPr>
              <a:t>Afetlerin Sınıflandırılması</a:t>
            </a:r>
            <a:endParaRPr lang="tr-TR" sz="2000" dirty="0"/>
          </a:p>
        </p:txBody>
      </p:sp>
    </p:spTree>
    <p:extLst>
      <p:ext uri="{BB962C8B-B14F-4D97-AF65-F5344CB8AC3E}">
        <p14:creationId xmlns:p14="http://schemas.microsoft.com/office/powerpoint/2010/main" val="920377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75F4A0-FEAF-4F1B-9C48-7688BF9D4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1EC79F3-0DE6-47BA-9C5C-039C54F4AC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730653" y="-921117"/>
            <a:ext cx="1756584" cy="4408488"/>
          </a:xfrm>
          <a:custGeom>
            <a:avLst/>
            <a:gdLst>
              <a:gd name="connsiteX0" fmla="*/ 1756584 w 1756584"/>
              <a:gd name="connsiteY0" fmla="*/ 4408488 h 4408488"/>
              <a:gd name="connsiteX1" fmla="*/ 1756584 w 1756584"/>
              <a:gd name="connsiteY1" fmla="*/ 0 h 4408488"/>
              <a:gd name="connsiteX2" fmla="*/ 1350810 w 1756584"/>
              <a:gd name="connsiteY2" fmla="*/ 0 h 4408488"/>
              <a:gd name="connsiteX3" fmla="*/ 1350810 w 1756584"/>
              <a:gd name="connsiteY3" fmla="*/ 4024068 h 4408488"/>
              <a:gd name="connsiteX4" fmla="*/ 0 w 1756584"/>
              <a:gd name="connsiteY4" fmla="*/ 4023445 h 4408488"/>
              <a:gd name="connsiteX5" fmla="*/ 0 w 1756584"/>
              <a:gd name="connsiteY5" fmla="*/ 440848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6584" h="4408488">
                <a:moveTo>
                  <a:pt x="1756584" y="4408488"/>
                </a:moveTo>
                <a:lnTo>
                  <a:pt x="1756584" y="0"/>
                </a:lnTo>
                <a:lnTo>
                  <a:pt x="1350810" y="0"/>
                </a:lnTo>
                <a:lnTo>
                  <a:pt x="1350810" y="4024068"/>
                </a:lnTo>
                <a:lnTo>
                  <a:pt x="0" y="4023445"/>
                </a:lnTo>
                <a:lnTo>
                  <a:pt x="0" y="4408488"/>
                </a:lnTo>
                <a:close/>
              </a:path>
            </a:pathLst>
          </a:custGeom>
          <a:solidFill>
            <a:schemeClr val="tx2"/>
          </a:solidFill>
          <a:ln w="0">
            <a:noFill/>
            <a:prstDash val="solid"/>
            <a:round/>
            <a:headEnd/>
            <a:tailEnd/>
          </a:ln>
        </p:spPr>
        <p:txBody>
          <a:bodyPr wrap="square">
            <a:noAutofit/>
          </a:bodyPr>
          <a:lstStyle/>
          <a:p>
            <a:endParaRPr lang="en-US" dirty="0"/>
          </a:p>
        </p:txBody>
      </p:sp>
      <p:sp>
        <p:nvSpPr>
          <p:cNvPr id="12" name="Freeform: Shape 11">
            <a:extLst>
              <a:ext uri="{FF2B5EF4-FFF2-40B4-BE49-F238E27FC236}">
                <a16:creationId xmlns:a16="http://schemas.microsoft.com/office/drawing/2014/main" id="{C86C2B07-2A41-4CB1-9C51-F037AF417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8673443" y="2182330"/>
            <a:ext cx="1755930" cy="4408488"/>
          </a:xfrm>
          <a:custGeom>
            <a:avLst/>
            <a:gdLst>
              <a:gd name="connsiteX0" fmla="*/ 0 w 1755930"/>
              <a:gd name="connsiteY0" fmla="*/ 4023420 h 4408488"/>
              <a:gd name="connsiteX1" fmla="*/ 1 w 1755930"/>
              <a:gd name="connsiteY1" fmla="*/ 4408488 h 4408488"/>
              <a:gd name="connsiteX2" fmla="*/ 1755930 w 1755930"/>
              <a:gd name="connsiteY2" fmla="*/ 4408488 h 4408488"/>
              <a:gd name="connsiteX3" fmla="*/ 1755930 w 1755930"/>
              <a:gd name="connsiteY3" fmla="*/ 0 h 4408488"/>
              <a:gd name="connsiteX4" fmla="*/ 1350156 w 1755930"/>
              <a:gd name="connsiteY4" fmla="*/ 0 h 4408488"/>
              <a:gd name="connsiteX5" fmla="*/ 1350156 w 1755930"/>
              <a:gd name="connsiteY5" fmla="*/ 4023628 h 4408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55930" h="4408488">
                <a:moveTo>
                  <a:pt x="0" y="4023420"/>
                </a:moveTo>
                <a:lnTo>
                  <a:pt x="1" y="4408488"/>
                </a:lnTo>
                <a:lnTo>
                  <a:pt x="1755930" y="4408488"/>
                </a:lnTo>
                <a:lnTo>
                  <a:pt x="1755930" y="0"/>
                </a:lnTo>
                <a:lnTo>
                  <a:pt x="1350156" y="0"/>
                </a:lnTo>
                <a:lnTo>
                  <a:pt x="1350156" y="4023628"/>
                </a:lnTo>
                <a:close/>
              </a:path>
            </a:pathLst>
          </a:custGeom>
          <a:solidFill>
            <a:schemeClr val="tx2"/>
          </a:solidFill>
          <a:ln w="0">
            <a:noFill/>
            <a:prstDash val="solid"/>
            <a:round/>
            <a:headEnd/>
            <a:tailEnd/>
          </a:ln>
        </p:spPr>
      </p:sp>
      <p:sp>
        <p:nvSpPr>
          <p:cNvPr id="3" name="İçerik Yer Tutucusu 2">
            <a:extLst>
              <a:ext uri="{FF2B5EF4-FFF2-40B4-BE49-F238E27FC236}">
                <a16:creationId xmlns:a16="http://schemas.microsoft.com/office/drawing/2014/main" id="{FE82AD45-E498-1B8D-43F2-0B74CDE272FA}"/>
              </a:ext>
            </a:extLst>
          </p:cNvPr>
          <p:cNvSpPr>
            <a:spLocks noGrp="1"/>
          </p:cNvSpPr>
          <p:nvPr>
            <p:ph idx="1"/>
          </p:nvPr>
        </p:nvSpPr>
        <p:spPr>
          <a:xfrm>
            <a:off x="4176073" y="1721624"/>
            <a:ext cx="4769963" cy="2388463"/>
          </a:xfrm>
        </p:spPr>
        <p:txBody>
          <a:bodyPr anchor="ctr">
            <a:normAutofit/>
          </a:bodyPr>
          <a:lstStyle/>
          <a:p>
            <a:pPr marL="0" indent="0">
              <a:buNone/>
            </a:pPr>
            <a:r>
              <a:rPr lang="tr-TR" sz="2400" dirty="0">
                <a:latin typeface="Calibri" panose="020F0502020204030204" pitchFamily="34" charset="0"/>
                <a:cs typeface="Calibri" panose="020F0502020204030204" pitchFamily="34" charset="0"/>
              </a:rPr>
              <a:t>Dinlediğiniz için teşekkür ederim.</a:t>
            </a:r>
          </a:p>
        </p:txBody>
      </p:sp>
      <p:sp>
        <p:nvSpPr>
          <p:cNvPr id="14" name="Rectangle 13">
            <a:extLst>
              <a:ext uri="{FF2B5EF4-FFF2-40B4-BE49-F238E27FC236}">
                <a16:creationId xmlns:a16="http://schemas.microsoft.com/office/drawing/2014/main" id="{A3F67AAC-C977-4759-A5C8-6BC998F96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6453386"/>
            <a:ext cx="12191998" cy="40461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solidFill>
                <a:schemeClr val="bg1"/>
              </a:solidFill>
            </a:endParaRPr>
          </a:p>
        </p:txBody>
      </p:sp>
    </p:spTree>
    <p:extLst>
      <p:ext uri="{BB962C8B-B14F-4D97-AF65-F5344CB8AC3E}">
        <p14:creationId xmlns:p14="http://schemas.microsoft.com/office/powerpoint/2010/main" val="757016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DD39546-8106-D447-37A4-1AF937502583}"/>
              </a:ext>
            </a:extLst>
          </p:cNvPr>
          <p:cNvSpPr>
            <a:spLocks noGrp="1"/>
          </p:cNvSpPr>
          <p:nvPr>
            <p:ph idx="1"/>
          </p:nvPr>
        </p:nvSpPr>
        <p:spPr>
          <a:xfrm>
            <a:off x="1127342" y="701458"/>
            <a:ext cx="9845458" cy="5165942"/>
          </a:xfrm>
        </p:spPr>
        <p:txBody>
          <a:bodyPr>
            <a:normAutofit/>
          </a:bodyPr>
          <a:lstStyle/>
          <a:p>
            <a:pPr marL="228600" indent="-228600">
              <a:buFont typeface="+mj-lt"/>
              <a:buAutoNum type="arabicPeriod"/>
            </a:pPr>
            <a:r>
              <a:rPr lang="tr-TR" sz="1000" dirty="0">
                <a:solidFill>
                  <a:schemeClr val="tx1"/>
                </a:solidFill>
                <a:latin typeface="Calibri" panose="020F0502020204030204" pitchFamily="34" charset="0"/>
                <a:cs typeface="Calibri" panose="020F0502020204030204" pitchFamily="34" charset="0"/>
              </a:rPr>
              <a:t> United Nations. United Nations Office </a:t>
            </a:r>
            <a:r>
              <a:rPr lang="tr-TR" sz="1000" dirty="0" err="1">
                <a:solidFill>
                  <a:schemeClr val="tx1"/>
                </a:solidFill>
                <a:latin typeface="Calibri" panose="020F0502020204030204" pitchFamily="34" charset="0"/>
                <a:cs typeface="Calibri" panose="020F0502020204030204" pitchFamily="34" charset="0"/>
              </a:rPr>
              <a:t>For</a:t>
            </a:r>
            <a:r>
              <a:rPr lang="tr-TR" sz="1000" dirty="0">
                <a:solidFill>
                  <a:schemeClr val="tx1"/>
                </a:solidFill>
                <a:latin typeface="Calibri" panose="020F0502020204030204" pitchFamily="34" charset="0"/>
                <a:cs typeface="Calibri" panose="020F0502020204030204" pitchFamily="34" charset="0"/>
              </a:rPr>
              <a:t> </a:t>
            </a:r>
            <a:r>
              <a:rPr lang="tr-TR" sz="1000" dirty="0" err="1">
                <a:solidFill>
                  <a:schemeClr val="tx1"/>
                </a:solidFill>
                <a:latin typeface="Calibri" panose="020F0502020204030204" pitchFamily="34" charset="0"/>
                <a:cs typeface="Calibri" panose="020F0502020204030204" pitchFamily="34" charset="0"/>
              </a:rPr>
              <a:t>Disaster</a:t>
            </a:r>
            <a:r>
              <a:rPr lang="tr-TR" sz="1000" dirty="0">
                <a:solidFill>
                  <a:schemeClr val="tx1"/>
                </a:solidFill>
                <a:latin typeface="Calibri" panose="020F0502020204030204" pitchFamily="34" charset="0"/>
                <a:cs typeface="Calibri" panose="020F0502020204030204" pitchFamily="34" charset="0"/>
              </a:rPr>
              <a:t> Risk </a:t>
            </a:r>
            <a:r>
              <a:rPr lang="tr-TR" sz="1000" dirty="0" err="1">
                <a:solidFill>
                  <a:schemeClr val="tx1"/>
                </a:solidFill>
                <a:latin typeface="Calibri" panose="020F0502020204030204" pitchFamily="34" charset="0"/>
                <a:cs typeface="Calibri" panose="020F0502020204030204" pitchFamily="34" charset="0"/>
              </a:rPr>
              <a:t>Reduction</a:t>
            </a:r>
            <a:r>
              <a:rPr lang="tr-TR" sz="1000" dirty="0">
                <a:solidFill>
                  <a:schemeClr val="tx1"/>
                </a:solidFill>
                <a:latin typeface="Calibri" panose="020F0502020204030204" pitchFamily="34" charset="0"/>
                <a:cs typeface="Calibri" panose="020F0502020204030204" pitchFamily="34" charset="0"/>
              </a:rPr>
              <a:t> </a:t>
            </a:r>
            <a:r>
              <a:rPr lang="tr-TR" sz="1000" dirty="0" err="1">
                <a:solidFill>
                  <a:schemeClr val="tx1"/>
                </a:solidFill>
                <a:latin typeface="Calibri" panose="020F0502020204030204" pitchFamily="34" charset="0"/>
                <a:cs typeface="Calibri" panose="020F0502020204030204" pitchFamily="34" charset="0"/>
              </a:rPr>
              <a:t>Terminology</a:t>
            </a:r>
            <a:r>
              <a:rPr lang="tr-TR" sz="1000" dirty="0">
                <a:solidFill>
                  <a:schemeClr val="tx1"/>
                </a:solidFill>
                <a:latin typeface="Calibri" panose="020F0502020204030204" pitchFamily="34" charset="0"/>
                <a:cs typeface="Calibri" panose="020F0502020204030204" pitchFamily="34" charset="0"/>
              </a:rPr>
              <a:t> on </a:t>
            </a:r>
            <a:r>
              <a:rPr lang="tr-TR" sz="1000" dirty="0" err="1">
                <a:solidFill>
                  <a:schemeClr val="tx1"/>
                </a:solidFill>
                <a:latin typeface="Calibri" panose="020F0502020204030204" pitchFamily="34" charset="0"/>
                <a:cs typeface="Calibri" panose="020F0502020204030204" pitchFamily="34" charset="0"/>
              </a:rPr>
              <a:t>Disaster</a:t>
            </a:r>
            <a:r>
              <a:rPr lang="tr-TR" sz="1000" dirty="0">
                <a:solidFill>
                  <a:schemeClr val="tx1"/>
                </a:solidFill>
                <a:latin typeface="Calibri" panose="020F0502020204030204" pitchFamily="34" charset="0"/>
                <a:cs typeface="Calibri" panose="020F0502020204030204" pitchFamily="34" charset="0"/>
              </a:rPr>
              <a:t> Risk </a:t>
            </a:r>
            <a:r>
              <a:rPr lang="tr-TR" sz="1000" dirty="0" err="1">
                <a:solidFill>
                  <a:schemeClr val="tx1"/>
                </a:solidFill>
                <a:latin typeface="Calibri" panose="020F0502020204030204" pitchFamily="34" charset="0"/>
                <a:cs typeface="Calibri" panose="020F0502020204030204" pitchFamily="34" charset="0"/>
              </a:rPr>
              <a:t>Reduction</a:t>
            </a:r>
            <a:r>
              <a:rPr lang="tr-TR" sz="1000" dirty="0">
                <a:solidFill>
                  <a:schemeClr val="tx1"/>
                </a:solidFill>
                <a:latin typeface="Calibri" panose="020F0502020204030204" pitchFamily="34" charset="0"/>
                <a:cs typeface="Calibri" panose="020F0502020204030204" pitchFamily="34" charset="0"/>
              </a:rPr>
              <a:t>. </a:t>
            </a:r>
            <a:r>
              <a:rPr lang="tr-TR" sz="1000" dirty="0">
                <a:latin typeface="Calibri" panose="020F0502020204030204" pitchFamily="34" charset="0"/>
                <a:cs typeface="Calibri" panose="020F0502020204030204" pitchFamily="34" charset="0"/>
                <a:hlinkClick r:id="rId2"/>
              </a:rPr>
              <a:t>https://www.undrr.org/terminology</a:t>
            </a:r>
            <a:endParaRPr lang="tr-TR" sz="1000" dirty="0">
              <a:latin typeface="Calibri" panose="020F0502020204030204" pitchFamily="34" charset="0"/>
              <a:cs typeface="Calibri" panose="020F0502020204030204" pitchFamily="34" charset="0"/>
            </a:endParaRPr>
          </a:p>
          <a:p>
            <a:pPr marL="228600" indent="-228600">
              <a:buFont typeface="+mj-lt"/>
              <a:buAutoNum type="arabicPeriod"/>
            </a:pPr>
            <a:r>
              <a:rPr lang="tr-TR" sz="1000" dirty="0">
                <a:solidFill>
                  <a:schemeClr val="tx1"/>
                </a:solidFill>
                <a:latin typeface="Calibri" panose="020F0502020204030204" pitchFamily="34" charset="0"/>
                <a:cs typeface="Calibri" panose="020F0502020204030204" pitchFamily="34" charset="0"/>
              </a:rPr>
              <a:t> T.C. İçişleri Bakanlığı Afet ve Acil Durum Yönetimi Başkanlığı. Açıklamalı Afet Yönetimi Terimleri Sözlüğü. </a:t>
            </a:r>
            <a:r>
              <a:rPr lang="tr-TR" sz="1000" dirty="0">
                <a:latin typeface="Calibri" panose="020F0502020204030204" pitchFamily="34" charset="0"/>
                <a:cs typeface="Calibri" panose="020F0502020204030204" pitchFamily="34" charset="0"/>
                <a:hlinkClick r:id="rId3"/>
              </a:rPr>
              <a:t>https://www.afad.gov.tr/aciklamali-afet-yonetimi-terimleri-sozlugu</a:t>
            </a:r>
            <a:endParaRPr lang="tr-TR" sz="1000" dirty="0">
              <a:solidFill>
                <a:schemeClr val="tx1"/>
              </a:solidFill>
              <a:latin typeface="Calibri" panose="020F0502020204030204" pitchFamily="34" charset="0"/>
              <a:cs typeface="Calibri" panose="020F0502020204030204" pitchFamily="34" charset="0"/>
            </a:endParaRPr>
          </a:p>
          <a:p>
            <a:pPr marL="228600" indent="-228600">
              <a:buFont typeface="+mj-lt"/>
              <a:buAutoNum type="arabicPeriod"/>
            </a:pPr>
            <a:r>
              <a:rPr lang="tr-TR" sz="1000" dirty="0">
                <a:solidFill>
                  <a:schemeClr val="tx1"/>
                </a:solidFill>
                <a:latin typeface="Calibri" panose="020F0502020204030204" pitchFamily="34" charset="0"/>
                <a:cs typeface="Calibri" panose="020F0502020204030204" pitchFamily="34" charset="0"/>
              </a:rPr>
              <a:t> Kahraman S. , Polat E. , </a:t>
            </a:r>
            <a:r>
              <a:rPr lang="tr-TR" sz="1000" dirty="0" err="1">
                <a:solidFill>
                  <a:schemeClr val="tx1"/>
                </a:solidFill>
                <a:latin typeface="Calibri" panose="020F0502020204030204" pitchFamily="34" charset="0"/>
                <a:cs typeface="Calibri" panose="020F0502020204030204" pitchFamily="34" charset="0"/>
              </a:rPr>
              <a:t>Korkmazyürek</a:t>
            </a:r>
            <a:r>
              <a:rPr lang="tr-TR" sz="1000" dirty="0">
                <a:solidFill>
                  <a:schemeClr val="tx1"/>
                </a:solidFill>
                <a:latin typeface="Calibri" panose="020F0502020204030204" pitchFamily="34" charset="0"/>
                <a:cs typeface="Calibri" panose="020F0502020204030204" pitchFamily="34" charset="0"/>
              </a:rPr>
              <a:t> B. Afet Yönetim Döngüsündeki Ana Terimler. Avrasya Terim Dergisi, 2021, 9 (3): 7 - 14 </a:t>
            </a:r>
            <a:r>
              <a:rPr lang="tr-TR" sz="1000" dirty="0">
                <a:solidFill>
                  <a:schemeClr val="tx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https://dergipark.org.tr/tr/download/article-file/1847608</a:t>
            </a:r>
            <a:endParaRPr lang="tr-TR" sz="1000" dirty="0">
              <a:solidFill>
                <a:schemeClr val="tx1"/>
              </a:solidFill>
              <a:latin typeface="Calibri" panose="020F0502020204030204" pitchFamily="34" charset="0"/>
              <a:cs typeface="Calibri" panose="020F0502020204030204" pitchFamily="34" charset="0"/>
            </a:endParaRPr>
          </a:p>
          <a:p>
            <a:pPr marL="228600" indent="-228600">
              <a:buFont typeface="+mj-lt"/>
              <a:buAutoNum type="arabicPeriod"/>
            </a:pP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Türk Dil Kurumu Sözlük. </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5">
                  <a:extLst>
                    <a:ext uri="{A12FA001-AC4F-418D-AE19-62706E023703}">
                      <ahyp:hlinkClr xmlns:ahyp="http://schemas.microsoft.com/office/drawing/2018/hyperlinkcolor" val="tx"/>
                    </a:ext>
                  </a:extLst>
                </a:hlinkClick>
              </a:rPr>
              <a:t>https://sozluk.gov.tr</a:t>
            </a:r>
            <a:endParaRPr lang="tr-TR" sz="1000"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228600" indent="-228600">
              <a:buFont typeface="+mj-lt"/>
              <a:buAutoNum type="arabicPeriod"/>
            </a:pP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Nişanyan</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Sözlük. </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6">
                  <a:extLst>
                    <a:ext uri="{A12FA001-AC4F-418D-AE19-62706E023703}">
                      <ahyp:hlinkClr xmlns:ahyp="http://schemas.microsoft.com/office/drawing/2018/hyperlinkcolor" val="tx"/>
                    </a:ext>
                  </a:extLst>
                </a:hlinkClick>
              </a:rPr>
              <a:t>https://www.nisanyansozluk.com/kelime/afet</a:t>
            </a:r>
            <a:endParaRPr lang="tr-TR" sz="1000"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228600" indent="-228600">
              <a:buFont typeface="+mj-lt"/>
              <a:buAutoNum type="arabicPeriod"/>
            </a:pP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WHO/EHA. (2022).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Dısasters</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&amp;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Emergencıes</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Defınıtıons</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Training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Package</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7">
                  <a:extLst>
                    <a:ext uri="{A12FA001-AC4F-418D-AE19-62706E023703}">
                      <ahyp:hlinkClr xmlns:ahyp="http://schemas.microsoft.com/office/drawing/2018/hyperlinkcolor" val="tx"/>
                    </a:ext>
                  </a:extLst>
                </a:hlinkClick>
              </a:rPr>
              <a:t>https://apps.who.int/disasters/repo/7656.pdf</a:t>
            </a:r>
            <a:endPar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228600" indent="-228600">
              <a:buFont typeface="+mj-lt"/>
              <a:buAutoNum type="arabicPeriod"/>
            </a:pP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 Al-</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Jazairi</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 (2019).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Disasters</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and</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Disaster</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Medicine</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Essentials of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Accident</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and</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Emergency</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Medicine</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8">
                  <a:extLst>
                    <a:ext uri="{A12FA001-AC4F-418D-AE19-62706E023703}">
                      <ahyp:hlinkClr xmlns:ahyp="http://schemas.microsoft.com/office/drawing/2018/hyperlinkcolor" val="tx"/>
                    </a:ext>
                  </a:extLst>
                </a:hlinkClick>
              </a:rPr>
              <a:t>https://doi.org/10.5772/intechopen.72947</a:t>
            </a:r>
            <a:endPar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228600" indent="-228600">
              <a:buFont typeface="+mj-lt"/>
              <a:buAutoNum type="arabicPeriod"/>
            </a:pP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World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Dısasters</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Report  (2023). IFRC (No. 978-2-9701289-8–4).</a:t>
            </a:r>
            <a:r>
              <a:rPr lang="tr-TR" sz="10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International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Federation</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of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Red</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Cross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and</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Red</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Crescent</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Societies</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hlinkClick r:id="rId9">
                  <a:extLst>
                    <a:ext uri="{A12FA001-AC4F-418D-AE19-62706E023703}">
                      <ahyp:hlinkClr xmlns:ahyp="http://schemas.microsoft.com/office/drawing/2018/hyperlinkcolor" val="tx"/>
                    </a:ext>
                  </a:extLst>
                </a:hlinkClick>
              </a:rPr>
              <a:t>https://www.ifrc.org/document/world-disasters-report-2022</a:t>
            </a:r>
            <a:endPar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p>
            <a:pPr marL="228600" indent="-228600">
              <a:buFont typeface="+mj-lt"/>
              <a:buAutoNum type="arabicPeriod"/>
            </a:pPr>
            <a:r>
              <a:rPr lang="tr-TR" sz="1000" dirty="0">
                <a:solidFill>
                  <a:schemeClr val="tx1"/>
                </a:solidFill>
                <a:latin typeface="Calibri" panose="020F0502020204030204" pitchFamily="34" charset="0"/>
                <a:cs typeface="Calibri" panose="020F0502020204030204" pitchFamily="34" charset="0"/>
              </a:rPr>
              <a:t> AFETLER Ve HALK SAĞLIĞI. Afetlerde Temel Kavramlar Ve Hazırlıklı Olmak Kısım Editörü: Necati DEDEOĞLU. Hipokrat Yayınları. ISBN: 978-625-6429-24-6 </a:t>
            </a:r>
            <a:r>
              <a:rPr lang="tr-TR" sz="1000" dirty="0">
                <a:solidFill>
                  <a:schemeClr val="tx1"/>
                </a:solidFill>
                <a:latin typeface="Calibri" panose="020F0502020204030204" pitchFamily="34" charset="0"/>
                <a:cs typeface="Calibri" panose="020F0502020204030204" pitchFamily="34" charset="0"/>
                <a:hlinkClick r:id="rId10"/>
              </a:rPr>
              <a:t>https://www.halksagligiokulu.org</a:t>
            </a:r>
            <a:endParaRPr lang="tr-TR" sz="1000" dirty="0">
              <a:solidFill>
                <a:schemeClr val="tx1"/>
              </a:solidFill>
              <a:latin typeface="Calibri" panose="020F0502020204030204" pitchFamily="34" charset="0"/>
              <a:cs typeface="Calibri" panose="020F0502020204030204" pitchFamily="34" charset="0"/>
            </a:endParaRPr>
          </a:p>
          <a:p>
            <a:pPr marL="228600" indent="-228600">
              <a:buFont typeface="+mj-lt"/>
              <a:buAutoNum type="arabicPeriod"/>
            </a:pP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Partridge</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R. A.,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Proano</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L., &amp;</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amp</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Marcozzi</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D. (2012). Oxford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American</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Handbook</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ofDisaster</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Medicine</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Oxford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University</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t>
            </a:r>
            <a:r>
              <a:rPr lang="tr-TR" sz="1000"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Press</a:t>
            </a:r>
            <a:r>
              <a:rPr lang="tr-TR" sz="10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p>
          <a:p>
            <a:pPr marL="228600" indent="-228600">
              <a:buFont typeface="+mj-lt"/>
              <a:buAutoNum type="arabicPeriod"/>
            </a:pPr>
            <a:r>
              <a:rPr lang="tr-TR" sz="1000" dirty="0">
                <a:solidFill>
                  <a:schemeClr val="tx1"/>
                </a:solidFill>
                <a:latin typeface="Calibri" panose="020F0502020204030204" pitchFamily="34" charset="0"/>
                <a:cs typeface="Calibri" panose="020F0502020204030204" pitchFamily="34" charset="0"/>
              </a:rPr>
              <a:t> </a:t>
            </a:r>
            <a:r>
              <a:rPr lang="tr-TR" sz="1000" b="0" i="0" dirty="0">
                <a:solidFill>
                  <a:srgbClr val="202124"/>
                </a:solidFill>
                <a:effectLst/>
                <a:latin typeface="Calibri" panose="020F0502020204030204" pitchFamily="34" charset="0"/>
                <a:cs typeface="Calibri" panose="020F0502020204030204" pitchFamily="34" charset="0"/>
              </a:rPr>
              <a:t>Federal Acil Durum Yönetim Kurumu (Federal </a:t>
            </a:r>
            <a:r>
              <a:rPr lang="tr-TR" sz="1000" b="0" i="0" dirty="0" err="1">
                <a:solidFill>
                  <a:srgbClr val="202124"/>
                </a:solidFill>
                <a:effectLst/>
                <a:latin typeface="Calibri" panose="020F0502020204030204" pitchFamily="34" charset="0"/>
                <a:cs typeface="Calibri" panose="020F0502020204030204" pitchFamily="34" charset="0"/>
              </a:rPr>
              <a:t>Emergency</a:t>
            </a:r>
            <a:r>
              <a:rPr lang="tr-TR" sz="1000" b="0" i="0" dirty="0">
                <a:solidFill>
                  <a:srgbClr val="202124"/>
                </a:solidFill>
                <a:effectLst/>
                <a:latin typeface="Calibri" panose="020F0502020204030204" pitchFamily="34" charset="0"/>
                <a:cs typeface="Calibri" panose="020F0502020204030204" pitchFamily="34" charset="0"/>
              </a:rPr>
              <a:t> Management </a:t>
            </a:r>
            <a:r>
              <a:rPr lang="tr-TR" sz="1000" b="0" i="0" dirty="0" err="1">
                <a:solidFill>
                  <a:srgbClr val="202124"/>
                </a:solidFill>
                <a:effectLst/>
                <a:latin typeface="Calibri" panose="020F0502020204030204" pitchFamily="34" charset="0"/>
                <a:cs typeface="Calibri" panose="020F0502020204030204" pitchFamily="34" charset="0"/>
              </a:rPr>
              <a:t>Agency</a:t>
            </a:r>
            <a:r>
              <a:rPr lang="tr-TR" sz="1000" b="0" i="0" dirty="0">
                <a:solidFill>
                  <a:srgbClr val="202124"/>
                </a:solidFill>
                <a:effectLst/>
                <a:latin typeface="Calibri" panose="020F0502020204030204" pitchFamily="34" charset="0"/>
                <a:cs typeface="Calibri" panose="020F0502020204030204" pitchFamily="34" charset="0"/>
              </a:rPr>
              <a:t>). </a:t>
            </a:r>
            <a:r>
              <a:rPr lang="tr-TR" sz="1000" b="0" i="0" dirty="0">
                <a:solidFill>
                  <a:srgbClr val="202124"/>
                </a:solidFill>
                <a:effectLst/>
                <a:latin typeface="Calibri" panose="020F0502020204030204" pitchFamily="34" charset="0"/>
                <a:cs typeface="Calibri" panose="020F0502020204030204" pitchFamily="34" charset="0"/>
                <a:hlinkClick r:id="rId11"/>
              </a:rPr>
              <a:t>https://www.fema.gov/</a:t>
            </a:r>
            <a:endParaRPr lang="tr-TR" dirty="0"/>
          </a:p>
        </p:txBody>
      </p:sp>
    </p:spTree>
    <p:extLst>
      <p:ext uri="{BB962C8B-B14F-4D97-AF65-F5344CB8AC3E}">
        <p14:creationId xmlns:p14="http://schemas.microsoft.com/office/powerpoint/2010/main" val="3018030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45E683-081F-366E-F345-E323CF2D3995}"/>
              </a:ext>
            </a:extLst>
          </p:cNvPr>
          <p:cNvSpPr>
            <a:spLocks noGrp="1"/>
          </p:cNvSpPr>
          <p:nvPr>
            <p:ph type="title"/>
          </p:nvPr>
        </p:nvSpPr>
        <p:spPr>
          <a:xfrm>
            <a:off x="1371600" y="685800"/>
            <a:ext cx="9601200" cy="831915"/>
          </a:xfrm>
        </p:spPr>
        <p:txBody>
          <a:bodyPr>
            <a:normAutofit/>
          </a:bodyPr>
          <a:lstStyle/>
          <a:p>
            <a:r>
              <a:rPr lang="tr-TR" sz="2400" b="1" dirty="0">
                <a:latin typeface="Calibri" panose="020F0502020204030204" pitchFamily="34" charset="0"/>
                <a:cs typeface="Calibri" panose="020F0502020204030204" pitchFamily="34" charset="0"/>
              </a:rPr>
              <a:t>Birlikte düşünelim</a:t>
            </a:r>
          </a:p>
        </p:txBody>
      </p:sp>
      <p:sp>
        <p:nvSpPr>
          <p:cNvPr id="3" name="İçerik Yer Tutucusu 2">
            <a:extLst>
              <a:ext uri="{FF2B5EF4-FFF2-40B4-BE49-F238E27FC236}">
                <a16:creationId xmlns:a16="http://schemas.microsoft.com/office/drawing/2014/main" id="{87C4D12C-1A39-50F2-D8FB-5324ADD6FF5C}"/>
              </a:ext>
            </a:extLst>
          </p:cNvPr>
          <p:cNvSpPr>
            <a:spLocks noGrp="1"/>
          </p:cNvSpPr>
          <p:nvPr>
            <p:ph idx="1"/>
          </p:nvPr>
        </p:nvSpPr>
        <p:spPr>
          <a:xfrm>
            <a:off x="1295400" y="1638300"/>
            <a:ext cx="9601200" cy="3581400"/>
          </a:xfrm>
        </p:spPr>
        <p:txBody>
          <a:bodyPr>
            <a:normAutofit/>
          </a:bodyPr>
          <a:lstStyle/>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Herhangi bir yerleşim biriminin ya da iş kolunun olmadığı bir bölgede meydana gelecek bir heyelan herhangi bir can veya mal kaybına yol açmayacağından afet olarak değerlendirilebilir mi?</a:t>
            </a:r>
          </a:p>
          <a:p>
            <a:r>
              <a:rPr lang="tr-TR" dirty="0">
                <a:solidFill>
                  <a:srgbClr val="000000"/>
                </a:solidFill>
                <a:latin typeface="Calibri" panose="020F0502020204030204" pitchFamily="34" charset="0"/>
                <a:ea typeface="Times New Roman" panose="02020603050405020304" pitchFamily="18" charset="0"/>
                <a:cs typeface="Calibri" panose="020F0502020204030204" pitchFamily="34" charset="0"/>
              </a:rPr>
              <a:t>S</a:t>
            </a:r>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adece can ve mal kaybı yaşanması  bir olayın afet olarak değerlendirilmesi için yeterli midir?</a:t>
            </a:r>
          </a:p>
          <a:p>
            <a:r>
              <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Afet, acil durum ve </a:t>
            </a:r>
            <a:r>
              <a:rPr lang="tr-TR" dirty="0">
                <a:solidFill>
                  <a:srgbClr val="000000"/>
                </a:solidFill>
                <a:latin typeface="Calibri" panose="020F0502020204030204" pitchFamily="34" charset="0"/>
                <a:ea typeface="Times New Roman" panose="02020603050405020304" pitchFamily="18" charset="0"/>
                <a:cs typeface="Calibri" panose="020F0502020204030204" pitchFamily="34" charset="0"/>
              </a:rPr>
              <a:t>felaket terimleri aynı anlamı karşılar mı?</a:t>
            </a:r>
            <a:endPar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endParaRPr lang="tr-TR"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886435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4120E2-7861-A7EC-CDAA-23A7F6527632}"/>
              </a:ext>
            </a:extLst>
          </p:cNvPr>
          <p:cNvSpPr>
            <a:spLocks noGrp="1"/>
          </p:cNvSpPr>
          <p:nvPr>
            <p:ph type="title"/>
          </p:nvPr>
        </p:nvSpPr>
        <p:spPr>
          <a:xfrm>
            <a:off x="1371600" y="650056"/>
            <a:ext cx="9601200" cy="681087"/>
          </a:xfrm>
        </p:spPr>
        <p:txBody>
          <a:bodyPr>
            <a:noAutofit/>
          </a:bodyPr>
          <a:lstStyle/>
          <a:p>
            <a:r>
              <a:rPr lang="tr-TR" sz="2000" b="1" dirty="0">
                <a:latin typeface="Calibri" panose="020F0502020204030204" pitchFamily="34" charset="0"/>
                <a:cs typeface="Calibri" panose="020F0502020204030204" pitchFamily="34" charset="0"/>
              </a:rPr>
              <a:t>Afetler/acil durumlar ile ilgili temel kavramlar</a:t>
            </a:r>
            <a:br>
              <a:rPr lang="tr-TR" sz="4800" dirty="0"/>
            </a:br>
            <a:endParaRPr lang="tr-TR" sz="4800" dirty="0"/>
          </a:p>
        </p:txBody>
      </p:sp>
      <p:sp>
        <p:nvSpPr>
          <p:cNvPr id="3" name="İçerik Yer Tutucusu 2">
            <a:extLst>
              <a:ext uri="{FF2B5EF4-FFF2-40B4-BE49-F238E27FC236}">
                <a16:creationId xmlns:a16="http://schemas.microsoft.com/office/drawing/2014/main" id="{98219E15-5746-E49A-495F-E52869B83511}"/>
              </a:ext>
            </a:extLst>
          </p:cNvPr>
          <p:cNvSpPr>
            <a:spLocks noGrp="1"/>
          </p:cNvSpPr>
          <p:nvPr>
            <p:ph idx="1"/>
          </p:nvPr>
        </p:nvSpPr>
        <p:spPr>
          <a:xfrm>
            <a:off x="1295400" y="1861794"/>
            <a:ext cx="9601200" cy="3581400"/>
          </a:xfrm>
        </p:spPr>
        <p:txBody>
          <a:bodyPr/>
          <a:lstStyle/>
          <a:p>
            <a:r>
              <a:rPr lang="tr-TR" dirty="0"/>
              <a:t>Sunumda verilen tanımlarda uluslararası kabul görmüş Birleşmiş Milletler Afet Risk Azaltma Ofisi Afet Terminolojisi (</a:t>
            </a:r>
            <a:r>
              <a:rPr lang="tr-TR" dirty="0" err="1"/>
              <a:t>The</a:t>
            </a:r>
            <a:r>
              <a:rPr lang="tr-TR" dirty="0"/>
              <a:t> United Nations Office </a:t>
            </a:r>
            <a:r>
              <a:rPr lang="tr-TR" dirty="0" err="1"/>
              <a:t>for</a:t>
            </a:r>
            <a:r>
              <a:rPr lang="tr-TR" dirty="0"/>
              <a:t> </a:t>
            </a:r>
            <a:r>
              <a:rPr lang="tr-TR" dirty="0" err="1"/>
              <a:t>Disaster</a:t>
            </a:r>
            <a:r>
              <a:rPr lang="tr-TR" dirty="0"/>
              <a:t> Risk </a:t>
            </a:r>
            <a:r>
              <a:rPr lang="tr-TR" dirty="0" err="1"/>
              <a:t>Reduction</a:t>
            </a:r>
            <a:r>
              <a:rPr lang="tr-TR" dirty="0"/>
              <a:t>- UNDRR ) terimleri ile T.C. İçişleri Bakanlığı Afet ve Acil Durum Yönetimi Başkanlığı (AFAD) tarafından yayınlanan «Açıklamalı Afet Yönetimi Terimleri Sözlüğü” temel alınmıştır. </a:t>
            </a:r>
          </a:p>
        </p:txBody>
      </p:sp>
    </p:spTree>
    <p:extLst>
      <p:ext uri="{BB962C8B-B14F-4D97-AF65-F5344CB8AC3E}">
        <p14:creationId xmlns:p14="http://schemas.microsoft.com/office/powerpoint/2010/main" val="1897831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0865DE-5BD3-48AB-2B2E-44A2A54A508C}"/>
              </a:ext>
            </a:extLst>
          </p:cNvPr>
          <p:cNvSpPr>
            <a:spLocks noGrp="1"/>
          </p:cNvSpPr>
          <p:nvPr>
            <p:ph idx="1"/>
          </p:nvPr>
        </p:nvSpPr>
        <p:spPr>
          <a:xfrm>
            <a:off x="1371600" y="1810011"/>
            <a:ext cx="9601200" cy="4265112"/>
          </a:xfrm>
        </p:spPr>
        <p:txBody>
          <a:bodyPr>
            <a:normAutofit fontScale="92500"/>
          </a:bodyPr>
          <a:lstStyle/>
          <a:p>
            <a:r>
              <a:rPr lang="tr-TR" sz="2000" dirty="0">
                <a:solidFill>
                  <a:srgbClr val="000000"/>
                </a:solidFill>
                <a:effectLst/>
                <a:latin typeface="Times New Roman" panose="02020603050405020304" pitchFamily="18" charset="0"/>
                <a:ea typeface="Times New Roman" panose="02020603050405020304" pitchFamily="18" charset="0"/>
              </a:rPr>
              <a:t>Afet </a:t>
            </a:r>
            <a:r>
              <a:rPr lang="tr-TR" dirty="0">
                <a:solidFill>
                  <a:srgbClr val="000000"/>
                </a:solidFill>
                <a:latin typeface="Times New Roman" panose="02020603050405020304" pitchFamily="18" charset="0"/>
                <a:ea typeface="Times New Roman" panose="02020603050405020304" pitchFamily="18" charset="0"/>
              </a:rPr>
              <a:t>sözcüğü, d</a:t>
            </a:r>
            <a:r>
              <a:rPr lang="tr-TR" sz="2000" dirty="0">
                <a:solidFill>
                  <a:srgbClr val="000000"/>
                </a:solidFill>
                <a:effectLst/>
                <a:latin typeface="Times New Roman" panose="02020603050405020304" pitchFamily="18" charset="0"/>
                <a:ea typeface="Times New Roman" panose="02020603050405020304" pitchFamily="18" charset="0"/>
              </a:rPr>
              <a:t>ilimize Arapça “bela, felaket, salgın hastalık” anlamına gelen </a:t>
            </a:r>
            <a:r>
              <a:rPr lang="tr-TR" sz="2000" i="1" dirty="0" err="1">
                <a:solidFill>
                  <a:srgbClr val="000000"/>
                </a:solidFill>
                <a:effectLst/>
                <a:latin typeface="Times New Roman" panose="02020603050405020304" pitchFamily="18" charset="0"/>
                <a:ea typeface="Times New Roman" panose="02020603050405020304" pitchFamily="18" charset="0"/>
              </a:rPr>
              <a:t>āfa</a:t>
            </a:r>
            <a:r>
              <a:rPr lang="tr-TR" sz="2000" i="1" dirty="0">
                <a:solidFill>
                  <a:srgbClr val="000000"/>
                </a:solidFill>
                <a:effectLst/>
                <a:latin typeface="Times New Roman" panose="02020603050405020304" pitchFamily="18" charset="0"/>
                <a:ea typeface="Times New Roman" panose="02020603050405020304" pitchFamily="18" charset="0"/>
              </a:rPr>
              <a:t>(t)</a:t>
            </a:r>
            <a:r>
              <a:rPr lang="tr-TR" sz="2000" dirty="0">
                <a:solidFill>
                  <a:srgbClr val="000000"/>
                </a:solidFill>
                <a:effectLst/>
                <a:latin typeface="Times New Roman" panose="02020603050405020304" pitchFamily="18" charset="0"/>
                <a:ea typeface="Times New Roman" panose="02020603050405020304" pitchFamily="18" charset="0"/>
              </a:rPr>
              <a:t> </a:t>
            </a:r>
            <a:r>
              <a:rPr lang="tr-TR" sz="2000" dirty="0" err="1">
                <a:solidFill>
                  <a:srgbClr val="000000"/>
                </a:solidFill>
                <a:effectLst/>
                <a:latin typeface="Times New Roman" panose="02020603050405020304" pitchFamily="18" charset="0"/>
                <a:ea typeface="Times New Roman" panose="02020603050405020304" pitchFamily="18" charset="0"/>
              </a:rPr>
              <a:t>آفة</a:t>
            </a:r>
            <a:r>
              <a:rPr lang="tr-TR" sz="2000" dirty="0">
                <a:solidFill>
                  <a:srgbClr val="000000"/>
                </a:solidFill>
                <a:effectLst/>
                <a:latin typeface="Times New Roman" panose="02020603050405020304" pitchFamily="18" charset="0"/>
                <a:ea typeface="Times New Roman" panose="02020603050405020304" pitchFamily="18" charset="0"/>
              </a:rPr>
              <a:t> sözcüğünden geçmiştir (</a:t>
            </a:r>
            <a:r>
              <a:rPr lang="tr-TR" sz="2000" dirty="0" err="1">
                <a:solidFill>
                  <a:srgbClr val="000000"/>
                </a:solidFill>
                <a:effectLst/>
                <a:latin typeface="Times New Roman" panose="02020603050405020304" pitchFamily="18" charset="0"/>
                <a:ea typeface="Times New Roman" panose="02020603050405020304" pitchFamily="18" charset="0"/>
              </a:rPr>
              <a:t>Nişanyan</a:t>
            </a:r>
            <a:r>
              <a:rPr lang="tr-TR" sz="2000" dirty="0">
                <a:solidFill>
                  <a:srgbClr val="000000"/>
                </a:solidFill>
                <a:effectLst/>
                <a:latin typeface="Times New Roman" panose="02020603050405020304" pitchFamily="18" charset="0"/>
                <a:ea typeface="Times New Roman" panose="02020603050405020304" pitchFamily="18" charset="0"/>
              </a:rPr>
              <a:t> Sözlük, 2023). </a:t>
            </a:r>
          </a:p>
          <a:p>
            <a:r>
              <a:rPr lang="tr-TR" dirty="0">
                <a:solidFill>
                  <a:srgbClr val="000000"/>
                </a:solidFill>
                <a:latin typeface="Times New Roman" panose="02020603050405020304" pitchFamily="18" charset="0"/>
                <a:ea typeface="Times New Roman" panose="02020603050405020304" pitchFamily="18" charset="0"/>
              </a:rPr>
              <a:t>Ç</a:t>
            </a:r>
            <a:r>
              <a:rPr lang="tr-TR" sz="2000" dirty="0">
                <a:solidFill>
                  <a:srgbClr val="000000"/>
                </a:solidFill>
                <a:effectLst/>
                <a:latin typeface="Times New Roman" panose="02020603050405020304" pitchFamily="18" charset="0"/>
                <a:ea typeface="Times New Roman" panose="02020603050405020304" pitchFamily="18" charset="0"/>
              </a:rPr>
              <a:t>eşitli doğa olaylarının sebep olduğu yıkım (TDK, 2023) </a:t>
            </a:r>
          </a:p>
          <a:p>
            <a:r>
              <a:rPr lang="tr-TR" dirty="0">
                <a:solidFill>
                  <a:srgbClr val="000000"/>
                </a:solidFill>
                <a:latin typeface="Times New Roman" panose="02020603050405020304" pitchFamily="18" charset="0"/>
                <a:ea typeface="Times New Roman" panose="02020603050405020304" pitchFamily="18" charset="0"/>
              </a:rPr>
              <a:t>N</a:t>
            </a:r>
            <a:r>
              <a:rPr lang="tr-TR" sz="2000" dirty="0">
                <a:solidFill>
                  <a:srgbClr val="000000"/>
                </a:solidFill>
                <a:effectLst/>
                <a:latin typeface="Times New Roman" panose="02020603050405020304" pitchFamily="18" charset="0"/>
                <a:ea typeface="Times New Roman" panose="02020603050405020304" pitchFamily="18" charset="0"/>
              </a:rPr>
              <a:t>ormal varoluş şartlarını bozan ve etkilenen toplumun uyum sağlama kabiliyetini aşan düzeyde acıya neden olan bir olay (Dünya Sağlık Örgütü, WHO, 2022). </a:t>
            </a:r>
          </a:p>
          <a:p>
            <a:r>
              <a:rPr lang="tr-TR" dirty="0">
                <a:solidFill>
                  <a:srgbClr val="000000"/>
                </a:solidFill>
                <a:latin typeface="Times New Roman" panose="02020603050405020304" pitchFamily="18" charset="0"/>
                <a:ea typeface="Times New Roman" panose="02020603050405020304" pitchFamily="18" charset="0"/>
              </a:rPr>
              <a:t>M</a:t>
            </a:r>
            <a:r>
              <a:rPr lang="tr-TR" sz="2000" dirty="0">
                <a:solidFill>
                  <a:srgbClr val="000000"/>
                </a:solidFill>
                <a:effectLst/>
                <a:latin typeface="Times New Roman" panose="02020603050405020304" pitchFamily="18" charset="0"/>
                <a:ea typeface="Times New Roman" panose="02020603050405020304" pitchFamily="18" charset="0"/>
              </a:rPr>
              <a:t>aruz kalma, savunmasızlık ve kapasite koşullarıyla etkileşime giren ve aşağıdakilerden bir veya daha fazlasına yol açan tehlikeli olaylar nedeniyle bir topluluğun veya toplumun işleyişinin herhangi bir ölçekte ciddi şekilde aksaması: insani, maddi, ekonomik ve çevresel kayıplar ve etkileri (BM Afet Riski Azaltma Ofisi, UNDRR, 2023) </a:t>
            </a:r>
          </a:p>
          <a:p>
            <a:r>
              <a:rPr lang="tr-TR" dirty="0">
                <a:solidFill>
                  <a:srgbClr val="000000"/>
                </a:solidFill>
                <a:latin typeface="Times New Roman" panose="02020603050405020304" pitchFamily="18" charset="0"/>
                <a:ea typeface="Times New Roman" panose="02020603050405020304" pitchFamily="18" charset="0"/>
              </a:rPr>
              <a:t>T</a:t>
            </a:r>
            <a:r>
              <a:rPr lang="tr-TR" sz="2000" dirty="0">
                <a:solidFill>
                  <a:srgbClr val="000000"/>
                </a:solidFill>
                <a:effectLst/>
                <a:latin typeface="Times New Roman" panose="02020603050405020304" pitchFamily="18" charset="0"/>
                <a:ea typeface="Times New Roman" panose="02020603050405020304" pitchFamily="18" charset="0"/>
              </a:rPr>
              <a:t>oplumun tamamı veya belli kesimleri için fiziksel, ekonomik ve sosyal kayıplar doğuran, normal hayatı ve insan faaliyetlerini durduran veya kesintiye uğratan, etkilenen toplumun baş etme kapasitesinin yeterli olmadığı doğa, teknoloji veya insan kaynaklı olay (Afet ve Acil Durum Yönetimi Başkanlığı, AFAD, 2014). </a:t>
            </a:r>
            <a:endParaRPr lang="tr-TR" sz="2000" dirty="0">
              <a:effectLst/>
              <a:latin typeface="Times New Roman" panose="02020603050405020304" pitchFamily="18" charset="0"/>
              <a:ea typeface="Times New Roman" panose="02020603050405020304" pitchFamily="18" charset="0"/>
            </a:endParaRPr>
          </a:p>
        </p:txBody>
      </p:sp>
      <p:sp>
        <p:nvSpPr>
          <p:cNvPr id="6" name="Başlık 1">
            <a:extLst>
              <a:ext uri="{FF2B5EF4-FFF2-40B4-BE49-F238E27FC236}">
                <a16:creationId xmlns:a16="http://schemas.microsoft.com/office/drawing/2014/main" id="{E963AE8E-CBBA-3425-2CBA-E359B8847873}"/>
              </a:ext>
            </a:extLst>
          </p:cNvPr>
          <p:cNvSpPr>
            <a:spLocks noGrp="1"/>
          </p:cNvSpPr>
          <p:nvPr>
            <p:ph type="title"/>
          </p:nvPr>
        </p:nvSpPr>
        <p:spPr>
          <a:xfrm>
            <a:off x="1371600" y="650056"/>
            <a:ext cx="9601200" cy="681087"/>
          </a:xfrm>
        </p:spPr>
        <p:txBody>
          <a:bodyPr>
            <a:noAutofit/>
          </a:bodyPr>
          <a:lstStyle/>
          <a:p>
            <a:r>
              <a:rPr lang="tr-TR" sz="2000" b="1" dirty="0">
                <a:latin typeface="Calibri" panose="020F0502020204030204" pitchFamily="34" charset="0"/>
                <a:cs typeface="Calibri" panose="020F0502020204030204" pitchFamily="34" charset="0"/>
              </a:rPr>
              <a:t>Afetler/acil durumlar ile ilgili temel kavramlar</a:t>
            </a:r>
            <a:endParaRPr lang="tr-TR" sz="4800" dirty="0"/>
          </a:p>
        </p:txBody>
      </p:sp>
    </p:spTree>
    <p:extLst>
      <p:ext uri="{BB962C8B-B14F-4D97-AF65-F5344CB8AC3E}">
        <p14:creationId xmlns:p14="http://schemas.microsoft.com/office/powerpoint/2010/main" val="2371317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FFA2BBF-6B8C-AD43-3A8E-735DC98A0ECD}"/>
              </a:ext>
            </a:extLst>
          </p:cNvPr>
          <p:cNvSpPr>
            <a:spLocks noChangeArrowheads="1"/>
          </p:cNvSpPr>
          <p:nvPr/>
        </p:nvSpPr>
        <p:spPr bwMode="auto">
          <a:xfrm>
            <a:off x="1528762" y="985836"/>
            <a:ext cx="1582615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tr-TR"/>
          </a:p>
        </p:txBody>
      </p:sp>
      <p:pic>
        <p:nvPicPr>
          <p:cNvPr id="4099" name="Picture 9" descr="Shape, rectangle&#10;&#10;Description automatically generated">
            <a:extLst>
              <a:ext uri="{FF2B5EF4-FFF2-40B4-BE49-F238E27FC236}">
                <a16:creationId xmlns:a16="http://schemas.microsoft.com/office/drawing/2014/main" id="{914C72FF-88DD-6A3C-394A-828E4B1318A3}"/>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528762" y="1087865"/>
            <a:ext cx="9916108" cy="3114675"/>
          </a:xfrm>
          <a:prstGeom prst="rect">
            <a:avLst/>
          </a:prstGeom>
          <a:noFill/>
          <a:extLst>
            <a:ext uri="{909E8E84-426E-40DD-AFC4-6F175D3DCCD1}">
              <a14:hiddenFill xmlns:a14="http://schemas.microsoft.com/office/drawing/2010/main">
                <a:solidFill>
                  <a:srgbClr val="FFFFFF"/>
                </a:solidFill>
              </a14:hiddenFill>
            </a:ext>
          </a:extLst>
        </p:spPr>
      </p:pic>
      <p:sp>
        <p:nvSpPr>
          <p:cNvPr id="6" name="Metin kutusu 5">
            <a:extLst>
              <a:ext uri="{FF2B5EF4-FFF2-40B4-BE49-F238E27FC236}">
                <a16:creationId xmlns:a16="http://schemas.microsoft.com/office/drawing/2014/main" id="{F54604D5-413F-66CB-6356-E18E863A3287}"/>
              </a:ext>
            </a:extLst>
          </p:cNvPr>
          <p:cNvSpPr txBox="1"/>
          <p:nvPr/>
        </p:nvSpPr>
        <p:spPr>
          <a:xfrm>
            <a:off x="1528762" y="4258850"/>
            <a:ext cx="9916108" cy="1813189"/>
          </a:xfrm>
          <a:prstGeom prst="rect">
            <a:avLst/>
          </a:prstGeom>
          <a:noFill/>
        </p:spPr>
        <p:txBody>
          <a:bodyPr wrap="square" rtlCol="0">
            <a:spAutoFit/>
          </a:bodyPr>
          <a:lstStyle/>
          <a:p>
            <a:pPr algn="just">
              <a:lnSpc>
                <a:spcPct val="115000"/>
              </a:lnSpc>
              <a:spcAft>
                <a:spcPts val="1200"/>
              </a:spcAft>
            </a:pPr>
            <a:r>
              <a:rPr lang="tr-TR" sz="1800" i="1" dirty="0">
                <a:solidFill>
                  <a:srgbClr val="000000"/>
                </a:solidFill>
                <a:effectLst/>
                <a:latin typeface="Times New Roman" panose="02020603050405020304" pitchFamily="18" charset="0"/>
                <a:ea typeface="Times New Roman" panose="02020603050405020304" pitchFamily="18" charset="0"/>
              </a:rPr>
              <a:t>21. yüzyılda meydana gelen dünya çapındaki en büyük afetlerdeki ölüm sayıları (</a:t>
            </a:r>
            <a:r>
              <a:rPr lang="tr-TR" sz="1800" dirty="0">
                <a:solidFill>
                  <a:srgbClr val="000000"/>
                </a:solidFill>
                <a:effectLst/>
                <a:latin typeface="Times New Roman" panose="02020603050405020304" pitchFamily="18" charset="0"/>
                <a:ea typeface="Times New Roman" panose="02020603050405020304" pitchFamily="18" charset="0"/>
              </a:rPr>
              <a:t>IFRC, 2022</a:t>
            </a:r>
            <a:r>
              <a:rPr lang="tr-TR" sz="1800" i="1" dirty="0">
                <a:solidFill>
                  <a:srgbClr val="000000"/>
                </a:solidFill>
                <a:effectLst/>
                <a:latin typeface="Times New Roman" panose="02020603050405020304" pitchFamily="18" charset="0"/>
                <a:ea typeface="Times New Roman" panose="02020603050405020304" pitchFamily="18" charset="0"/>
              </a:rPr>
              <a:t>)</a:t>
            </a:r>
          </a:p>
          <a:p>
            <a:pPr marL="285750" indent="-285750" algn="just">
              <a:lnSpc>
                <a:spcPct val="115000"/>
              </a:lnSpc>
              <a:spcAft>
                <a:spcPts val="1200"/>
              </a:spcAft>
              <a:buFont typeface="Arial" panose="020B0604020202020204" pitchFamily="34" charset="0"/>
              <a:buChar char="•"/>
            </a:pPr>
            <a:r>
              <a:rPr lang="tr-TR" sz="1800" dirty="0">
                <a:solidFill>
                  <a:srgbClr val="000000"/>
                </a:solidFill>
                <a:effectLst/>
                <a:latin typeface="Times New Roman" panose="02020603050405020304" pitchFamily="18" charset="0"/>
                <a:ea typeface="Times New Roman" panose="02020603050405020304" pitchFamily="18" charset="0"/>
              </a:rPr>
              <a:t>Dünya çapında 21. yüzyılda meydana gelmiş tüm afetler incelendiğinde 2022 yılı Uluslararası Kızılhaç ve Kızılay Hareketi’nin (</a:t>
            </a:r>
            <a:r>
              <a:rPr lang="tr-TR" dirty="0" err="1"/>
              <a:t>The</a:t>
            </a:r>
            <a:r>
              <a:rPr lang="tr-TR" dirty="0"/>
              <a:t> International </a:t>
            </a:r>
            <a:r>
              <a:rPr lang="tr-TR" dirty="0" err="1"/>
              <a:t>Federation</a:t>
            </a:r>
            <a:r>
              <a:rPr lang="tr-TR" dirty="0"/>
              <a:t> of </a:t>
            </a:r>
            <a:r>
              <a:rPr lang="tr-TR" dirty="0" err="1"/>
              <a:t>Red</a:t>
            </a:r>
            <a:r>
              <a:rPr lang="tr-TR" dirty="0"/>
              <a:t> Cross </a:t>
            </a:r>
            <a:r>
              <a:rPr lang="tr-TR" dirty="0" err="1"/>
              <a:t>and</a:t>
            </a:r>
            <a:r>
              <a:rPr lang="tr-TR" dirty="0"/>
              <a:t> </a:t>
            </a:r>
            <a:r>
              <a:rPr lang="tr-TR" dirty="0" err="1"/>
              <a:t>Red</a:t>
            </a:r>
            <a:r>
              <a:rPr lang="tr-TR" dirty="0"/>
              <a:t> </a:t>
            </a:r>
            <a:r>
              <a:rPr lang="tr-TR" dirty="0" err="1"/>
              <a:t>Crescent</a:t>
            </a:r>
            <a:r>
              <a:rPr lang="tr-TR" dirty="0"/>
              <a:t> </a:t>
            </a:r>
            <a:r>
              <a:rPr lang="tr-TR" dirty="0" err="1"/>
              <a:t>Societies</a:t>
            </a:r>
            <a:r>
              <a:rPr lang="tr-TR" dirty="0"/>
              <a:t>, </a:t>
            </a:r>
            <a:r>
              <a:rPr lang="tr-TR" sz="1800" dirty="0">
                <a:solidFill>
                  <a:srgbClr val="000000"/>
                </a:solidFill>
                <a:effectLst/>
                <a:latin typeface="Times New Roman" panose="02020603050405020304" pitchFamily="18" charset="0"/>
                <a:ea typeface="Times New Roman" panose="02020603050405020304" pitchFamily="18" charset="0"/>
              </a:rPr>
              <a:t>IFRC) raporuna göre birinci sırayı COVID-19 </a:t>
            </a:r>
            <a:r>
              <a:rPr lang="tr-TR" sz="1800" dirty="0" err="1">
                <a:solidFill>
                  <a:srgbClr val="000000"/>
                </a:solidFill>
                <a:effectLst/>
                <a:latin typeface="Times New Roman" panose="02020603050405020304" pitchFamily="18" charset="0"/>
                <a:ea typeface="Times New Roman" panose="02020603050405020304" pitchFamily="18" charset="0"/>
              </a:rPr>
              <a:t>pandemisi</a:t>
            </a:r>
            <a:r>
              <a:rPr lang="tr-TR" sz="1800" dirty="0">
                <a:solidFill>
                  <a:srgbClr val="000000"/>
                </a:solidFill>
                <a:effectLst/>
                <a:latin typeface="Times New Roman" panose="02020603050405020304" pitchFamily="18" charset="0"/>
                <a:ea typeface="Times New Roman" panose="02020603050405020304" pitchFamily="18" charset="0"/>
              </a:rPr>
              <a:t> alırken ikinci sırayı 2004’te meydana gelen Hint Okyanusu’ndaki </a:t>
            </a:r>
            <a:r>
              <a:rPr lang="tr-TR" sz="1800" dirty="0" err="1">
                <a:solidFill>
                  <a:srgbClr val="000000"/>
                </a:solidFill>
                <a:effectLst/>
                <a:latin typeface="Times New Roman" panose="02020603050405020304" pitchFamily="18" charset="0"/>
                <a:ea typeface="Times New Roman" panose="02020603050405020304" pitchFamily="18" charset="0"/>
              </a:rPr>
              <a:t>tsunami</a:t>
            </a:r>
            <a:r>
              <a:rPr lang="tr-TR" sz="1800" dirty="0">
                <a:solidFill>
                  <a:srgbClr val="000000"/>
                </a:solidFill>
                <a:effectLst/>
                <a:latin typeface="Times New Roman" panose="02020603050405020304" pitchFamily="18" charset="0"/>
                <a:ea typeface="Times New Roman" panose="02020603050405020304" pitchFamily="18" charset="0"/>
              </a:rPr>
              <a:t> almaktadır.  (IFRC, 2022).</a:t>
            </a:r>
            <a:r>
              <a:rPr lang="tr-TR" dirty="0">
                <a:effectLst/>
              </a:rPr>
              <a:t> </a:t>
            </a:r>
            <a:endParaRPr lang="tr-T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4734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6F15F95-CCCC-833C-0119-EBF86903F7E1}"/>
              </a:ext>
            </a:extLst>
          </p:cNvPr>
          <p:cNvSpPr>
            <a:spLocks noGrp="1"/>
          </p:cNvSpPr>
          <p:nvPr>
            <p:ph idx="1"/>
          </p:nvPr>
        </p:nvSpPr>
        <p:spPr>
          <a:xfrm>
            <a:off x="1096652" y="1854663"/>
            <a:ext cx="9601200" cy="3581400"/>
          </a:xfrm>
        </p:spPr>
        <p:txBody>
          <a:bodyPr>
            <a:normAutofit/>
          </a:bodyPr>
          <a:lstStyle/>
          <a:p>
            <a:pPr algn="l"/>
            <a:r>
              <a:rPr lang="tr-TR" b="1" i="0" dirty="0">
                <a:solidFill>
                  <a:srgbClr val="4F4F4F"/>
                </a:solidFill>
                <a:effectLst/>
                <a:latin typeface="Calibri" panose="020F0502020204030204" pitchFamily="34" charset="0"/>
                <a:cs typeface="Calibri" panose="020F0502020204030204" pitchFamily="34" charset="0"/>
              </a:rPr>
              <a:t>Acil durum (</a:t>
            </a:r>
            <a:r>
              <a:rPr lang="tr-TR" b="1" i="0" dirty="0" err="1">
                <a:solidFill>
                  <a:srgbClr val="4F4F4F"/>
                </a:solidFill>
                <a:effectLst/>
                <a:latin typeface="Calibri" panose="020F0502020204030204" pitchFamily="34" charset="0"/>
                <a:cs typeface="Calibri" panose="020F0502020204030204" pitchFamily="34" charset="0"/>
              </a:rPr>
              <a:t>emergency</a:t>
            </a:r>
            <a:r>
              <a:rPr lang="tr-TR" b="1" i="0" dirty="0">
                <a:solidFill>
                  <a:srgbClr val="4F4F4F"/>
                </a:solidFill>
                <a:effectLst/>
                <a:latin typeface="Calibri" panose="020F0502020204030204" pitchFamily="34" charset="0"/>
                <a:cs typeface="Calibri" panose="020F0502020204030204" pitchFamily="34" charset="0"/>
              </a:rPr>
              <a:t>): </a:t>
            </a:r>
            <a:r>
              <a:rPr lang="tr-TR" b="0" i="0" dirty="0">
                <a:solidFill>
                  <a:srgbClr val="4F4F4F"/>
                </a:solidFill>
                <a:effectLst/>
                <a:latin typeface="Calibri" panose="020F0502020204030204" pitchFamily="34" charset="0"/>
                <a:cs typeface="Calibri" panose="020F0502020204030204" pitchFamily="34" charset="0"/>
              </a:rPr>
              <a:t>Büyük, fakat genellikle yerel imkânlarla baş edilebilen çapta, ivedilik gerektiren tüm durum ve hâller. </a:t>
            </a:r>
          </a:p>
          <a:p>
            <a:pPr algn="l"/>
            <a:r>
              <a:rPr lang="tr-TR" b="0" i="0" dirty="0">
                <a:solidFill>
                  <a:srgbClr val="4F4F4F"/>
                </a:solidFill>
                <a:effectLst/>
                <a:latin typeface="Calibri" panose="020F0502020204030204" pitchFamily="34" charset="0"/>
                <a:cs typeface="Calibri" panose="020F0502020204030204" pitchFamily="34" charset="0"/>
              </a:rPr>
              <a:t>5902 sayılı kanunda, ‘’Toplumun tamamının veya belli kesimlerinin normal hayat ve faaliyetlerini durduran veya kesintiye uğratan ve acil müdahaleyi gerektiren olaylar ve bu olayların oluşturduğu kriz hâli’’ olarak tanımlanmıştır.</a:t>
            </a:r>
          </a:p>
          <a:p>
            <a:r>
              <a:rPr lang="tr-TR" b="1" dirty="0">
                <a:solidFill>
                  <a:srgbClr val="4F4F4F"/>
                </a:solidFill>
                <a:latin typeface="Calibri" panose="020F0502020204030204" pitchFamily="34" charset="0"/>
                <a:cs typeface="Calibri" panose="020F0502020204030204" pitchFamily="34" charset="0"/>
              </a:rPr>
              <a:t>A</a:t>
            </a:r>
            <a:r>
              <a:rPr lang="tr-TR" b="1" i="0" dirty="0">
                <a:solidFill>
                  <a:srgbClr val="4F4F4F"/>
                </a:solidFill>
                <a:effectLst/>
                <a:latin typeface="Calibri" panose="020F0502020204030204" pitchFamily="34" charset="0"/>
                <a:cs typeface="Calibri" panose="020F0502020204030204" pitchFamily="34" charset="0"/>
              </a:rPr>
              <a:t>cil durum hizmeti (</a:t>
            </a:r>
            <a:r>
              <a:rPr lang="tr-TR" b="1" i="0" dirty="0" err="1">
                <a:solidFill>
                  <a:srgbClr val="4F4F4F"/>
                </a:solidFill>
                <a:effectLst/>
                <a:latin typeface="Calibri" panose="020F0502020204030204" pitchFamily="34" charset="0"/>
                <a:cs typeface="Calibri" panose="020F0502020204030204" pitchFamily="34" charset="0"/>
              </a:rPr>
              <a:t>emergency</a:t>
            </a:r>
            <a:r>
              <a:rPr lang="tr-TR" b="1" i="0" dirty="0">
                <a:solidFill>
                  <a:srgbClr val="4F4F4F"/>
                </a:solidFill>
                <a:effectLst/>
                <a:latin typeface="Calibri" panose="020F0502020204030204" pitchFamily="34" charset="0"/>
                <a:cs typeface="Calibri" panose="020F0502020204030204" pitchFamily="34" charset="0"/>
              </a:rPr>
              <a:t> service): </a:t>
            </a:r>
            <a:r>
              <a:rPr lang="tr-TR" b="0" i="0" dirty="0">
                <a:solidFill>
                  <a:srgbClr val="4F4F4F"/>
                </a:solidFill>
                <a:effectLst/>
                <a:latin typeface="Calibri" panose="020F0502020204030204" pitchFamily="34" charset="0"/>
                <a:cs typeface="Calibri" panose="020F0502020204030204" pitchFamily="34" charset="0"/>
              </a:rPr>
              <a:t>Acil durumlarda insanları ve onların mal ve mülklerini korumak üzere özel sorumlulukları olan kurum ve kuruluşlarca yerine getirilen hizmetlerdir. </a:t>
            </a:r>
          </a:p>
          <a:p>
            <a:r>
              <a:rPr lang="tr-TR" b="0" i="0" dirty="0">
                <a:solidFill>
                  <a:srgbClr val="4F4F4F"/>
                </a:solidFill>
                <a:effectLst/>
                <a:latin typeface="Calibri" panose="020F0502020204030204" pitchFamily="34" charset="0"/>
                <a:cs typeface="Calibri" panose="020F0502020204030204" pitchFamily="34" charset="0"/>
              </a:rPr>
              <a:t>(Bu hizmetler arasında müdahale ekiplerince yapılan arama-kurtarma, acil tıbbi yardım, yangın, güvenlik, altyapı ve üstyapı hizmetleri ile rehabilitasyon hizmetleri sayılabilir.)</a:t>
            </a:r>
          </a:p>
          <a:p>
            <a:endParaRPr lang="tr-TR" b="0" i="0" dirty="0">
              <a:solidFill>
                <a:srgbClr val="4F4F4F"/>
              </a:solidFill>
              <a:effectLst/>
              <a:latin typeface="Calibri" panose="020F0502020204030204" pitchFamily="34" charset="0"/>
              <a:cs typeface="Calibri" panose="020F0502020204030204" pitchFamily="34" charset="0"/>
            </a:endParaRPr>
          </a:p>
        </p:txBody>
      </p:sp>
      <p:sp>
        <p:nvSpPr>
          <p:cNvPr id="4" name="Başlık 1">
            <a:extLst>
              <a:ext uri="{FF2B5EF4-FFF2-40B4-BE49-F238E27FC236}">
                <a16:creationId xmlns:a16="http://schemas.microsoft.com/office/drawing/2014/main" id="{BD1A75B9-21DA-8735-2570-A2B03F036ED3}"/>
              </a:ext>
            </a:extLst>
          </p:cNvPr>
          <p:cNvSpPr txBox="1">
            <a:spLocks/>
          </p:cNvSpPr>
          <p:nvPr/>
        </p:nvSpPr>
        <p:spPr>
          <a:xfrm>
            <a:off x="1371600" y="685800"/>
            <a:ext cx="9601200" cy="697523"/>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Tree>
    <p:extLst>
      <p:ext uri="{BB962C8B-B14F-4D97-AF65-F5344CB8AC3E}">
        <p14:creationId xmlns:p14="http://schemas.microsoft.com/office/powerpoint/2010/main" val="3740184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1C4B5CE-CA1E-97DD-7234-E520F33FE486}"/>
              </a:ext>
            </a:extLst>
          </p:cNvPr>
          <p:cNvSpPr>
            <a:spLocks noGrp="1"/>
          </p:cNvSpPr>
          <p:nvPr>
            <p:ph idx="1"/>
          </p:nvPr>
        </p:nvSpPr>
        <p:spPr/>
        <p:txBody>
          <a:bodyPr/>
          <a:lstStyle/>
          <a:p>
            <a:r>
              <a:rPr lang="tr-TR" b="1" i="0" dirty="0">
                <a:solidFill>
                  <a:srgbClr val="202124"/>
                </a:solidFill>
                <a:effectLst/>
                <a:latin typeface="Google Sans"/>
              </a:rPr>
              <a:t>Felaket</a:t>
            </a:r>
            <a:r>
              <a:rPr lang="tr-TR" b="0" i="0" dirty="0">
                <a:solidFill>
                  <a:srgbClr val="202124"/>
                </a:solidFill>
                <a:effectLst/>
                <a:latin typeface="Google Sans"/>
              </a:rPr>
              <a:t> : N</a:t>
            </a:r>
            <a:r>
              <a:rPr lang="tr-TR" dirty="0"/>
              <a:t>üfusu, altyapıyı, çevreyi, ekonomiyi, ulusal durumu ve hükümet işlevlerini ciddi şekilde etkileyen olağanüstü düzeyde kitlesel zayiat, hasar veya aksamalarla sonuçlanan terörizm de dahil olmak üzere herhangi bir doğal veya insan yapımı olay (</a:t>
            </a:r>
            <a:r>
              <a:rPr lang="tr-TR" b="0" i="0" dirty="0">
                <a:solidFill>
                  <a:srgbClr val="202124"/>
                </a:solidFill>
                <a:effectLst/>
                <a:latin typeface="Google Sans"/>
              </a:rPr>
              <a:t>Federal Acil Durum Yönetim Kurumu, Federal </a:t>
            </a:r>
            <a:r>
              <a:rPr lang="tr-TR" b="0" i="0" dirty="0" err="1">
                <a:solidFill>
                  <a:srgbClr val="202124"/>
                </a:solidFill>
                <a:effectLst/>
                <a:latin typeface="Google Sans"/>
              </a:rPr>
              <a:t>Emergency</a:t>
            </a:r>
            <a:r>
              <a:rPr lang="tr-TR" b="0" i="0" dirty="0">
                <a:solidFill>
                  <a:srgbClr val="202124"/>
                </a:solidFill>
                <a:effectLst/>
                <a:latin typeface="Google Sans"/>
              </a:rPr>
              <a:t> Management </a:t>
            </a:r>
            <a:r>
              <a:rPr lang="tr-TR" b="0" i="0" dirty="0" err="1">
                <a:solidFill>
                  <a:srgbClr val="202124"/>
                </a:solidFill>
                <a:effectLst/>
                <a:latin typeface="Google Sans"/>
              </a:rPr>
              <a:t>Agency</a:t>
            </a:r>
            <a:r>
              <a:rPr lang="tr-TR" dirty="0">
                <a:solidFill>
                  <a:srgbClr val="202124"/>
                </a:solidFill>
                <a:latin typeface="Google Sans"/>
              </a:rPr>
              <a:t>, FEMA</a:t>
            </a:r>
            <a:r>
              <a:rPr lang="tr-TR" b="0" i="0" dirty="0">
                <a:solidFill>
                  <a:srgbClr val="202124"/>
                </a:solidFill>
                <a:effectLst/>
                <a:latin typeface="Google Sans"/>
              </a:rPr>
              <a:t>)</a:t>
            </a:r>
          </a:p>
        </p:txBody>
      </p:sp>
      <p:sp>
        <p:nvSpPr>
          <p:cNvPr id="4" name="Başlık 1">
            <a:extLst>
              <a:ext uri="{FF2B5EF4-FFF2-40B4-BE49-F238E27FC236}">
                <a16:creationId xmlns:a16="http://schemas.microsoft.com/office/drawing/2014/main" id="{5856A35F-A861-7AF4-D7E6-0F1F847C59F8}"/>
              </a:ext>
            </a:extLst>
          </p:cNvPr>
          <p:cNvSpPr txBox="1">
            <a:spLocks/>
          </p:cNvSpPr>
          <p:nvPr/>
        </p:nvSpPr>
        <p:spPr>
          <a:xfrm>
            <a:off x="1371600" y="685800"/>
            <a:ext cx="9601200" cy="697523"/>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Tree>
    <p:extLst>
      <p:ext uri="{BB962C8B-B14F-4D97-AF65-F5344CB8AC3E}">
        <p14:creationId xmlns:p14="http://schemas.microsoft.com/office/powerpoint/2010/main" val="2040786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08ED6E-BF0A-B0AD-05CE-80A66B28B1A0}"/>
              </a:ext>
            </a:extLst>
          </p:cNvPr>
          <p:cNvSpPr>
            <a:spLocks noGrp="1"/>
          </p:cNvSpPr>
          <p:nvPr>
            <p:ph type="title"/>
          </p:nvPr>
        </p:nvSpPr>
        <p:spPr>
          <a:xfrm>
            <a:off x="1371600" y="685800"/>
            <a:ext cx="9601200" cy="697523"/>
          </a:xfrm>
        </p:spPr>
        <p:txBody>
          <a:bodyPr>
            <a:normAutofit/>
          </a:bodyPr>
          <a:lstStyle/>
          <a:p>
            <a:r>
              <a:rPr lang="tr-TR" sz="2000" b="1" dirty="0">
                <a:latin typeface="Calibri" panose="020F0502020204030204" pitchFamily="34" charset="0"/>
                <a:cs typeface="Calibri" panose="020F0502020204030204" pitchFamily="34" charset="0"/>
              </a:rPr>
              <a:t>Afetler/acil durumlar ile ilgili temel kavramlar</a:t>
            </a:r>
            <a:endParaRPr lang="tr-TR" sz="2000" dirty="0"/>
          </a:p>
        </p:txBody>
      </p:sp>
      <p:sp>
        <p:nvSpPr>
          <p:cNvPr id="3" name="İçerik Yer Tutucusu 2">
            <a:extLst>
              <a:ext uri="{FF2B5EF4-FFF2-40B4-BE49-F238E27FC236}">
                <a16:creationId xmlns:a16="http://schemas.microsoft.com/office/drawing/2014/main" id="{3F5F353C-5589-83D0-1F20-14B0A1CED8A6}"/>
              </a:ext>
            </a:extLst>
          </p:cNvPr>
          <p:cNvSpPr>
            <a:spLocks noGrp="1"/>
          </p:cNvSpPr>
          <p:nvPr>
            <p:ph idx="1"/>
          </p:nvPr>
        </p:nvSpPr>
        <p:spPr>
          <a:xfrm>
            <a:off x="1277815" y="2076737"/>
            <a:ext cx="10163907" cy="2704526"/>
          </a:xfrm>
        </p:spPr>
        <p:txBody>
          <a:bodyPr>
            <a:normAutofit/>
          </a:bodyPr>
          <a:lstStyle/>
          <a:p>
            <a:r>
              <a:rPr lang="tr-TR" sz="1800" b="1" dirty="0">
                <a:solidFill>
                  <a:schemeClr val="tx1"/>
                </a:solidFill>
                <a:latin typeface="Calibri" panose="020F0502020204030204" pitchFamily="34" charset="0"/>
                <a:cs typeface="Calibri" panose="020F0502020204030204" pitchFamily="34" charset="0"/>
              </a:rPr>
              <a:t>T</a:t>
            </a:r>
            <a:r>
              <a:rPr lang="tr-TR" sz="1800" b="1" i="0" dirty="0">
                <a:solidFill>
                  <a:schemeClr val="tx1"/>
                </a:solidFill>
                <a:effectLst/>
                <a:latin typeface="Calibri" panose="020F0502020204030204" pitchFamily="34" charset="0"/>
                <a:cs typeface="Calibri" panose="020F0502020204030204" pitchFamily="34" charset="0"/>
              </a:rPr>
              <a:t>ehlike</a:t>
            </a:r>
            <a:r>
              <a:rPr lang="tr-TR" sz="1800" b="1" dirty="0">
                <a:solidFill>
                  <a:schemeClr val="tx1"/>
                </a:solidFill>
                <a:latin typeface="Calibri" panose="020F0502020204030204" pitchFamily="34" charset="0"/>
                <a:cs typeface="Calibri" panose="020F0502020204030204" pitchFamily="34" charset="0"/>
              </a:rPr>
              <a:t>:</a:t>
            </a:r>
            <a:r>
              <a:rPr lang="tr-TR" sz="1800" b="1" i="0" dirty="0">
                <a:solidFill>
                  <a:schemeClr val="tx1"/>
                </a:solidFill>
                <a:effectLst/>
                <a:latin typeface="Calibri" panose="020F0502020204030204" pitchFamily="34" charset="0"/>
                <a:cs typeface="Calibri" panose="020F0502020204030204" pitchFamily="34" charset="0"/>
              </a:rPr>
              <a:t> </a:t>
            </a:r>
            <a:r>
              <a:rPr lang="tr-TR" sz="1800" dirty="0">
                <a:solidFill>
                  <a:schemeClr val="tx1"/>
                </a:solidFill>
                <a:latin typeface="Calibri" panose="020F0502020204030204" pitchFamily="34" charset="0"/>
                <a:cs typeface="Calibri" panose="020F0502020204030204" pitchFamily="34" charset="0"/>
              </a:rPr>
              <a:t>D</a:t>
            </a:r>
            <a:r>
              <a:rPr lang="tr-TR" sz="1800" b="0" i="0" dirty="0">
                <a:solidFill>
                  <a:schemeClr val="tx1"/>
                </a:solidFill>
                <a:effectLst/>
                <a:latin typeface="Calibri" panose="020F0502020204030204" pitchFamily="34" charset="0"/>
                <a:cs typeface="Calibri" panose="020F0502020204030204" pitchFamily="34" charset="0"/>
              </a:rPr>
              <a:t>oğa, teknoloji veya insan kaynaklı olan ve fiziksel, ekonomik, sosyal kayıplara yol açabilecek tüm olayları ifade eder (AFAD).</a:t>
            </a:r>
          </a:p>
          <a:p>
            <a:r>
              <a:rPr lang="tr-TR" sz="1800" dirty="0">
                <a:solidFill>
                  <a:schemeClr val="tx1"/>
                </a:solidFill>
                <a:latin typeface="Calibri" panose="020F0502020204030204" pitchFamily="34" charset="0"/>
                <a:cs typeface="Calibri" panose="020F0502020204030204" pitchFamily="34" charset="0"/>
              </a:rPr>
              <a:t>Can kaybına, yaralanmaya veya diğer sağlık etkilerine, mal hasarına, sosyal ve ekonomik bozulmaya veya çevresel bozulmaya neden olabilecek bir süreç, olay veya insan etkinliğidir (UNDRR).</a:t>
            </a:r>
          </a:p>
          <a:p>
            <a:pPr marL="0" indent="0">
              <a:buNone/>
            </a:pPr>
            <a:endParaRPr lang="tr-TR" sz="1800" dirty="0">
              <a:solidFill>
                <a:schemeClr val="tx1"/>
              </a:solidFill>
              <a:latin typeface="Calibri" panose="020F0502020204030204" pitchFamily="34" charset="0"/>
              <a:cs typeface="Calibri" panose="020F0502020204030204" pitchFamily="34" charset="0"/>
            </a:endParaRPr>
          </a:p>
          <a:p>
            <a:r>
              <a:rPr lang="tr-TR" sz="1800" b="1" dirty="0">
                <a:solidFill>
                  <a:schemeClr val="tx1"/>
                </a:solidFill>
                <a:latin typeface="Calibri" panose="020F0502020204030204" pitchFamily="34" charset="0"/>
                <a:cs typeface="Calibri" panose="020F0502020204030204" pitchFamily="34" charset="0"/>
              </a:rPr>
              <a:t>Etkilenen Nüfus (</a:t>
            </a:r>
            <a:r>
              <a:rPr lang="tr-TR" sz="1800" b="1" dirty="0" err="1">
                <a:solidFill>
                  <a:schemeClr val="tx1"/>
                </a:solidFill>
                <a:latin typeface="Calibri" panose="020F0502020204030204" pitchFamily="34" charset="0"/>
                <a:cs typeface="Calibri" panose="020F0502020204030204" pitchFamily="34" charset="0"/>
              </a:rPr>
              <a:t>affected</a:t>
            </a:r>
            <a:r>
              <a:rPr lang="tr-TR" sz="1800" b="1" dirty="0">
                <a:solidFill>
                  <a:schemeClr val="tx1"/>
                </a:solidFill>
                <a:latin typeface="Calibri" panose="020F0502020204030204" pitchFamily="34" charset="0"/>
                <a:cs typeface="Calibri" panose="020F0502020204030204" pitchFamily="34" charset="0"/>
              </a:rPr>
              <a:t> </a:t>
            </a:r>
            <a:r>
              <a:rPr lang="tr-TR" sz="1800" b="1" dirty="0" err="1">
                <a:solidFill>
                  <a:schemeClr val="tx1"/>
                </a:solidFill>
                <a:latin typeface="Calibri" panose="020F0502020204030204" pitchFamily="34" charset="0"/>
                <a:cs typeface="Calibri" panose="020F0502020204030204" pitchFamily="34" charset="0"/>
              </a:rPr>
              <a:t>population</a:t>
            </a:r>
            <a:r>
              <a:rPr lang="tr-TR" sz="1800" b="1" dirty="0">
                <a:solidFill>
                  <a:schemeClr val="tx1"/>
                </a:solidFill>
                <a:latin typeface="Calibri" panose="020F0502020204030204" pitchFamily="34" charset="0"/>
                <a:cs typeface="Calibri" panose="020F0502020204030204" pitchFamily="34" charset="0"/>
              </a:rPr>
              <a:t>): </a:t>
            </a:r>
            <a:r>
              <a:rPr lang="tr-TR" sz="1800" dirty="0">
                <a:solidFill>
                  <a:schemeClr val="tx1"/>
                </a:solidFill>
                <a:latin typeface="Calibri" panose="020F0502020204030204" pitchFamily="34" charset="0"/>
                <a:cs typeface="Calibri" panose="020F0502020204030204" pitchFamily="34" charset="0"/>
              </a:rPr>
              <a:t>Bir afet sonrasında acil yardım gerektiren insanlar (Yaralanan, evsiz kalan, su, gıda barınak, acil tıbbi bakım ihtiyacı olanların toplamı)</a:t>
            </a:r>
            <a:endParaRPr lang="tr-TR" sz="1800" b="0" i="0" dirty="0">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40868008"/>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12631</TotalTime>
  <Words>2285</Words>
  <Application>Microsoft Macintosh PowerPoint</Application>
  <PresentationFormat>Geniş ekran</PresentationFormat>
  <Paragraphs>121</Paragraphs>
  <Slides>25</Slides>
  <Notes>2</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25</vt:i4>
      </vt:variant>
    </vt:vector>
  </HeadingPairs>
  <TitlesOfParts>
    <vt:vector size="34" baseType="lpstr">
      <vt:lpstr>Arial</vt:lpstr>
      <vt:lpstr>Calibri</vt:lpstr>
      <vt:lpstr>Courier New</vt:lpstr>
      <vt:lpstr>Franklin Gothic Book</vt:lpstr>
      <vt:lpstr>Google Sans</vt:lpstr>
      <vt:lpstr>Symbol</vt:lpstr>
      <vt:lpstr>Times New Roman</vt:lpstr>
      <vt:lpstr>Wingdings</vt:lpstr>
      <vt:lpstr>Kırpma</vt:lpstr>
      <vt:lpstr>Afetler/acil durumlar ile ilgili temel kavramlar ve terminoloji</vt:lpstr>
      <vt:lpstr>Kazanımlar</vt:lpstr>
      <vt:lpstr>Birlikte düşünelim</vt:lpstr>
      <vt:lpstr>Afetler/acil durumlar ile ilgili temel kavramlar </vt:lpstr>
      <vt:lpstr>Afetler/acil durumlar ile ilgili temel kavramlar</vt:lpstr>
      <vt:lpstr>PowerPoint Sunusu</vt:lpstr>
      <vt:lpstr>PowerPoint Sunusu</vt:lpstr>
      <vt:lpstr>PowerPoint Sunusu</vt:lpstr>
      <vt:lpstr>Afetler/acil durumlar ile ilgili temel kavramlar</vt:lpstr>
      <vt:lpstr>Afetler/acil durumlar ile ilgili temel kavramlar</vt:lpstr>
      <vt:lpstr>Afetler/acil durumlar ile ilgili temel kavramlar</vt:lpstr>
      <vt:lpstr>Afetler/acil durumlar ile ilgili temel kavramlar</vt:lpstr>
      <vt:lpstr>Afetler/acil durumlar ile ilgili temel kavramlar</vt:lpstr>
      <vt:lpstr>PowerPoint Sunusu</vt:lpstr>
      <vt:lpstr>Afetler/acil durumlar ile ilgili temel kavramlar</vt:lpstr>
      <vt:lpstr>Afetler/acil durumlar ile ilgili temel kavramlar</vt:lpstr>
      <vt:lpstr>Afetler/acil durumlar ile ilgili temel kavramlar</vt:lpstr>
      <vt:lpstr>Afetler/acil durumlar ile ilgili temel kavramlar</vt:lpstr>
      <vt:lpstr>Afetler/acil durumlar ile ilgili temel kavramlar</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Afetler/acil durumlar ile ilgili temel kavramlar ve terminoloji</dc:title>
  <dc:creator>SUMEYYE NUR AYDIN</dc:creator>
  <cp:lastModifiedBy>SUMEYYE NUR AYDIN</cp:lastModifiedBy>
  <cp:revision>3</cp:revision>
  <dcterms:created xsi:type="dcterms:W3CDTF">2023-09-15T08:19:14Z</dcterms:created>
  <dcterms:modified xsi:type="dcterms:W3CDTF">2023-09-24T13:02:47Z</dcterms:modified>
</cp:coreProperties>
</file>