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Lst>
  <p:notesMasterIdLst>
    <p:notesMasterId r:id="rId25"/>
  </p:notesMasterIdLst>
  <p:sldIdLst>
    <p:sldId id="256" r:id="rId2"/>
    <p:sldId id="276" r:id="rId3"/>
    <p:sldId id="277" r:id="rId4"/>
    <p:sldId id="278" r:id="rId5"/>
    <p:sldId id="279" r:id="rId6"/>
    <p:sldId id="280" r:id="rId7"/>
    <p:sldId id="260" r:id="rId8"/>
    <p:sldId id="270" r:id="rId9"/>
    <p:sldId id="274" r:id="rId10"/>
    <p:sldId id="273" r:id="rId11"/>
    <p:sldId id="289" r:id="rId12"/>
    <p:sldId id="288" r:id="rId13"/>
    <p:sldId id="269" r:id="rId14"/>
    <p:sldId id="287" r:id="rId15"/>
    <p:sldId id="262" r:id="rId16"/>
    <p:sldId id="284" r:id="rId17"/>
    <p:sldId id="283" r:id="rId18"/>
    <p:sldId id="259" r:id="rId19"/>
    <p:sldId id="285" r:id="rId20"/>
    <p:sldId id="281" r:id="rId21"/>
    <p:sldId id="282" r:id="rId22"/>
    <p:sldId id="290" r:id="rId23"/>
    <p:sldId id="26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185" autoAdjust="0"/>
  </p:normalViewPr>
  <p:slideViewPr>
    <p:cSldViewPr snapToGrid="0">
      <p:cViewPr varScale="1">
        <p:scale>
          <a:sx n="54" d="100"/>
          <a:sy n="54" d="100"/>
        </p:scale>
        <p:origin x="11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8AC920-6F68-4A43-A844-75516259A7DE}" type="datetimeFigureOut">
              <a:rPr lang="tr-TR" smtClean="0"/>
              <a:t>25.09.2023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BEC6A3-B2F3-4393-993C-6021E672A559}" type="slidenum">
              <a:rPr lang="tr-TR" smtClean="0"/>
              <a:t>‹#›</a:t>
            </a:fld>
            <a:endParaRPr lang="tr-TR"/>
          </a:p>
        </p:txBody>
      </p:sp>
    </p:spTree>
    <p:extLst>
      <p:ext uri="{BB962C8B-B14F-4D97-AF65-F5344CB8AC3E}">
        <p14:creationId xmlns:p14="http://schemas.microsoft.com/office/powerpoint/2010/main" val="3232419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BEC6A3-B2F3-4393-993C-6021E672A559}" type="slidenum">
              <a:rPr lang="tr-TR" smtClean="0"/>
              <a:t>2</a:t>
            </a:fld>
            <a:endParaRPr lang="tr-TR"/>
          </a:p>
        </p:txBody>
      </p:sp>
    </p:spTree>
    <p:extLst>
      <p:ext uri="{BB962C8B-B14F-4D97-AF65-F5344CB8AC3E}">
        <p14:creationId xmlns:p14="http://schemas.microsoft.com/office/powerpoint/2010/main" val="3458107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BEC6A3-B2F3-4393-993C-6021E672A559}" type="slidenum">
              <a:rPr lang="tr-TR" smtClean="0"/>
              <a:t>11</a:t>
            </a:fld>
            <a:endParaRPr lang="tr-TR"/>
          </a:p>
        </p:txBody>
      </p:sp>
    </p:spTree>
    <p:extLst>
      <p:ext uri="{BB962C8B-B14F-4D97-AF65-F5344CB8AC3E}">
        <p14:creationId xmlns:p14="http://schemas.microsoft.com/office/powerpoint/2010/main" val="2899093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BEC6A3-B2F3-4393-993C-6021E672A559}" type="slidenum">
              <a:rPr lang="tr-TR" smtClean="0"/>
              <a:t>12</a:t>
            </a:fld>
            <a:endParaRPr lang="tr-TR"/>
          </a:p>
        </p:txBody>
      </p:sp>
    </p:spTree>
    <p:extLst>
      <p:ext uri="{BB962C8B-B14F-4D97-AF65-F5344CB8AC3E}">
        <p14:creationId xmlns:p14="http://schemas.microsoft.com/office/powerpoint/2010/main" val="4273707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BEC6A3-B2F3-4393-993C-6021E672A559}" type="slidenum">
              <a:rPr lang="tr-TR" smtClean="0"/>
              <a:t>13</a:t>
            </a:fld>
            <a:endParaRPr lang="tr-TR"/>
          </a:p>
        </p:txBody>
      </p:sp>
    </p:spTree>
    <p:extLst>
      <p:ext uri="{BB962C8B-B14F-4D97-AF65-F5344CB8AC3E}">
        <p14:creationId xmlns:p14="http://schemas.microsoft.com/office/powerpoint/2010/main" val="2974539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BEC6A3-B2F3-4393-993C-6021E672A559}" type="slidenum">
              <a:rPr lang="tr-TR" smtClean="0"/>
              <a:t>14</a:t>
            </a:fld>
            <a:endParaRPr lang="tr-TR"/>
          </a:p>
        </p:txBody>
      </p:sp>
    </p:spTree>
    <p:extLst>
      <p:ext uri="{BB962C8B-B14F-4D97-AF65-F5344CB8AC3E}">
        <p14:creationId xmlns:p14="http://schemas.microsoft.com/office/powerpoint/2010/main" val="3921326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BEC6A3-B2F3-4393-993C-6021E672A559}" type="slidenum">
              <a:rPr lang="tr-TR" smtClean="0"/>
              <a:t>15</a:t>
            </a:fld>
            <a:endParaRPr lang="tr-TR"/>
          </a:p>
        </p:txBody>
      </p:sp>
    </p:spTree>
    <p:extLst>
      <p:ext uri="{BB962C8B-B14F-4D97-AF65-F5344CB8AC3E}">
        <p14:creationId xmlns:p14="http://schemas.microsoft.com/office/powerpoint/2010/main" val="3905621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BEC6A3-B2F3-4393-993C-6021E672A559}" type="slidenum">
              <a:rPr lang="tr-TR" smtClean="0"/>
              <a:t>16</a:t>
            </a:fld>
            <a:endParaRPr lang="tr-TR"/>
          </a:p>
        </p:txBody>
      </p:sp>
    </p:spTree>
    <p:extLst>
      <p:ext uri="{BB962C8B-B14F-4D97-AF65-F5344CB8AC3E}">
        <p14:creationId xmlns:p14="http://schemas.microsoft.com/office/powerpoint/2010/main" val="3341470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BEC6A3-B2F3-4393-993C-6021E672A559}" type="slidenum">
              <a:rPr lang="tr-TR" smtClean="0"/>
              <a:t>17</a:t>
            </a:fld>
            <a:endParaRPr lang="tr-TR"/>
          </a:p>
        </p:txBody>
      </p:sp>
    </p:spTree>
    <p:extLst>
      <p:ext uri="{BB962C8B-B14F-4D97-AF65-F5344CB8AC3E}">
        <p14:creationId xmlns:p14="http://schemas.microsoft.com/office/powerpoint/2010/main" val="1808326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BEC6A3-B2F3-4393-993C-6021E672A559}" type="slidenum">
              <a:rPr lang="tr-TR" smtClean="0"/>
              <a:t>18</a:t>
            </a:fld>
            <a:endParaRPr lang="tr-TR"/>
          </a:p>
        </p:txBody>
      </p:sp>
    </p:spTree>
    <p:extLst>
      <p:ext uri="{BB962C8B-B14F-4D97-AF65-F5344CB8AC3E}">
        <p14:creationId xmlns:p14="http://schemas.microsoft.com/office/powerpoint/2010/main" val="2761003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BEC6A3-B2F3-4393-993C-6021E672A559}" type="slidenum">
              <a:rPr lang="tr-TR" smtClean="0"/>
              <a:t>19</a:t>
            </a:fld>
            <a:endParaRPr lang="tr-TR"/>
          </a:p>
        </p:txBody>
      </p:sp>
    </p:spTree>
    <p:extLst>
      <p:ext uri="{BB962C8B-B14F-4D97-AF65-F5344CB8AC3E}">
        <p14:creationId xmlns:p14="http://schemas.microsoft.com/office/powerpoint/2010/main" val="708379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BEC6A3-B2F3-4393-993C-6021E672A559}" type="slidenum">
              <a:rPr lang="tr-TR" smtClean="0"/>
              <a:t>20</a:t>
            </a:fld>
            <a:endParaRPr lang="tr-TR"/>
          </a:p>
        </p:txBody>
      </p:sp>
    </p:spTree>
    <p:extLst>
      <p:ext uri="{BB962C8B-B14F-4D97-AF65-F5344CB8AC3E}">
        <p14:creationId xmlns:p14="http://schemas.microsoft.com/office/powerpoint/2010/main" val="4217627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BEC6A3-B2F3-4393-993C-6021E672A559}" type="slidenum">
              <a:rPr lang="tr-TR" smtClean="0"/>
              <a:t>3</a:t>
            </a:fld>
            <a:endParaRPr lang="tr-TR"/>
          </a:p>
        </p:txBody>
      </p:sp>
    </p:spTree>
    <p:extLst>
      <p:ext uri="{BB962C8B-B14F-4D97-AF65-F5344CB8AC3E}">
        <p14:creationId xmlns:p14="http://schemas.microsoft.com/office/powerpoint/2010/main" val="1422658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BEC6A3-B2F3-4393-993C-6021E672A559}" type="slidenum">
              <a:rPr lang="tr-TR" smtClean="0"/>
              <a:t>21</a:t>
            </a:fld>
            <a:endParaRPr lang="tr-TR"/>
          </a:p>
        </p:txBody>
      </p:sp>
    </p:spTree>
    <p:extLst>
      <p:ext uri="{BB962C8B-B14F-4D97-AF65-F5344CB8AC3E}">
        <p14:creationId xmlns:p14="http://schemas.microsoft.com/office/powerpoint/2010/main" val="670450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BEC6A3-B2F3-4393-993C-6021E672A559}" type="slidenum">
              <a:rPr lang="tr-TR" smtClean="0"/>
              <a:t>22</a:t>
            </a:fld>
            <a:endParaRPr lang="tr-TR"/>
          </a:p>
        </p:txBody>
      </p:sp>
    </p:spTree>
    <p:extLst>
      <p:ext uri="{BB962C8B-B14F-4D97-AF65-F5344CB8AC3E}">
        <p14:creationId xmlns:p14="http://schemas.microsoft.com/office/powerpoint/2010/main" val="3753254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BEC6A3-B2F3-4393-993C-6021E672A559}" type="slidenum">
              <a:rPr lang="tr-TR" smtClean="0"/>
              <a:t>4</a:t>
            </a:fld>
            <a:endParaRPr lang="tr-TR"/>
          </a:p>
        </p:txBody>
      </p:sp>
    </p:spTree>
    <p:extLst>
      <p:ext uri="{BB962C8B-B14F-4D97-AF65-F5344CB8AC3E}">
        <p14:creationId xmlns:p14="http://schemas.microsoft.com/office/powerpoint/2010/main" val="778527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BEC6A3-B2F3-4393-993C-6021E672A559}" type="slidenum">
              <a:rPr lang="tr-TR" smtClean="0"/>
              <a:t>5</a:t>
            </a:fld>
            <a:endParaRPr lang="tr-TR"/>
          </a:p>
        </p:txBody>
      </p:sp>
    </p:spTree>
    <p:extLst>
      <p:ext uri="{BB962C8B-B14F-4D97-AF65-F5344CB8AC3E}">
        <p14:creationId xmlns:p14="http://schemas.microsoft.com/office/powerpoint/2010/main" val="3387982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BEC6A3-B2F3-4393-993C-6021E672A559}" type="slidenum">
              <a:rPr lang="tr-TR" smtClean="0"/>
              <a:t>6</a:t>
            </a:fld>
            <a:endParaRPr lang="tr-TR"/>
          </a:p>
        </p:txBody>
      </p:sp>
    </p:spTree>
    <p:extLst>
      <p:ext uri="{BB962C8B-B14F-4D97-AF65-F5344CB8AC3E}">
        <p14:creationId xmlns:p14="http://schemas.microsoft.com/office/powerpoint/2010/main" val="2082289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BEC6A3-B2F3-4393-993C-6021E672A559}" type="slidenum">
              <a:rPr lang="tr-TR" smtClean="0"/>
              <a:t>7</a:t>
            </a:fld>
            <a:endParaRPr lang="tr-TR"/>
          </a:p>
        </p:txBody>
      </p:sp>
    </p:spTree>
    <p:extLst>
      <p:ext uri="{BB962C8B-B14F-4D97-AF65-F5344CB8AC3E}">
        <p14:creationId xmlns:p14="http://schemas.microsoft.com/office/powerpoint/2010/main" val="559533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BEC6A3-B2F3-4393-993C-6021E672A559}" type="slidenum">
              <a:rPr lang="tr-TR" smtClean="0"/>
              <a:t>8</a:t>
            </a:fld>
            <a:endParaRPr lang="tr-TR"/>
          </a:p>
        </p:txBody>
      </p:sp>
    </p:spTree>
    <p:extLst>
      <p:ext uri="{BB962C8B-B14F-4D97-AF65-F5344CB8AC3E}">
        <p14:creationId xmlns:p14="http://schemas.microsoft.com/office/powerpoint/2010/main" val="4089504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BEC6A3-B2F3-4393-993C-6021E672A559}" type="slidenum">
              <a:rPr lang="tr-TR" smtClean="0"/>
              <a:t>9</a:t>
            </a:fld>
            <a:endParaRPr lang="tr-TR"/>
          </a:p>
        </p:txBody>
      </p:sp>
    </p:spTree>
    <p:extLst>
      <p:ext uri="{BB962C8B-B14F-4D97-AF65-F5344CB8AC3E}">
        <p14:creationId xmlns:p14="http://schemas.microsoft.com/office/powerpoint/2010/main" val="185095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FBEC6A3-B2F3-4393-993C-6021E672A559}" type="slidenum">
              <a:rPr lang="tr-TR" smtClean="0"/>
              <a:t>10</a:t>
            </a:fld>
            <a:endParaRPr lang="tr-TR"/>
          </a:p>
        </p:txBody>
      </p:sp>
    </p:spTree>
    <p:extLst>
      <p:ext uri="{BB962C8B-B14F-4D97-AF65-F5344CB8AC3E}">
        <p14:creationId xmlns:p14="http://schemas.microsoft.com/office/powerpoint/2010/main" val="2224738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763E884D-81BE-4D82-84B5-13A9D97F57FB}" type="datetime1">
              <a:rPr lang="tr-TR" smtClean="0"/>
              <a:t>25.09.2023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0963AAD-B2AC-4F28-8D24-5C0129346C11}" type="slidenum">
              <a:rPr lang="tr-TR" smtClean="0"/>
              <a:t>‹#›</a:t>
            </a:fld>
            <a:endParaRPr lang="tr-TR"/>
          </a:p>
        </p:txBody>
      </p:sp>
    </p:spTree>
    <p:extLst>
      <p:ext uri="{BB962C8B-B14F-4D97-AF65-F5344CB8AC3E}">
        <p14:creationId xmlns:p14="http://schemas.microsoft.com/office/powerpoint/2010/main" val="2179217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AFE29D1-B6CE-4CFA-81A6-FE0541209E2A}" type="datetime1">
              <a:rPr lang="tr-TR" smtClean="0"/>
              <a:t>25.09.2023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0963AAD-B2AC-4F28-8D24-5C0129346C11}" type="slidenum">
              <a:rPr lang="tr-TR" smtClean="0"/>
              <a:t>‹#›</a:t>
            </a:fld>
            <a:endParaRPr lang="tr-TR"/>
          </a:p>
        </p:txBody>
      </p:sp>
    </p:spTree>
    <p:extLst>
      <p:ext uri="{BB962C8B-B14F-4D97-AF65-F5344CB8AC3E}">
        <p14:creationId xmlns:p14="http://schemas.microsoft.com/office/powerpoint/2010/main" val="104294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8C75193-5B79-4370-989F-0B92C1151D0D}" type="datetime1">
              <a:rPr lang="tr-TR" smtClean="0"/>
              <a:t>25.09.2023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0963AAD-B2AC-4F28-8D24-5C0129346C11}" type="slidenum">
              <a:rPr lang="tr-TR" smtClean="0"/>
              <a:t>‹#›</a:t>
            </a:fld>
            <a:endParaRPr lang="tr-TR"/>
          </a:p>
        </p:txBody>
      </p:sp>
    </p:spTree>
    <p:extLst>
      <p:ext uri="{BB962C8B-B14F-4D97-AF65-F5344CB8AC3E}">
        <p14:creationId xmlns:p14="http://schemas.microsoft.com/office/powerpoint/2010/main" val="1125562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7DF6732-8C02-45B1-9151-882B9561ABE9}" type="datetime1">
              <a:rPr lang="tr-TR" smtClean="0"/>
              <a:t>25.09.2023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0963AAD-B2AC-4F28-8D24-5C0129346C11}" type="slidenum">
              <a:rPr lang="tr-TR" smtClean="0"/>
              <a:t>‹#›</a:t>
            </a:fld>
            <a:endParaRPr lang="tr-TR"/>
          </a:p>
        </p:txBody>
      </p:sp>
    </p:spTree>
    <p:extLst>
      <p:ext uri="{BB962C8B-B14F-4D97-AF65-F5344CB8AC3E}">
        <p14:creationId xmlns:p14="http://schemas.microsoft.com/office/powerpoint/2010/main" val="3529013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D9BEB96-38EC-4DE7-B117-B02056E77DD7}" type="datetime1">
              <a:rPr lang="tr-TR" smtClean="0"/>
              <a:t>25.09.2023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0963AAD-B2AC-4F28-8D24-5C0129346C11}" type="slidenum">
              <a:rPr lang="tr-TR" smtClean="0"/>
              <a:t>‹#›</a:t>
            </a:fld>
            <a:endParaRPr lang="tr-TR"/>
          </a:p>
        </p:txBody>
      </p:sp>
    </p:spTree>
    <p:extLst>
      <p:ext uri="{BB962C8B-B14F-4D97-AF65-F5344CB8AC3E}">
        <p14:creationId xmlns:p14="http://schemas.microsoft.com/office/powerpoint/2010/main" val="102506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8" name="Date Placeholder 7"/>
          <p:cNvSpPr>
            <a:spLocks noGrp="1"/>
          </p:cNvSpPr>
          <p:nvPr>
            <p:ph type="dt" sz="half" idx="10"/>
          </p:nvPr>
        </p:nvSpPr>
        <p:spPr/>
        <p:txBody>
          <a:bodyPr/>
          <a:lstStyle/>
          <a:p>
            <a:fld id="{02D1A793-479A-4FF4-B3FA-81FD8C290A2B}" type="datetime1">
              <a:rPr lang="tr-TR" smtClean="0"/>
              <a:t>25.09.2023</a:t>
            </a:fld>
            <a:endParaRPr lang="tr-TR"/>
          </a:p>
        </p:txBody>
      </p:sp>
      <p:sp>
        <p:nvSpPr>
          <p:cNvPr id="9" name="Footer Placeholder 8"/>
          <p:cNvSpPr>
            <a:spLocks noGrp="1"/>
          </p:cNvSpPr>
          <p:nvPr>
            <p:ph type="ftr" sz="quarter" idx="11"/>
          </p:nvPr>
        </p:nvSpPr>
        <p:spPr/>
        <p:txBody>
          <a:bodyPr/>
          <a:lstStyle/>
          <a:p>
            <a:endParaRPr lang="tr-TR"/>
          </a:p>
        </p:txBody>
      </p:sp>
      <p:sp>
        <p:nvSpPr>
          <p:cNvPr id="10" name="Slide Number Placeholder 9"/>
          <p:cNvSpPr>
            <a:spLocks noGrp="1"/>
          </p:cNvSpPr>
          <p:nvPr>
            <p:ph type="sldNum" sz="quarter" idx="12"/>
          </p:nvPr>
        </p:nvSpPr>
        <p:spPr/>
        <p:txBody>
          <a:bodyPr/>
          <a:lstStyle/>
          <a:p>
            <a:fld id="{B0963AAD-B2AC-4F28-8D24-5C0129346C11}" type="slidenum">
              <a:rPr lang="tr-TR" smtClean="0"/>
              <a:t>‹#›</a:t>
            </a:fld>
            <a:endParaRPr lang="tr-TR"/>
          </a:p>
        </p:txBody>
      </p:sp>
    </p:spTree>
    <p:extLst>
      <p:ext uri="{BB962C8B-B14F-4D97-AF65-F5344CB8AC3E}">
        <p14:creationId xmlns:p14="http://schemas.microsoft.com/office/powerpoint/2010/main" val="1033531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2" name="Date Placeholder 1"/>
          <p:cNvSpPr>
            <a:spLocks noGrp="1"/>
          </p:cNvSpPr>
          <p:nvPr>
            <p:ph type="dt" sz="half" idx="10"/>
          </p:nvPr>
        </p:nvSpPr>
        <p:spPr/>
        <p:txBody>
          <a:bodyPr/>
          <a:lstStyle/>
          <a:p>
            <a:fld id="{7449EA18-C664-4082-87C3-097B926D9085}" type="datetime1">
              <a:rPr lang="tr-TR" smtClean="0"/>
              <a:t>25.09.2023</a:t>
            </a:fld>
            <a:endParaRPr lang="tr-TR"/>
          </a:p>
        </p:txBody>
      </p:sp>
      <p:sp>
        <p:nvSpPr>
          <p:cNvPr id="11" name="Footer Placeholder 10"/>
          <p:cNvSpPr>
            <a:spLocks noGrp="1"/>
          </p:cNvSpPr>
          <p:nvPr>
            <p:ph type="ftr" sz="quarter" idx="11"/>
          </p:nvPr>
        </p:nvSpPr>
        <p:spPr/>
        <p:txBody>
          <a:bodyPr/>
          <a:lstStyle/>
          <a:p>
            <a:endParaRPr lang="tr-TR"/>
          </a:p>
        </p:txBody>
      </p:sp>
      <p:sp>
        <p:nvSpPr>
          <p:cNvPr id="12" name="Slide Number Placeholder 11"/>
          <p:cNvSpPr>
            <a:spLocks noGrp="1"/>
          </p:cNvSpPr>
          <p:nvPr>
            <p:ph type="sldNum" sz="quarter" idx="12"/>
          </p:nvPr>
        </p:nvSpPr>
        <p:spPr/>
        <p:txBody>
          <a:bodyPr/>
          <a:lstStyle/>
          <a:p>
            <a:fld id="{B0963AAD-B2AC-4F28-8D24-5C0129346C11}" type="slidenum">
              <a:rPr lang="tr-TR" smtClean="0"/>
              <a:t>‹#›</a:t>
            </a:fld>
            <a:endParaRPr lang="tr-TR"/>
          </a:p>
        </p:txBody>
      </p:sp>
    </p:spTree>
    <p:extLst>
      <p:ext uri="{BB962C8B-B14F-4D97-AF65-F5344CB8AC3E}">
        <p14:creationId xmlns:p14="http://schemas.microsoft.com/office/powerpoint/2010/main" val="110091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a:t>Asıl başlık stilini düzenlemek için tıklayın</a:t>
            </a:r>
            <a:endParaRPr lang="en-US" dirty="0"/>
          </a:p>
        </p:txBody>
      </p:sp>
      <p:sp>
        <p:nvSpPr>
          <p:cNvPr id="2" name="Date Placeholder 1"/>
          <p:cNvSpPr>
            <a:spLocks noGrp="1"/>
          </p:cNvSpPr>
          <p:nvPr>
            <p:ph type="dt" sz="half" idx="10"/>
          </p:nvPr>
        </p:nvSpPr>
        <p:spPr/>
        <p:txBody>
          <a:bodyPr/>
          <a:lstStyle/>
          <a:p>
            <a:fld id="{685314D7-9E90-4070-B601-4F322F71B6A6}" type="datetime1">
              <a:rPr lang="tr-TR" smtClean="0"/>
              <a:t>25.09.2023</a:t>
            </a:fld>
            <a:endParaRPr lang="tr-TR"/>
          </a:p>
        </p:txBody>
      </p:sp>
      <p:sp>
        <p:nvSpPr>
          <p:cNvPr id="7" name="Footer Placeholder 6"/>
          <p:cNvSpPr>
            <a:spLocks noGrp="1"/>
          </p:cNvSpPr>
          <p:nvPr>
            <p:ph type="ftr" sz="quarter" idx="11"/>
          </p:nvPr>
        </p:nvSpPr>
        <p:spPr/>
        <p:txBody>
          <a:bodyPr/>
          <a:lstStyle/>
          <a:p>
            <a:endParaRPr lang="tr-TR"/>
          </a:p>
        </p:txBody>
      </p:sp>
      <p:sp>
        <p:nvSpPr>
          <p:cNvPr id="8" name="Slide Number Placeholder 7"/>
          <p:cNvSpPr>
            <a:spLocks noGrp="1"/>
          </p:cNvSpPr>
          <p:nvPr>
            <p:ph type="sldNum" sz="quarter" idx="12"/>
          </p:nvPr>
        </p:nvSpPr>
        <p:spPr/>
        <p:txBody>
          <a:bodyPr/>
          <a:lstStyle/>
          <a:p>
            <a:fld id="{B0963AAD-B2AC-4F28-8D24-5C0129346C11}" type="slidenum">
              <a:rPr lang="tr-TR" smtClean="0"/>
              <a:t>‹#›</a:t>
            </a:fld>
            <a:endParaRPr lang="tr-TR"/>
          </a:p>
        </p:txBody>
      </p:sp>
    </p:spTree>
    <p:extLst>
      <p:ext uri="{BB962C8B-B14F-4D97-AF65-F5344CB8AC3E}">
        <p14:creationId xmlns:p14="http://schemas.microsoft.com/office/powerpoint/2010/main" val="460256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809FEC6-1ACB-497D-B741-400648D336C0}" type="datetime1">
              <a:rPr lang="tr-TR" smtClean="0"/>
              <a:t>25.09.2023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0963AAD-B2AC-4F28-8D24-5C0129346C11}" type="slidenum">
              <a:rPr lang="tr-TR" smtClean="0"/>
              <a:t>‹#›</a:t>
            </a:fld>
            <a:endParaRPr lang="tr-TR"/>
          </a:p>
        </p:txBody>
      </p:sp>
    </p:spTree>
    <p:extLst>
      <p:ext uri="{BB962C8B-B14F-4D97-AF65-F5344CB8AC3E}">
        <p14:creationId xmlns:p14="http://schemas.microsoft.com/office/powerpoint/2010/main" val="3529145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tr-TR"/>
              <a:t>Asıl başlık stilini düzenlemek için tıklayın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8" name="Date Placeholder 7"/>
          <p:cNvSpPr>
            <a:spLocks noGrp="1"/>
          </p:cNvSpPr>
          <p:nvPr>
            <p:ph type="dt" sz="half" idx="10"/>
          </p:nvPr>
        </p:nvSpPr>
        <p:spPr/>
        <p:txBody>
          <a:bodyPr/>
          <a:lstStyle/>
          <a:p>
            <a:fld id="{1333BC34-F1E3-423D-8264-9191F52C10D7}" type="datetime1">
              <a:rPr lang="tr-TR" smtClean="0"/>
              <a:t>25.09.2023</a:t>
            </a:fld>
            <a:endParaRPr lang="tr-TR"/>
          </a:p>
        </p:txBody>
      </p:sp>
      <p:sp>
        <p:nvSpPr>
          <p:cNvPr id="9" name="Footer Placeholder 8"/>
          <p:cNvSpPr>
            <a:spLocks noGrp="1"/>
          </p:cNvSpPr>
          <p:nvPr>
            <p:ph type="ftr" sz="quarter" idx="11"/>
          </p:nvPr>
        </p:nvSpPr>
        <p:spPr/>
        <p:txBody>
          <a:bodyPr/>
          <a:lstStyle/>
          <a:p>
            <a:endParaRPr lang="tr-TR"/>
          </a:p>
        </p:txBody>
      </p:sp>
      <p:sp>
        <p:nvSpPr>
          <p:cNvPr id="10" name="Slide Number Placeholder 9"/>
          <p:cNvSpPr>
            <a:spLocks noGrp="1"/>
          </p:cNvSpPr>
          <p:nvPr>
            <p:ph type="sldNum" sz="quarter" idx="12"/>
          </p:nvPr>
        </p:nvSpPr>
        <p:spPr/>
        <p:txBody>
          <a:bodyPr/>
          <a:lstStyle/>
          <a:p>
            <a:fld id="{B0963AAD-B2AC-4F28-8D24-5C0129346C11}" type="slidenum">
              <a:rPr lang="tr-TR" smtClean="0"/>
              <a:t>‹#›</a:t>
            </a:fld>
            <a:endParaRPr lang="tr-TR"/>
          </a:p>
        </p:txBody>
      </p:sp>
    </p:spTree>
    <p:extLst>
      <p:ext uri="{BB962C8B-B14F-4D97-AF65-F5344CB8AC3E}">
        <p14:creationId xmlns:p14="http://schemas.microsoft.com/office/powerpoint/2010/main" val="2614827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8" name="Date Placeholder 7"/>
          <p:cNvSpPr>
            <a:spLocks noGrp="1"/>
          </p:cNvSpPr>
          <p:nvPr>
            <p:ph type="dt" sz="half" idx="10"/>
          </p:nvPr>
        </p:nvSpPr>
        <p:spPr/>
        <p:txBody>
          <a:bodyPr/>
          <a:lstStyle/>
          <a:p>
            <a:fld id="{3D1B0378-BFB4-4617-B1AA-5FE883E8B9AA}" type="datetime1">
              <a:rPr lang="tr-TR" smtClean="0"/>
              <a:t>25.09.2023</a:t>
            </a:fld>
            <a:endParaRPr lang="tr-TR"/>
          </a:p>
        </p:txBody>
      </p:sp>
      <p:sp>
        <p:nvSpPr>
          <p:cNvPr id="9" name="Footer Placeholder 8"/>
          <p:cNvSpPr>
            <a:spLocks noGrp="1"/>
          </p:cNvSpPr>
          <p:nvPr>
            <p:ph type="ftr" sz="quarter" idx="11"/>
          </p:nvPr>
        </p:nvSpPr>
        <p:spPr>
          <a:xfrm>
            <a:off x="3499101" y="6356350"/>
            <a:ext cx="5911517" cy="365125"/>
          </a:xfrm>
        </p:spPr>
        <p:txBody>
          <a:bodyPr/>
          <a:lstStyle/>
          <a:p>
            <a:endParaRPr lang="tr-TR"/>
          </a:p>
        </p:txBody>
      </p:sp>
      <p:sp>
        <p:nvSpPr>
          <p:cNvPr id="10" name="Slide Number Placeholder 9"/>
          <p:cNvSpPr>
            <a:spLocks noGrp="1"/>
          </p:cNvSpPr>
          <p:nvPr>
            <p:ph type="sldNum" sz="quarter" idx="12"/>
          </p:nvPr>
        </p:nvSpPr>
        <p:spPr/>
        <p:txBody>
          <a:bodyPr/>
          <a:lstStyle/>
          <a:p>
            <a:fld id="{B0963AAD-B2AC-4F28-8D24-5C0129346C11}" type="slidenum">
              <a:rPr lang="tr-TR" smtClean="0"/>
              <a:t>‹#›</a:t>
            </a:fld>
            <a:endParaRPr lang="tr-TR"/>
          </a:p>
        </p:txBody>
      </p:sp>
    </p:spTree>
    <p:extLst>
      <p:ext uri="{BB962C8B-B14F-4D97-AF65-F5344CB8AC3E}">
        <p14:creationId xmlns:p14="http://schemas.microsoft.com/office/powerpoint/2010/main" val="1385493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C919DA5D-9FE8-4AD0-889E-27F38DD1D2F9}" type="datetime1">
              <a:rPr lang="tr-TR" smtClean="0"/>
              <a:t>25.09.2023</a:t>
            </a:fld>
            <a:endParaRPr lang="tr-T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tr-T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B0963AAD-B2AC-4F28-8D24-5C0129346C11}" type="slidenum">
              <a:rPr lang="tr-TR" smtClean="0"/>
              <a:t>‹#›</a:t>
            </a:fld>
            <a:endParaRPr lang="tr-TR"/>
          </a:p>
        </p:txBody>
      </p:sp>
    </p:spTree>
    <p:extLst>
      <p:ext uri="{BB962C8B-B14F-4D97-AF65-F5344CB8AC3E}">
        <p14:creationId xmlns:p14="http://schemas.microsoft.com/office/powerpoint/2010/main" val="8055712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resmigazete.gov.tr/eskiler/2022/09/20220915-28.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0">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2">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5A47A43E-0020-6309-DFE6-86BA9FFF4ABA}"/>
              </a:ext>
            </a:extLst>
          </p:cNvPr>
          <p:cNvSpPr>
            <a:spLocks noGrp="1"/>
          </p:cNvSpPr>
          <p:nvPr>
            <p:ph type="ctrTitle"/>
          </p:nvPr>
        </p:nvSpPr>
        <p:spPr>
          <a:xfrm>
            <a:off x="1069847" y="5866039"/>
            <a:ext cx="10436352" cy="707571"/>
          </a:xfrm>
        </p:spPr>
        <p:txBody>
          <a:bodyPr>
            <a:noAutofit/>
          </a:bodyPr>
          <a:lstStyle/>
          <a:p>
            <a:pPr algn="ctr"/>
            <a:br>
              <a:rPr lang="tr-TR" sz="2400" b="1" dirty="0"/>
            </a:br>
            <a:br>
              <a:rPr lang="tr-TR" sz="2400" b="1" dirty="0"/>
            </a:br>
            <a:br>
              <a:rPr lang="tr-TR" sz="2400" b="1" dirty="0"/>
            </a:br>
            <a:br>
              <a:rPr lang="tr-TR" sz="2400" b="1" dirty="0"/>
            </a:br>
            <a:br>
              <a:rPr lang="tr-TR" sz="2400" b="1" dirty="0"/>
            </a:br>
            <a:br>
              <a:rPr lang="tr-TR" sz="2400" b="1" dirty="0"/>
            </a:br>
            <a:br>
              <a:rPr lang="tr-TR" sz="2400" b="1" dirty="0"/>
            </a:br>
            <a:br>
              <a:rPr lang="tr-TR" sz="2400" b="1" dirty="0"/>
            </a:br>
            <a:br>
              <a:rPr lang="tr-TR" sz="2400" b="1" dirty="0"/>
            </a:br>
            <a:r>
              <a:rPr lang="tr-TR" sz="3600" b="1" dirty="0"/>
              <a:t>AFET  YÖNETİMİNDE  YEREL YÖNETİMLER </a:t>
            </a:r>
            <a:br>
              <a:rPr lang="tr-TR" sz="3600" b="1" dirty="0"/>
            </a:br>
            <a:r>
              <a:rPr lang="tr-TR" sz="3600" b="1" dirty="0"/>
              <a:t>VE </a:t>
            </a:r>
            <a:br>
              <a:rPr lang="tr-TR" sz="3600" b="1" dirty="0"/>
            </a:br>
            <a:r>
              <a:rPr lang="tr-TR" sz="3600" b="1" dirty="0"/>
              <a:t>SEKTÖRLER ARASI İŞBİRLİĞİ</a:t>
            </a:r>
            <a:br>
              <a:rPr lang="tr-TR" sz="2400" b="1" dirty="0"/>
            </a:br>
            <a:br>
              <a:rPr lang="tr-TR" sz="2400" b="1" dirty="0"/>
            </a:br>
            <a:endParaRPr lang="tr-TR" sz="2400" b="1" dirty="0"/>
          </a:p>
        </p:txBody>
      </p:sp>
      <p:sp>
        <p:nvSpPr>
          <p:cNvPr id="3" name="Alt Başlık 2">
            <a:extLst>
              <a:ext uri="{FF2B5EF4-FFF2-40B4-BE49-F238E27FC236}">
                <a16:creationId xmlns:a16="http://schemas.microsoft.com/office/drawing/2014/main" id="{F795AA01-97CE-268D-1FC9-03DA65C8BCE2}"/>
              </a:ext>
            </a:extLst>
          </p:cNvPr>
          <p:cNvSpPr>
            <a:spLocks noGrp="1"/>
          </p:cNvSpPr>
          <p:nvPr>
            <p:ph type="subTitle" idx="1"/>
          </p:nvPr>
        </p:nvSpPr>
        <p:spPr>
          <a:xfrm>
            <a:off x="1005651" y="5906975"/>
            <a:ext cx="10180696" cy="542592"/>
          </a:xfrm>
        </p:spPr>
        <p:txBody>
          <a:bodyPr>
            <a:normAutofit/>
          </a:bodyPr>
          <a:lstStyle/>
          <a:p>
            <a:pPr algn="ctr"/>
            <a:r>
              <a:rPr lang="tr-TR" dirty="0"/>
              <a:t>Gülsüm ŞANLI ERKEKOĞLU</a:t>
            </a:r>
          </a:p>
        </p:txBody>
      </p:sp>
      <p:pic>
        <p:nvPicPr>
          <p:cNvPr id="16" name="Picture 4" descr="Her birinin bileklerini ve bir Circle formu için birbirine bağlı olan eller">
            <a:extLst>
              <a:ext uri="{FF2B5EF4-FFF2-40B4-BE49-F238E27FC236}">
                <a16:creationId xmlns:a16="http://schemas.microsoft.com/office/drawing/2014/main" id="{06076D72-1814-5E7F-2CDE-D10A9B88C34F}"/>
              </a:ext>
            </a:extLst>
          </p:cNvPr>
          <p:cNvPicPr>
            <a:picLocks noChangeAspect="1"/>
          </p:cNvPicPr>
          <p:nvPr/>
        </p:nvPicPr>
        <p:blipFill rotWithShape="1">
          <a:blip r:embed="rId2"/>
          <a:srcRect t="10136" r="1" b="39773"/>
          <a:stretch/>
        </p:blipFill>
        <p:spPr>
          <a:xfrm>
            <a:off x="0" y="202525"/>
            <a:ext cx="11718253" cy="3701160"/>
          </a:xfrm>
          <a:prstGeom prst="rect">
            <a:avLst/>
          </a:prstGeom>
        </p:spPr>
      </p:pic>
    </p:spTree>
    <p:extLst>
      <p:ext uri="{BB962C8B-B14F-4D97-AF65-F5344CB8AC3E}">
        <p14:creationId xmlns:p14="http://schemas.microsoft.com/office/powerpoint/2010/main" val="111268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Başlık 1">
            <a:extLst>
              <a:ext uri="{FF2B5EF4-FFF2-40B4-BE49-F238E27FC236}">
                <a16:creationId xmlns:a16="http://schemas.microsoft.com/office/drawing/2014/main" id="{2F764434-6042-57B4-9C12-CC406E283CB0}"/>
              </a:ext>
            </a:extLst>
          </p:cNvPr>
          <p:cNvSpPr>
            <a:spLocks noGrp="1"/>
          </p:cNvSpPr>
          <p:nvPr>
            <p:ph type="title"/>
          </p:nvPr>
        </p:nvSpPr>
        <p:spPr>
          <a:xfrm>
            <a:off x="1600754" y="1087374"/>
            <a:ext cx="9405867" cy="1000978"/>
          </a:xfrm>
        </p:spPr>
        <p:txBody>
          <a:bodyPr>
            <a:noAutofit/>
          </a:bodyPr>
          <a:lstStyle/>
          <a:p>
            <a:r>
              <a:rPr lang="pt-BR" dirty="0"/>
              <a:t>Afet ve Acil Durum Kurulu</a:t>
            </a:r>
            <a:r>
              <a:rPr lang="tr-TR" dirty="0"/>
              <a:t> (AADK)</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İçerik Yer Tutucusu 2">
            <a:extLst>
              <a:ext uri="{FF2B5EF4-FFF2-40B4-BE49-F238E27FC236}">
                <a16:creationId xmlns:a16="http://schemas.microsoft.com/office/drawing/2014/main" id="{B39A8257-465B-E825-3500-034D805B9C95}"/>
              </a:ext>
            </a:extLst>
          </p:cNvPr>
          <p:cNvSpPr>
            <a:spLocks noGrp="1"/>
          </p:cNvSpPr>
          <p:nvPr>
            <p:ph idx="1"/>
          </p:nvPr>
        </p:nvSpPr>
        <p:spPr>
          <a:xfrm>
            <a:off x="1600753" y="2535446"/>
            <a:ext cx="10590484" cy="3554457"/>
          </a:xfrm>
        </p:spPr>
        <p:txBody>
          <a:bodyPr>
            <a:normAutofit/>
          </a:bodyPr>
          <a:lstStyle/>
          <a:p>
            <a:r>
              <a:rPr lang="tr-TR" sz="2400" dirty="0"/>
              <a:t>Afet ve acil durumlara dair </a:t>
            </a:r>
            <a:r>
              <a:rPr lang="tr-TR" sz="2400" b="1" dirty="0"/>
              <a:t>politikaları belirleme</a:t>
            </a:r>
            <a:endParaRPr lang="tr-TR" sz="2400" dirty="0"/>
          </a:p>
          <a:p>
            <a:r>
              <a:rPr lang="tr-TR" sz="2400" dirty="0"/>
              <a:t>Afet ve acil durum olayları öncesi ve sonrasında yapılması gereken çalışmalar hakkında </a:t>
            </a:r>
            <a:r>
              <a:rPr lang="tr-TR" sz="2400" b="1" dirty="0"/>
              <a:t>öneriler sunma ve kurumlara rehberlik etme</a:t>
            </a:r>
          </a:p>
          <a:p>
            <a:r>
              <a:rPr lang="tr-TR" sz="2400" dirty="0"/>
              <a:t>Olay sırasında gelen bilgileri değerlendirerek alınacak </a:t>
            </a:r>
            <a:r>
              <a:rPr lang="tr-TR" sz="2400" b="1" dirty="0"/>
              <a:t>önlemleri belirleyip uygulanmasını sağlama ve denetleme </a:t>
            </a:r>
          </a:p>
          <a:p>
            <a:r>
              <a:rPr lang="tr-TR" sz="2400" dirty="0"/>
              <a:t>Kurumlar arası ve yurt dışı kaynaklarla </a:t>
            </a:r>
            <a:r>
              <a:rPr lang="tr-TR" sz="2400" b="1" dirty="0"/>
              <a:t>koordinasyonu sağlama (7)</a:t>
            </a:r>
          </a:p>
        </p:txBody>
      </p:sp>
      <p:sp>
        <p:nvSpPr>
          <p:cNvPr id="4" name="Slayt Numarası Yer Tutucusu 3">
            <a:extLst>
              <a:ext uri="{FF2B5EF4-FFF2-40B4-BE49-F238E27FC236}">
                <a16:creationId xmlns:a16="http://schemas.microsoft.com/office/drawing/2014/main" id="{E280CC9D-564C-F438-EE08-66D9E7982293}"/>
              </a:ext>
            </a:extLst>
          </p:cNvPr>
          <p:cNvSpPr>
            <a:spLocks noGrp="1"/>
          </p:cNvSpPr>
          <p:nvPr>
            <p:ph type="sldNum" sz="quarter" idx="12"/>
          </p:nvPr>
        </p:nvSpPr>
        <p:spPr>
          <a:xfrm>
            <a:off x="11408228" y="1432051"/>
            <a:ext cx="609601" cy="335298"/>
          </a:xfrm>
        </p:spPr>
        <p:txBody>
          <a:bodyPr/>
          <a:lstStyle/>
          <a:p>
            <a:fld id="{B0963AAD-B2AC-4F28-8D24-5C0129346C11}" type="slidenum">
              <a:rPr lang="tr-TR" sz="3200" smtClean="0"/>
              <a:t>10</a:t>
            </a:fld>
            <a:endParaRPr lang="tr-TR" sz="3200" dirty="0"/>
          </a:p>
        </p:txBody>
      </p:sp>
      <p:sp>
        <p:nvSpPr>
          <p:cNvPr id="6" name="Metin kutusu 5">
            <a:extLst>
              <a:ext uri="{FF2B5EF4-FFF2-40B4-BE49-F238E27FC236}">
                <a16:creationId xmlns:a16="http://schemas.microsoft.com/office/drawing/2014/main" id="{9A0D0ACC-4481-14F2-7ECB-86FA7720CE48}"/>
              </a:ext>
            </a:extLst>
          </p:cNvPr>
          <p:cNvSpPr txBox="1"/>
          <p:nvPr/>
        </p:nvSpPr>
        <p:spPr>
          <a:xfrm>
            <a:off x="337458" y="3069771"/>
            <a:ext cx="622927" cy="2721899"/>
          </a:xfrm>
          <a:prstGeom prst="rect">
            <a:avLst/>
          </a:prstGeom>
          <a:noFill/>
        </p:spPr>
        <p:txBody>
          <a:bodyPr vert="wordArtVert" wrap="none" rtlCol="0">
            <a:spAutoFit/>
          </a:bodyPr>
          <a:lstStyle/>
          <a:p>
            <a:r>
              <a:rPr lang="tr-TR" sz="2400" b="1" dirty="0"/>
              <a:t>ULUSAL</a:t>
            </a:r>
          </a:p>
        </p:txBody>
      </p:sp>
    </p:spTree>
    <p:extLst>
      <p:ext uri="{BB962C8B-B14F-4D97-AF65-F5344CB8AC3E}">
        <p14:creationId xmlns:p14="http://schemas.microsoft.com/office/powerpoint/2010/main" val="2601229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Başlık 1">
            <a:extLst>
              <a:ext uri="{FF2B5EF4-FFF2-40B4-BE49-F238E27FC236}">
                <a16:creationId xmlns:a16="http://schemas.microsoft.com/office/drawing/2014/main" id="{2F764434-6042-57B4-9C12-CC406E283CB0}"/>
              </a:ext>
            </a:extLst>
          </p:cNvPr>
          <p:cNvSpPr>
            <a:spLocks noGrp="1"/>
          </p:cNvSpPr>
          <p:nvPr>
            <p:ph type="title"/>
          </p:nvPr>
        </p:nvSpPr>
        <p:spPr>
          <a:xfrm>
            <a:off x="1600754" y="1087374"/>
            <a:ext cx="9405867" cy="1000978"/>
          </a:xfrm>
        </p:spPr>
        <p:txBody>
          <a:bodyPr>
            <a:noAutofit/>
          </a:bodyPr>
          <a:lstStyle/>
          <a:p>
            <a:r>
              <a:rPr lang="tr-TR" dirty="0"/>
              <a:t>Başkanlık AFAD Merkezi</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İçerik Yer Tutucusu 2">
            <a:extLst>
              <a:ext uri="{FF2B5EF4-FFF2-40B4-BE49-F238E27FC236}">
                <a16:creationId xmlns:a16="http://schemas.microsoft.com/office/drawing/2014/main" id="{B39A8257-465B-E825-3500-034D805B9C95}"/>
              </a:ext>
            </a:extLst>
          </p:cNvPr>
          <p:cNvSpPr>
            <a:spLocks noGrp="1"/>
          </p:cNvSpPr>
          <p:nvPr>
            <p:ph idx="1"/>
          </p:nvPr>
        </p:nvSpPr>
        <p:spPr>
          <a:xfrm>
            <a:off x="1600753" y="2535446"/>
            <a:ext cx="10590484" cy="3554457"/>
          </a:xfrm>
        </p:spPr>
        <p:txBody>
          <a:bodyPr>
            <a:normAutofit/>
          </a:bodyPr>
          <a:lstStyle/>
          <a:p>
            <a:r>
              <a:rPr lang="tr-TR" sz="2400" dirty="0"/>
              <a:t>Afet ve acil durumlar ile </a:t>
            </a:r>
            <a:r>
              <a:rPr lang="tr-TR" sz="2400" b="1" dirty="0" err="1"/>
              <a:t>AFAD’tan</a:t>
            </a:r>
            <a:r>
              <a:rPr lang="tr-TR" sz="2400" b="1" dirty="0"/>
              <a:t> sorumlu Bakan </a:t>
            </a:r>
            <a:r>
              <a:rPr lang="tr-TR" sz="2400" dirty="0"/>
              <a:t>veya yetkilendirileceği Bakan Yardımcısı başkanlığında, </a:t>
            </a:r>
          </a:p>
          <a:p>
            <a:r>
              <a:rPr lang="tr-TR" sz="2400" b="1" dirty="0"/>
              <a:t>Ana çözüm ortağı bakanlıkların Bakan Yardımcısı </a:t>
            </a:r>
            <a:r>
              <a:rPr lang="tr-TR" sz="2400" dirty="0"/>
              <a:t>veya görevlendirilen Üst Düzey Yönetici, </a:t>
            </a:r>
          </a:p>
          <a:p>
            <a:r>
              <a:rPr lang="tr-TR" sz="2400" b="1" dirty="0"/>
              <a:t>Diğer kurum ve kuruluşlardan Üst Düzey Yönetici Temsilcileri</a:t>
            </a:r>
            <a:r>
              <a:rPr lang="tr-TR" sz="2400" dirty="0"/>
              <a:t>nden</a:t>
            </a:r>
            <a:r>
              <a:rPr lang="tr-TR" sz="2400" b="1" dirty="0"/>
              <a:t> </a:t>
            </a:r>
            <a:r>
              <a:rPr lang="tr-TR" sz="2400" dirty="0"/>
              <a:t>oluşmakta (7)</a:t>
            </a:r>
          </a:p>
        </p:txBody>
      </p:sp>
      <p:sp>
        <p:nvSpPr>
          <p:cNvPr id="4" name="Slayt Numarası Yer Tutucusu 3">
            <a:extLst>
              <a:ext uri="{FF2B5EF4-FFF2-40B4-BE49-F238E27FC236}">
                <a16:creationId xmlns:a16="http://schemas.microsoft.com/office/drawing/2014/main" id="{E280CC9D-564C-F438-EE08-66D9E7982293}"/>
              </a:ext>
            </a:extLst>
          </p:cNvPr>
          <p:cNvSpPr>
            <a:spLocks noGrp="1"/>
          </p:cNvSpPr>
          <p:nvPr>
            <p:ph type="sldNum" sz="quarter" idx="12"/>
          </p:nvPr>
        </p:nvSpPr>
        <p:spPr>
          <a:xfrm>
            <a:off x="11408228" y="1432051"/>
            <a:ext cx="609601" cy="335298"/>
          </a:xfrm>
        </p:spPr>
        <p:txBody>
          <a:bodyPr/>
          <a:lstStyle/>
          <a:p>
            <a:fld id="{B0963AAD-B2AC-4F28-8D24-5C0129346C11}" type="slidenum">
              <a:rPr lang="tr-TR" sz="3200" smtClean="0"/>
              <a:t>11</a:t>
            </a:fld>
            <a:endParaRPr lang="tr-TR" sz="3200" dirty="0"/>
          </a:p>
        </p:txBody>
      </p:sp>
      <p:sp>
        <p:nvSpPr>
          <p:cNvPr id="6" name="Metin kutusu 5">
            <a:extLst>
              <a:ext uri="{FF2B5EF4-FFF2-40B4-BE49-F238E27FC236}">
                <a16:creationId xmlns:a16="http://schemas.microsoft.com/office/drawing/2014/main" id="{9A0D0ACC-4481-14F2-7ECB-86FA7720CE48}"/>
              </a:ext>
            </a:extLst>
          </p:cNvPr>
          <p:cNvSpPr txBox="1"/>
          <p:nvPr/>
        </p:nvSpPr>
        <p:spPr>
          <a:xfrm>
            <a:off x="337458" y="3069771"/>
            <a:ext cx="622927" cy="2721899"/>
          </a:xfrm>
          <a:prstGeom prst="rect">
            <a:avLst/>
          </a:prstGeom>
          <a:noFill/>
        </p:spPr>
        <p:txBody>
          <a:bodyPr vert="wordArtVert" wrap="none" rtlCol="0">
            <a:spAutoFit/>
          </a:bodyPr>
          <a:lstStyle/>
          <a:p>
            <a:r>
              <a:rPr lang="tr-TR" sz="2400" b="1" dirty="0"/>
              <a:t>ULUSAL</a:t>
            </a:r>
          </a:p>
        </p:txBody>
      </p:sp>
    </p:spTree>
    <p:extLst>
      <p:ext uri="{BB962C8B-B14F-4D97-AF65-F5344CB8AC3E}">
        <p14:creationId xmlns:p14="http://schemas.microsoft.com/office/powerpoint/2010/main" val="1898141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Başlık 1">
            <a:extLst>
              <a:ext uri="{FF2B5EF4-FFF2-40B4-BE49-F238E27FC236}">
                <a16:creationId xmlns:a16="http://schemas.microsoft.com/office/drawing/2014/main" id="{2F764434-6042-57B4-9C12-CC406E283CB0}"/>
              </a:ext>
            </a:extLst>
          </p:cNvPr>
          <p:cNvSpPr>
            <a:spLocks noGrp="1"/>
          </p:cNvSpPr>
          <p:nvPr>
            <p:ph type="title"/>
          </p:nvPr>
        </p:nvSpPr>
        <p:spPr>
          <a:xfrm>
            <a:off x="1600754" y="1087374"/>
            <a:ext cx="9405867" cy="1000978"/>
          </a:xfrm>
        </p:spPr>
        <p:txBody>
          <a:bodyPr>
            <a:noAutofit/>
          </a:bodyPr>
          <a:lstStyle/>
          <a:p>
            <a:r>
              <a:rPr lang="tr-TR" dirty="0"/>
              <a:t>Bakanlık Afet Yönetim Merkezleri (AYM)</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İçerik Yer Tutucusu 2">
            <a:extLst>
              <a:ext uri="{FF2B5EF4-FFF2-40B4-BE49-F238E27FC236}">
                <a16:creationId xmlns:a16="http://schemas.microsoft.com/office/drawing/2014/main" id="{B39A8257-465B-E825-3500-034D805B9C95}"/>
              </a:ext>
            </a:extLst>
          </p:cNvPr>
          <p:cNvSpPr>
            <a:spLocks noGrp="1"/>
          </p:cNvSpPr>
          <p:nvPr>
            <p:ph idx="1"/>
          </p:nvPr>
        </p:nvSpPr>
        <p:spPr>
          <a:xfrm>
            <a:off x="1600753" y="2535446"/>
            <a:ext cx="10590484" cy="3554457"/>
          </a:xfrm>
        </p:spPr>
        <p:txBody>
          <a:bodyPr>
            <a:normAutofit/>
          </a:bodyPr>
          <a:lstStyle/>
          <a:p>
            <a:r>
              <a:rPr lang="tr-TR" sz="2400" b="1" dirty="0"/>
              <a:t>Bakanlıklarda Bakan Yardımcısı </a:t>
            </a:r>
            <a:r>
              <a:rPr lang="tr-TR" sz="2400" dirty="0"/>
              <a:t>veya yetkilendirilecek Üst Düzey Yönetici Başkanlığında </a:t>
            </a:r>
          </a:p>
          <a:p>
            <a:r>
              <a:rPr lang="tr-TR" sz="2400" dirty="0"/>
              <a:t>7/24 saat esası (7)</a:t>
            </a:r>
            <a:endParaRPr lang="tr-TR" sz="3600" dirty="0">
              <a:solidFill>
                <a:schemeClr val="tx1"/>
              </a:solidFill>
            </a:endParaRPr>
          </a:p>
        </p:txBody>
      </p:sp>
      <p:sp>
        <p:nvSpPr>
          <p:cNvPr id="4" name="Slayt Numarası Yer Tutucusu 3">
            <a:extLst>
              <a:ext uri="{FF2B5EF4-FFF2-40B4-BE49-F238E27FC236}">
                <a16:creationId xmlns:a16="http://schemas.microsoft.com/office/drawing/2014/main" id="{E280CC9D-564C-F438-EE08-66D9E7982293}"/>
              </a:ext>
            </a:extLst>
          </p:cNvPr>
          <p:cNvSpPr>
            <a:spLocks noGrp="1"/>
          </p:cNvSpPr>
          <p:nvPr>
            <p:ph type="sldNum" sz="quarter" idx="12"/>
          </p:nvPr>
        </p:nvSpPr>
        <p:spPr>
          <a:xfrm>
            <a:off x="11408228" y="1432051"/>
            <a:ext cx="609601" cy="335298"/>
          </a:xfrm>
        </p:spPr>
        <p:txBody>
          <a:bodyPr/>
          <a:lstStyle/>
          <a:p>
            <a:fld id="{B0963AAD-B2AC-4F28-8D24-5C0129346C11}" type="slidenum">
              <a:rPr lang="tr-TR" sz="3200" smtClean="0"/>
              <a:t>12</a:t>
            </a:fld>
            <a:endParaRPr lang="tr-TR" sz="3200" dirty="0"/>
          </a:p>
        </p:txBody>
      </p:sp>
      <p:sp>
        <p:nvSpPr>
          <p:cNvPr id="6" name="Metin kutusu 5">
            <a:extLst>
              <a:ext uri="{FF2B5EF4-FFF2-40B4-BE49-F238E27FC236}">
                <a16:creationId xmlns:a16="http://schemas.microsoft.com/office/drawing/2014/main" id="{9A0D0ACC-4481-14F2-7ECB-86FA7720CE48}"/>
              </a:ext>
            </a:extLst>
          </p:cNvPr>
          <p:cNvSpPr txBox="1"/>
          <p:nvPr/>
        </p:nvSpPr>
        <p:spPr>
          <a:xfrm>
            <a:off x="337458" y="3069771"/>
            <a:ext cx="622927" cy="2721899"/>
          </a:xfrm>
          <a:prstGeom prst="rect">
            <a:avLst/>
          </a:prstGeom>
          <a:noFill/>
        </p:spPr>
        <p:txBody>
          <a:bodyPr vert="wordArtVert" wrap="none" rtlCol="0">
            <a:spAutoFit/>
          </a:bodyPr>
          <a:lstStyle/>
          <a:p>
            <a:r>
              <a:rPr lang="tr-TR" sz="2400" b="1" dirty="0"/>
              <a:t>ULUSAL</a:t>
            </a:r>
          </a:p>
        </p:txBody>
      </p:sp>
    </p:spTree>
    <p:extLst>
      <p:ext uri="{BB962C8B-B14F-4D97-AF65-F5344CB8AC3E}">
        <p14:creationId xmlns:p14="http://schemas.microsoft.com/office/powerpoint/2010/main" val="1715929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useBgFill="1">
        <p:nvSpPr>
          <p:cNvPr id="12" name="Rectangle 11">
            <a:extLst>
              <a:ext uri="{FF2B5EF4-FFF2-40B4-BE49-F238E27FC236}">
                <a16:creationId xmlns:a16="http://schemas.microsoft.com/office/drawing/2014/main" id="{5BDAAE7A-177F-4691-8F07-36CBBA611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0A607598-F43D-3E85-306F-8D2C73003776}"/>
              </a:ext>
            </a:extLst>
          </p:cNvPr>
          <p:cNvSpPr>
            <a:spLocks noGrp="1"/>
          </p:cNvSpPr>
          <p:nvPr>
            <p:ph type="title"/>
          </p:nvPr>
        </p:nvSpPr>
        <p:spPr>
          <a:xfrm>
            <a:off x="1608667" y="762000"/>
            <a:ext cx="7462083" cy="5334000"/>
          </a:xfrm>
        </p:spPr>
        <p:txBody>
          <a:bodyPr vert="horz" lIns="91440" tIns="45720" rIns="91440" bIns="45720" rtlCol="0" anchor="b">
            <a:normAutofit/>
          </a:bodyPr>
          <a:lstStyle/>
          <a:p>
            <a:endParaRPr lang="en-US" sz="7200" spc="-100">
              <a:solidFill>
                <a:schemeClr val="accent1"/>
              </a:solidFill>
            </a:endParaRPr>
          </a:p>
        </p:txBody>
      </p:sp>
      <p:sp>
        <p:nvSpPr>
          <p:cNvPr id="14" name="Rectangle 13">
            <a:extLst>
              <a:ext uri="{FF2B5EF4-FFF2-40B4-BE49-F238E27FC236}">
                <a16:creationId xmlns:a16="http://schemas.microsoft.com/office/drawing/2014/main" id="{5BF82D1D-28BC-4216-A1EA-F7D9C6D1A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6" name="Rectangle 15">
            <a:extLst>
              <a:ext uri="{FF2B5EF4-FFF2-40B4-BE49-F238E27FC236}">
                <a16:creationId xmlns:a16="http://schemas.microsoft.com/office/drawing/2014/main" id="{60A1DC48-C242-4442-822C-570436B80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ayt Numarası Yer Tutucusu 3">
            <a:extLst>
              <a:ext uri="{FF2B5EF4-FFF2-40B4-BE49-F238E27FC236}">
                <a16:creationId xmlns:a16="http://schemas.microsoft.com/office/drawing/2014/main" id="{086BAF4F-8DEB-5C84-D14F-B408759CAB8F}"/>
              </a:ext>
            </a:extLst>
          </p:cNvPr>
          <p:cNvSpPr>
            <a:spLocks noGrp="1"/>
          </p:cNvSpPr>
          <p:nvPr>
            <p:ph type="sldNum" sz="quarter" idx="12"/>
          </p:nvPr>
        </p:nvSpPr>
        <p:spPr/>
        <p:txBody>
          <a:bodyPr/>
          <a:lstStyle/>
          <a:p>
            <a:fld id="{B0963AAD-B2AC-4F28-8D24-5C0129346C11}" type="slidenum">
              <a:rPr lang="tr-TR" smtClean="0"/>
              <a:t>13</a:t>
            </a:fld>
            <a:endParaRPr lang="tr-TR"/>
          </a:p>
        </p:txBody>
      </p:sp>
      <p:pic>
        <p:nvPicPr>
          <p:cNvPr id="5" name="Resim 4">
            <a:extLst>
              <a:ext uri="{FF2B5EF4-FFF2-40B4-BE49-F238E27FC236}">
                <a16:creationId xmlns:a16="http://schemas.microsoft.com/office/drawing/2014/main" id="{132049C0-40BB-6DBE-6528-65F949A8B65A}"/>
              </a:ext>
            </a:extLst>
          </p:cNvPr>
          <p:cNvPicPr>
            <a:picLocks noChangeAspect="1"/>
          </p:cNvPicPr>
          <p:nvPr/>
        </p:nvPicPr>
        <p:blipFill>
          <a:blip r:embed="rId3"/>
          <a:stretch>
            <a:fillRect/>
          </a:stretch>
        </p:blipFill>
        <p:spPr>
          <a:xfrm>
            <a:off x="1303800" y="196284"/>
            <a:ext cx="10281677" cy="6160066"/>
          </a:xfrm>
          <a:prstGeom prst="rect">
            <a:avLst/>
          </a:prstGeom>
        </p:spPr>
      </p:pic>
      <p:sp>
        <p:nvSpPr>
          <p:cNvPr id="3" name="Metin kutusu 2">
            <a:extLst>
              <a:ext uri="{FF2B5EF4-FFF2-40B4-BE49-F238E27FC236}">
                <a16:creationId xmlns:a16="http://schemas.microsoft.com/office/drawing/2014/main" id="{E7704B00-4713-0162-0468-DC93954AED4D}"/>
              </a:ext>
            </a:extLst>
          </p:cNvPr>
          <p:cNvSpPr txBox="1"/>
          <p:nvPr/>
        </p:nvSpPr>
        <p:spPr>
          <a:xfrm>
            <a:off x="295059" y="2143327"/>
            <a:ext cx="622927" cy="2721899"/>
          </a:xfrm>
          <a:prstGeom prst="rect">
            <a:avLst/>
          </a:prstGeom>
          <a:noFill/>
        </p:spPr>
        <p:txBody>
          <a:bodyPr vert="wordArtVert" wrap="none" rtlCol="0">
            <a:spAutoFit/>
          </a:bodyPr>
          <a:lstStyle/>
          <a:p>
            <a:r>
              <a:rPr lang="tr-TR" sz="2400" b="1" dirty="0"/>
              <a:t>ULUSAL</a:t>
            </a:r>
          </a:p>
        </p:txBody>
      </p:sp>
      <p:sp>
        <p:nvSpPr>
          <p:cNvPr id="6" name="Metin kutusu 5">
            <a:extLst>
              <a:ext uri="{FF2B5EF4-FFF2-40B4-BE49-F238E27FC236}">
                <a16:creationId xmlns:a16="http://schemas.microsoft.com/office/drawing/2014/main" id="{360BBEA6-64E3-D36C-F8A0-FBE5E072D8A1}"/>
              </a:ext>
            </a:extLst>
          </p:cNvPr>
          <p:cNvSpPr txBox="1"/>
          <p:nvPr/>
        </p:nvSpPr>
        <p:spPr>
          <a:xfrm>
            <a:off x="395567" y="4874068"/>
            <a:ext cx="421910" cy="369332"/>
          </a:xfrm>
          <a:prstGeom prst="rect">
            <a:avLst/>
          </a:prstGeom>
          <a:noFill/>
        </p:spPr>
        <p:txBody>
          <a:bodyPr wrap="none" rtlCol="0">
            <a:spAutoFit/>
          </a:bodyPr>
          <a:lstStyle/>
          <a:p>
            <a:r>
              <a:rPr lang="tr-TR" dirty="0"/>
              <a:t>(7)</a:t>
            </a:r>
          </a:p>
        </p:txBody>
      </p:sp>
    </p:spTree>
    <p:extLst>
      <p:ext uri="{BB962C8B-B14F-4D97-AF65-F5344CB8AC3E}">
        <p14:creationId xmlns:p14="http://schemas.microsoft.com/office/powerpoint/2010/main" val="42707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Başlık 1">
            <a:extLst>
              <a:ext uri="{FF2B5EF4-FFF2-40B4-BE49-F238E27FC236}">
                <a16:creationId xmlns:a16="http://schemas.microsoft.com/office/drawing/2014/main" id="{2F764434-6042-57B4-9C12-CC406E283CB0}"/>
              </a:ext>
            </a:extLst>
          </p:cNvPr>
          <p:cNvSpPr>
            <a:spLocks noGrp="1"/>
          </p:cNvSpPr>
          <p:nvPr>
            <p:ph type="title"/>
          </p:nvPr>
        </p:nvSpPr>
        <p:spPr>
          <a:xfrm>
            <a:off x="1600754" y="1087374"/>
            <a:ext cx="9405867" cy="1000978"/>
          </a:xfrm>
        </p:spPr>
        <p:txBody>
          <a:bodyPr>
            <a:noAutofit/>
          </a:bodyPr>
          <a:lstStyle/>
          <a:p>
            <a:r>
              <a:rPr lang="tr-TR" dirty="0"/>
              <a:t>İl Afet ve Acil Durum Koordinasyon Kurulu (İAADKK)</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İçerik Yer Tutucusu 2">
            <a:extLst>
              <a:ext uri="{FF2B5EF4-FFF2-40B4-BE49-F238E27FC236}">
                <a16:creationId xmlns:a16="http://schemas.microsoft.com/office/drawing/2014/main" id="{B39A8257-465B-E825-3500-034D805B9C95}"/>
              </a:ext>
            </a:extLst>
          </p:cNvPr>
          <p:cNvSpPr>
            <a:spLocks noGrp="1"/>
          </p:cNvSpPr>
          <p:nvPr>
            <p:ph idx="1"/>
          </p:nvPr>
        </p:nvSpPr>
        <p:spPr>
          <a:xfrm>
            <a:off x="1600753" y="2535446"/>
            <a:ext cx="10590484" cy="3554457"/>
          </a:xfrm>
        </p:spPr>
        <p:txBody>
          <a:bodyPr>
            <a:normAutofit lnSpcReduction="10000"/>
          </a:bodyPr>
          <a:lstStyle/>
          <a:p>
            <a:r>
              <a:rPr lang="tr-TR" sz="2400" dirty="0"/>
              <a:t>Vali başkanlığında</a:t>
            </a:r>
          </a:p>
          <a:p>
            <a:r>
              <a:rPr lang="tr-TR" sz="2400" dirty="0"/>
              <a:t>İl AFAD Müdürü, </a:t>
            </a:r>
          </a:p>
          <a:p>
            <a:r>
              <a:rPr lang="tr-TR" sz="2400" dirty="0"/>
              <a:t>Garnizon Komutanı, </a:t>
            </a:r>
          </a:p>
          <a:p>
            <a:r>
              <a:rPr lang="tr-TR" sz="2400" dirty="0"/>
              <a:t>Belediye Başkanı, </a:t>
            </a:r>
          </a:p>
          <a:p>
            <a:r>
              <a:rPr lang="tr-TR" sz="2400" dirty="0"/>
              <a:t>İl Özel İdare Genel Sekreteri ve hizmet grubundan sorumlu İl Müdürleri, </a:t>
            </a:r>
          </a:p>
          <a:p>
            <a:r>
              <a:rPr lang="tr-TR" sz="2400" dirty="0"/>
              <a:t>İhtiyaç duyulan diğer İl Yöneticileri, </a:t>
            </a:r>
          </a:p>
          <a:p>
            <a:r>
              <a:rPr lang="tr-TR" sz="2400" dirty="0"/>
              <a:t>Bir Muhtar,</a:t>
            </a:r>
          </a:p>
          <a:p>
            <a:r>
              <a:rPr lang="tr-TR" sz="2400" dirty="0"/>
              <a:t>STK Temsilcilerinden oluşmakta</a:t>
            </a:r>
          </a:p>
        </p:txBody>
      </p:sp>
      <p:sp>
        <p:nvSpPr>
          <p:cNvPr id="4" name="Slayt Numarası Yer Tutucusu 3">
            <a:extLst>
              <a:ext uri="{FF2B5EF4-FFF2-40B4-BE49-F238E27FC236}">
                <a16:creationId xmlns:a16="http://schemas.microsoft.com/office/drawing/2014/main" id="{E280CC9D-564C-F438-EE08-66D9E7982293}"/>
              </a:ext>
            </a:extLst>
          </p:cNvPr>
          <p:cNvSpPr>
            <a:spLocks noGrp="1"/>
          </p:cNvSpPr>
          <p:nvPr>
            <p:ph type="sldNum" sz="quarter" idx="12"/>
          </p:nvPr>
        </p:nvSpPr>
        <p:spPr>
          <a:xfrm>
            <a:off x="11408228" y="1432051"/>
            <a:ext cx="609601" cy="335298"/>
          </a:xfrm>
        </p:spPr>
        <p:txBody>
          <a:bodyPr/>
          <a:lstStyle/>
          <a:p>
            <a:fld id="{B0963AAD-B2AC-4F28-8D24-5C0129346C11}" type="slidenum">
              <a:rPr lang="tr-TR" sz="3200" smtClean="0"/>
              <a:t>14</a:t>
            </a:fld>
            <a:endParaRPr lang="tr-TR" sz="3200" dirty="0"/>
          </a:p>
        </p:txBody>
      </p:sp>
      <p:sp>
        <p:nvSpPr>
          <p:cNvPr id="5" name="İçerik Yer Tutucusu 2">
            <a:extLst>
              <a:ext uri="{FF2B5EF4-FFF2-40B4-BE49-F238E27FC236}">
                <a16:creationId xmlns:a16="http://schemas.microsoft.com/office/drawing/2014/main" id="{DF5C8CDD-C9BF-45AC-DEE4-F236D679A32A}"/>
              </a:ext>
            </a:extLst>
          </p:cNvPr>
          <p:cNvSpPr txBox="1">
            <a:spLocks/>
          </p:cNvSpPr>
          <p:nvPr/>
        </p:nvSpPr>
        <p:spPr>
          <a:xfrm>
            <a:off x="337458" y="6089903"/>
            <a:ext cx="11862454" cy="768097"/>
          </a:xfrm>
          <a:prstGeom prst="rect">
            <a:avLst/>
          </a:prstGeom>
        </p:spPr>
        <p:txBody>
          <a:bodyPr vert="horz" lIns="91440" tIns="45720" rIns="91440" bIns="45720" rtlCol="0" anchor="ctr">
            <a:normAutofit fontScale="85000"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tr-TR" sz="2400" dirty="0"/>
              <a:t>Rutinde </a:t>
            </a:r>
            <a:r>
              <a:rPr lang="tr-TR" sz="2400" b="1" dirty="0"/>
              <a:t>yılda en az iki defa</a:t>
            </a:r>
            <a:r>
              <a:rPr lang="tr-TR" sz="2400" dirty="0"/>
              <a:t>, </a:t>
            </a:r>
          </a:p>
          <a:p>
            <a:pPr marL="0" indent="0">
              <a:buFont typeface="Wingdings 2" pitchFamily="18" charset="2"/>
              <a:buNone/>
            </a:pPr>
            <a:r>
              <a:rPr lang="tr-TR" sz="2400" dirty="0"/>
              <a:t>Afet ve acil durum hallerinde </a:t>
            </a:r>
            <a:r>
              <a:rPr lang="tr-TR" sz="2400" b="1" dirty="0"/>
              <a:t>talimat beklemeksizin </a:t>
            </a:r>
            <a:r>
              <a:rPr lang="tr-TR" sz="2400" dirty="0"/>
              <a:t>valinin başkanlığında </a:t>
            </a:r>
            <a:r>
              <a:rPr lang="tr-TR" sz="2400" b="1" dirty="0"/>
              <a:t>İl AFAD Merkezinde </a:t>
            </a:r>
            <a:r>
              <a:rPr lang="tr-TR" sz="2400" dirty="0"/>
              <a:t>toplanmakta (7)</a:t>
            </a:r>
            <a:endParaRPr lang="tr-TR" sz="3600" dirty="0">
              <a:solidFill>
                <a:schemeClr val="tx1"/>
              </a:solidFill>
            </a:endParaRPr>
          </a:p>
        </p:txBody>
      </p:sp>
      <p:sp>
        <p:nvSpPr>
          <p:cNvPr id="6" name="Metin kutusu 5">
            <a:extLst>
              <a:ext uri="{FF2B5EF4-FFF2-40B4-BE49-F238E27FC236}">
                <a16:creationId xmlns:a16="http://schemas.microsoft.com/office/drawing/2014/main" id="{9A0D0ACC-4481-14F2-7ECB-86FA7720CE48}"/>
              </a:ext>
            </a:extLst>
          </p:cNvPr>
          <p:cNvSpPr txBox="1"/>
          <p:nvPr/>
        </p:nvSpPr>
        <p:spPr>
          <a:xfrm>
            <a:off x="337458" y="3069771"/>
            <a:ext cx="622927" cy="2283638"/>
          </a:xfrm>
          <a:prstGeom prst="rect">
            <a:avLst/>
          </a:prstGeom>
          <a:noFill/>
        </p:spPr>
        <p:txBody>
          <a:bodyPr vert="wordArtVert" wrap="none" rtlCol="0">
            <a:spAutoFit/>
          </a:bodyPr>
          <a:lstStyle/>
          <a:p>
            <a:r>
              <a:rPr lang="tr-TR" sz="2400" b="1" dirty="0"/>
              <a:t>YEREL</a:t>
            </a:r>
          </a:p>
        </p:txBody>
      </p:sp>
    </p:spTree>
    <p:extLst>
      <p:ext uri="{BB962C8B-B14F-4D97-AF65-F5344CB8AC3E}">
        <p14:creationId xmlns:p14="http://schemas.microsoft.com/office/powerpoint/2010/main" val="2108719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Başlık 1">
            <a:extLst>
              <a:ext uri="{FF2B5EF4-FFF2-40B4-BE49-F238E27FC236}">
                <a16:creationId xmlns:a16="http://schemas.microsoft.com/office/drawing/2014/main" id="{2F764434-6042-57B4-9C12-CC406E283CB0}"/>
              </a:ext>
            </a:extLst>
          </p:cNvPr>
          <p:cNvSpPr>
            <a:spLocks noGrp="1"/>
          </p:cNvSpPr>
          <p:nvPr>
            <p:ph type="title"/>
          </p:nvPr>
        </p:nvSpPr>
        <p:spPr>
          <a:xfrm>
            <a:off x="1600754" y="1087374"/>
            <a:ext cx="8983489" cy="1000978"/>
          </a:xfrm>
        </p:spPr>
        <p:txBody>
          <a:bodyPr>
            <a:normAutofit/>
          </a:bodyPr>
          <a:lstStyle/>
          <a:p>
            <a:r>
              <a:rPr lang="tr-TR" dirty="0"/>
              <a:t>İl AFAD Merkezi</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İçerik Yer Tutucusu 2">
            <a:extLst>
              <a:ext uri="{FF2B5EF4-FFF2-40B4-BE49-F238E27FC236}">
                <a16:creationId xmlns:a16="http://schemas.microsoft.com/office/drawing/2014/main" id="{B39A8257-465B-E825-3500-034D805B9C95}"/>
              </a:ext>
            </a:extLst>
          </p:cNvPr>
          <p:cNvSpPr>
            <a:spLocks noGrp="1"/>
          </p:cNvSpPr>
          <p:nvPr>
            <p:ph idx="1"/>
          </p:nvPr>
        </p:nvSpPr>
        <p:spPr>
          <a:xfrm>
            <a:off x="1600753" y="2535446"/>
            <a:ext cx="8983489" cy="3554457"/>
          </a:xfrm>
        </p:spPr>
        <p:txBody>
          <a:bodyPr>
            <a:normAutofit/>
          </a:bodyPr>
          <a:lstStyle/>
          <a:p>
            <a:r>
              <a:rPr lang="tr-TR" sz="2400" dirty="0">
                <a:solidFill>
                  <a:schemeClr val="tx1"/>
                </a:solidFill>
              </a:rPr>
              <a:t>Vali veya yetkilendireceği Vali Yardımcısının başkanlığında</a:t>
            </a:r>
          </a:p>
          <a:p>
            <a:r>
              <a:rPr lang="tr-TR" sz="2400" dirty="0">
                <a:solidFill>
                  <a:schemeClr val="tx1"/>
                </a:solidFill>
              </a:rPr>
              <a:t> 7/24 s çalışma esasına göre görev yapmakta</a:t>
            </a:r>
          </a:p>
          <a:p>
            <a:r>
              <a:rPr lang="tr-TR" sz="2400" dirty="0">
                <a:solidFill>
                  <a:schemeClr val="tx1"/>
                </a:solidFill>
              </a:rPr>
              <a:t>Sekretaryasını İl Afet ve Acil Durum Müdürlüğü yürütmekte</a:t>
            </a:r>
          </a:p>
          <a:p>
            <a:r>
              <a:rPr lang="tr-TR" sz="2400" dirty="0">
                <a:solidFill>
                  <a:schemeClr val="tx1"/>
                </a:solidFill>
              </a:rPr>
              <a:t>Ulusal düzeyde müdahale organizasyon şemasında yer alan dört temel servis (operasyon, lojistik ve bakım, bilgi ve planlama, finans ve idari işler servisi)  il düzeyinde de aynı şekilde düzenlenmekte,</a:t>
            </a:r>
          </a:p>
          <a:p>
            <a:r>
              <a:rPr lang="tr-TR" sz="2400" dirty="0">
                <a:solidFill>
                  <a:schemeClr val="tx1"/>
                </a:solidFill>
              </a:rPr>
              <a:t>Servisler sorumlu vali yardımcıları tarafından koordine edilmekte</a:t>
            </a:r>
          </a:p>
        </p:txBody>
      </p:sp>
      <p:sp>
        <p:nvSpPr>
          <p:cNvPr id="4" name="Slayt Numarası Yer Tutucusu 3">
            <a:extLst>
              <a:ext uri="{FF2B5EF4-FFF2-40B4-BE49-F238E27FC236}">
                <a16:creationId xmlns:a16="http://schemas.microsoft.com/office/drawing/2014/main" id="{E280CC9D-564C-F438-EE08-66D9E7982293}"/>
              </a:ext>
            </a:extLst>
          </p:cNvPr>
          <p:cNvSpPr>
            <a:spLocks noGrp="1"/>
          </p:cNvSpPr>
          <p:nvPr>
            <p:ph type="sldNum" sz="quarter" idx="12"/>
          </p:nvPr>
        </p:nvSpPr>
        <p:spPr>
          <a:xfrm>
            <a:off x="11408228" y="1432051"/>
            <a:ext cx="609601" cy="326378"/>
          </a:xfrm>
        </p:spPr>
        <p:txBody>
          <a:bodyPr/>
          <a:lstStyle/>
          <a:p>
            <a:fld id="{B0963AAD-B2AC-4F28-8D24-5C0129346C11}" type="slidenum">
              <a:rPr lang="tr-TR" sz="3200" smtClean="0"/>
              <a:t>15</a:t>
            </a:fld>
            <a:endParaRPr lang="tr-TR" sz="3200" dirty="0"/>
          </a:p>
        </p:txBody>
      </p:sp>
      <p:sp>
        <p:nvSpPr>
          <p:cNvPr id="5" name="İçerik Yer Tutucusu 2">
            <a:extLst>
              <a:ext uri="{FF2B5EF4-FFF2-40B4-BE49-F238E27FC236}">
                <a16:creationId xmlns:a16="http://schemas.microsoft.com/office/drawing/2014/main" id="{60EF8EBE-D1D2-84BD-B177-C401A645F83E}"/>
              </a:ext>
            </a:extLst>
          </p:cNvPr>
          <p:cNvSpPr txBox="1">
            <a:spLocks/>
          </p:cNvSpPr>
          <p:nvPr/>
        </p:nvSpPr>
        <p:spPr>
          <a:xfrm>
            <a:off x="1279019" y="6098823"/>
            <a:ext cx="10920894" cy="759178"/>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tr-TR" sz="2400" b="1" dirty="0">
                <a:solidFill>
                  <a:schemeClr val="tx1"/>
                </a:solidFill>
              </a:rPr>
              <a:t>İlçe AFAD Merkezi</a:t>
            </a:r>
            <a:r>
              <a:rPr lang="tr-TR" sz="2400" b="1" dirty="0">
                <a:solidFill>
                  <a:schemeClr val="tx1"/>
                </a:solidFill>
                <a:sym typeface="Wingdings" panose="05000000000000000000" pitchFamily="2" charset="2"/>
              </a:rPr>
              <a:t></a:t>
            </a:r>
            <a:r>
              <a:rPr lang="tr-TR" sz="2400" b="1" dirty="0">
                <a:solidFill>
                  <a:schemeClr val="tx1"/>
                </a:solidFill>
              </a:rPr>
              <a:t> </a:t>
            </a:r>
            <a:r>
              <a:rPr lang="tr-TR" sz="2400" dirty="0">
                <a:solidFill>
                  <a:schemeClr val="tx1"/>
                </a:solidFill>
              </a:rPr>
              <a:t>ihtiyaç duyulan ve nüfusu 50.000’in üzerinde olan ilçelerde (7)</a:t>
            </a:r>
          </a:p>
        </p:txBody>
      </p:sp>
      <p:sp>
        <p:nvSpPr>
          <p:cNvPr id="6" name="Metin kutusu 5">
            <a:extLst>
              <a:ext uri="{FF2B5EF4-FFF2-40B4-BE49-F238E27FC236}">
                <a16:creationId xmlns:a16="http://schemas.microsoft.com/office/drawing/2014/main" id="{DE6DF74D-D3E9-BC0A-0296-13936C88DB14}"/>
              </a:ext>
            </a:extLst>
          </p:cNvPr>
          <p:cNvSpPr txBox="1"/>
          <p:nvPr/>
        </p:nvSpPr>
        <p:spPr>
          <a:xfrm>
            <a:off x="337458" y="3069771"/>
            <a:ext cx="622927" cy="2283638"/>
          </a:xfrm>
          <a:prstGeom prst="rect">
            <a:avLst/>
          </a:prstGeom>
          <a:noFill/>
        </p:spPr>
        <p:txBody>
          <a:bodyPr vert="wordArtVert" wrap="none" rtlCol="0">
            <a:spAutoFit/>
          </a:bodyPr>
          <a:lstStyle/>
          <a:p>
            <a:r>
              <a:rPr lang="tr-TR" sz="2400" b="1" dirty="0"/>
              <a:t>YEREL</a:t>
            </a:r>
          </a:p>
        </p:txBody>
      </p:sp>
    </p:spTree>
    <p:extLst>
      <p:ext uri="{BB962C8B-B14F-4D97-AF65-F5344CB8AC3E}">
        <p14:creationId xmlns:p14="http://schemas.microsoft.com/office/powerpoint/2010/main" val="2972289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useBgFill="1">
        <p:nvSpPr>
          <p:cNvPr id="12" name="Rectangle 11">
            <a:extLst>
              <a:ext uri="{FF2B5EF4-FFF2-40B4-BE49-F238E27FC236}">
                <a16:creationId xmlns:a16="http://schemas.microsoft.com/office/drawing/2014/main" id="{5BDAAE7A-177F-4691-8F07-36CBBA611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0A607598-F43D-3E85-306F-8D2C73003776}"/>
              </a:ext>
            </a:extLst>
          </p:cNvPr>
          <p:cNvSpPr>
            <a:spLocks noGrp="1"/>
          </p:cNvSpPr>
          <p:nvPr>
            <p:ph type="title"/>
          </p:nvPr>
        </p:nvSpPr>
        <p:spPr>
          <a:xfrm>
            <a:off x="1608667" y="762000"/>
            <a:ext cx="7462083" cy="5334000"/>
          </a:xfrm>
        </p:spPr>
        <p:txBody>
          <a:bodyPr vert="horz" lIns="91440" tIns="45720" rIns="91440" bIns="45720" rtlCol="0" anchor="b">
            <a:normAutofit/>
          </a:bodyPr>
          <a:lstStyle/>
          <a:p>
            <a:endParaRPr lang="en-US" sz="7200" spc="-100">
              <a:solidFill>
                <a:schemeClr val="accent1"/>
              </a:solidFill>
            </a:endParaRPr>
          </a:p>
        </p:txBody>
      </p:sp>
      <p:sp>
        <p:nvSpPr>
          <p:cNvPr id="14" name="Rectangle 13">
            <a:extLst>
              <a:ext uri="{FF2B5EF4-FFF2-40B4-BE49-F238E27FC236}">
                <a16:creationId xmlns:a16="http://schemas.microsoft.com/office/drawing/2014/main" id="{5BF82D1D-28BC-4216-A1EA-F7D9C6D1A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6" name="Rectangle 15">
            <a:extLst>
              <a:ext uri="{FF2B5EF4-FFF2-40B4-BE49-F238E27FC236}">
                <a16:creationId xmlns:a16="http://schemas.microsoft.com/office/drawing/2014/main" id="{60A1DC48-C242-4442-822C-570436B80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ayt Numarası Yer Tutucusu 3">
            <a:extLst>
              <a:ext uri="{FF2B5EF4-FFF2-40B4-BE49-F238E27FC236}">
                <a16:creationId xmlns:a16="http://schemas.microsoft.com/office/drawing/2014/main" id="{086BAF4F-8DEB-5C84-D14F-B408759CAB8F}"/>
              </a:ext>
            </a:extLst>
          </p:cNvPr>
          <p:cNvSpPr>
            <a:spLocks noGrp="1"/>
          </p:cNvSpPr>
          <p:nvPr>
            <p:ph type="sldNum" sz="quarter" idx="12"/>
          </p:nvPr>
        </p:nvSpPr>
        <p:spPr/>
        <p:txBody>
          <a:bodyPr/>
          <a:lstStyle/>
          <a:p>
            <a:fld id="{B0963AAD-B2AC-4F28-8D24-5C0129346C11}" type="slidenum">
              <a:rPr lang="tr-TR" smtClean="0"/>
              <a:t>16</a:t>
            </a:fld>
            <a:endParaRPr lang="tr-TR"/>
          </a:p>
        </p:txBody>
      </p:sp>
      <p:pic>
        <p:nvPicPr>
          <p:cNvPr id="6" name="Resim 5">
            <a:extLst>
              <a:ext uri="{FF2B5EF4-FFF2-40B4-BE49-F238E27FC236}">
                <a16:creationId xmlns:a16="http://schemas.microsoft.com/office/drawing/2014/main" id="{4A019D25-8A43-B0F0-BA4B-51D5D2CE278F}"/>
              </a:ext>
            </a:extLst>
          </p:cNvPr>
          <p:cNvPicPr>
            <a:picLocks noChangeAspect="1"/>
          </p:cNvPicPr>
          <p:nvPr/>
        </p:nvPicPr>
        <p:blipFill rotWithShape="1">
          <a:blip r:embed="rId3"/>
          <a:srcRect t="1955"/>
          <a:stretch/>
        </p:blipFill>
        <p:spPr>
          <a:xfrm>
            <a:off x="287806" y="136525"/>
            <a:ext cx="11616388" cy="6624810"/>
          </a:xfrm>
          <a:prstGeom prst="rect">
            <a:avLst/>
          </a:prstGeom>
        </p:spPr>
      </p:pic>
      <p:sp>
        <p:nvSpPr>
          <p:cNvPr id="3" name="Metin kutusu 2">
            <a:extLst>
              <a:ext uri="{FF2B5EF4-FFF2-40B4-BE49-F238E27FC236}">
                <a16:creationId xmlns:a16="http://schemas.microsoft.com/office/drawing/2014/main" id="{5AC81F46-8C68-84BB-ECC4-8EFE170FF068}"/>
              </a:ext>
            </a:extLst>
          </p:cNvPr>
          <p:cNvSpPr txBox="1"/>
          <p:nvPr/>
        </p:nvSpPr>
        <p:spPr>
          <a:xfrm>
            <a:off x="-166665" y="2532561"/>
            <a:ext cx="622927" cy="2283638"/>
          </a:xfrm>
          <a:prstGeom prst="rect">
            <a:avLst/>
          </a:prstGeom>
          <a:noFill/>
        </p:spPr>
        <p:txBody>
          <a:bodyPr vert="wordArtVert" wrap="none" rtlCol="0">
            <a:spAutoFit/>
          </a:bodyPr>
          <a:lstStyle/>
          <a:p>
            <a:r>
              <a:rPr lang="tr-TR" sz="2400" b="1" dirty="0"/>
              <a:t>YEREL</a:t>
            </a:r>
          </a:p>
        </p:txBody>
      </p:sp>
      <p:sp>
        <p:nvSpPr>
          <p:cNvPr id="5" name="Metin kutusu 4">
            <a:extLst>
              <a:ext uri="{FF2B5EF4-FFF2-40B4-BE49-F238E27FC236}">
                <a16:creationId xmlns:a16="http://schemas.microsoft.com/office/drawing/2014/main" id="{4D2124DF-E607-8EB3-CA71-14256F945343}"/>
              </a:ext>
            </a:extLst>
          </p:cNvPr>
          <p:cNvSpPr txBox="1"/>
          <p:nvPr/>
        </p:nvSpPr>
        <p:spPr>
          <a:xfrm>
            <a:off x="-66157" y="4768058"/>
            <a:ext cx="421910" cy="369332"/>
          </a:xfrm>
          <a:prstGeom prst="rect">
            <a:avLst/>
          </a:prstGeom>
          <a:noFill/>
        </p:spPr>
        <p:txBody>
          <a:bodyPr wrap="none" rtlCol="0">
            <a:spAutoFit/>
          </a:bodyPr>
          <a:lstStyle/>
          <a:p>
            <a:r>
              <a:rPr lang="tr-TR" dirty="0"/>
              <a:t>(7)</a:t>
            </a:r>
          </a:p>
        </p:txBody>
      </p:sp>
    </p:spTree>
    <p:extLst>
      <p:ext uri="{BB962C8B-B14F-4D97-AF65-F5344CB8AC3E}">
        <p14:creationId xmlns:p14="http://schemas.microsoft.com/office/powerpoint/2010/main" val="2209406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useBgFill="1">
        <p:nvSpPr>
          <p:cNvPr id="12" name="Rectangle 11">
            <a:extLst>
              <a:ext uri="{FF2B5EF4-FFF2-40B4-BE49-F238E27FC236}">
                <a16:creationId xmlns:a16="http://schemas.microsoft.com/office/drawing/2014/main" id="{5BDAAE7A-177F-4691-8F07-36CBBA611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BF82D1D-28BC-4216-A1EA-F7D9C6D1A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6" name="Rectangle 15">
            <a:extLst>
              <a:ext uri="{FF2B5EF4-FFF2-40B4-BE49-F238E27FC236}">
                <a16:creationId xmlns:a16="http://schemas.microsoft.com/office/drawing/2014/main" id="{60A1DC48-C242-4442-822C-570436B80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ayt Numarası Yer Tutucusu 3">
            <a:extLst>
              <a:ext uri="{FF2B5EF4-FFF2-40B4-BE49-F238E27FC236}">
                <a16:creationId xmlns:a16="http://schemas.microsoft.com/office/drawing/2014/main" id="{086BAF4F-8DEB-5C84-D14F-B408759CAB8F}"/>
              </a:ext>
            </a:extLst>
          </p:cNvPr>
          <p:cNvSpPr>
            <a:spLocks noGrp="1"/>
          </p:cNvSpPr>
          <p:nvPr>
            <p:ph type="sldNum" sz="quarter" idx="12"/>
          </p:nvPr>
        </p:nvSpPr>
        <p:spPr/>
        <p:txBody>
          <a:bodyPr/>
          <a:lstStyle/>
          <a:p>
            <a:fld id="{B0963AAD-B2AC-4F28-8D24-5C0129346C11}" type="slidenum">
              <a:rPr lang="tr-TR" smtClean="0"/>
              <a:t>17</a:t>
            </a:fld>
            <a:endParaRPr lang="tr-TR"/>
          </a:p>
        </p:txBody>
      </p:sp>
      <p:sp>
        <p:nvSpPr>
          <p:cNvPr id="6" name="Başlık 1">
            <a:extLst>
              <a:ext uri="{FF2B5EF4-FFF2-40B4-BE49-F238E27FC236}">
                <a16:creationId xmlns:a16="http://schemas.microsoft.com/office/drawing/2014/main" id="{0D42C230-1E50-0AF1-B17B-BFBC58D4B78E}"/>
              </a:ext>
            </a:extLst>
          </p:cNvPr>
          <p:cNvSpPr>
            <a:spLocks noGrp="1"/>
          </p:cNvSpPr>
          <p:nvPr>
            <p:ph type="title"/>
          </p:nvPr>
        </p:nvSpPr>
        <p:spPr>
          <a:xfrm>
            <a:off x="27834" y="642255"/>
            <a:ext cx="733717" cy="6358319"/>
          </a:xfrm>
        </p:spPr>
        <p:txBody>
          <a:bodyPr vert="wordArtVert">
            <a:noAutofit/>
          </a:bodyPr>
          <a:lstStyle/>
          <a:p>
            <a:r>
              <a:rPr lang="tr-TR" sz="1900" b="1" dirty="0">
                <a:solidFill>
                  <a:schemeClr val="tx1"/>
                </a:solidFill>
              </a:rPr>
              <a:t>Müdahale Sistemi</a:t>
            </a:r>
          </a:p>
        </p:txBody>
      </p:sp>
      <p:pic>
        <p:nvPicPr>
          <p:cNvPr id="5" name="Resim 4">
            <a:extLst>
              <a:ext uri="{FF2B5EF4-FFF2-40B4-BE49-F238E27FC236}">
                <a16:creationId xmlns:a16="http://schemas.microsoft.com/office/drawing/2014/main" id="{5E5AFD1B-EA1F-2CE7-B7A2-C556F2C91204}"/>
              </a:ext>
            </a:extLst>
          </p:cNvPr>
          <p:cNvPicPr>
            <a:picLocks noChangeAspect="1"/>
          </p:cNvPicPr>
          <p:nvPr/>
        </p:nvPicPr>
        <p:blipFill>
          <a:blip r:embed="rId3"/>
          <a:stretch>
            <a:fillRect/>
          </a:stretch>
        </p:blipFill>
        <p:spPr>
          <a:xfrm>
            <a:off x="787595" y="-1"/>
            <a:ext cx="10869455" cy="6858000"/>
          </a:xfrm>
          <a:prstGeom prst="rect">
            <a:avLst/>
          </a:prstGeom>
        </p:spPr>
      </p:pic>
      <p:sp>
        <p:nvSpPr>
          <p:cNvPr id="2" name="Metin kutusu 1">
            <a:extLst>
              <a:ext uri="{FF2B5EF4-FFF2-40B4-BE49-F238E27FC236}">
                <a16:creationId xmlns:a16="http://schemas.microsoft.com/office/drawing/2014/main" id="{269331C5-6FA1-023C-8699-A1EA050C1A29}"/>
              </a:ext>
            </a:extLst>
          </p:cNvPr>
          <p:cNvSpPr txBox="1"/>
          <p:nvPr/>
        </p:nvSpPr>
        <p:spPr>
          <a:xfrm>
            <a:off x="168288" y="6095998"/>
            <a:ext cx="421910" cy="369332"/>
          </a:xfrm>
          <a:prstGeom prst="rect">
            <a:avLst/>
          </a:prstGeom>
          <a:noFill/>
        </p:spPr>
        <p:txBody>
          <a:bodyPr wrap="none" rtlCol="0">
            <a:spAutoFit/>
          </a:bodyPr>
          <a:lstStyle/>
          <a:p>
            <a:r>
              <a:rPr lang="tr-TR" dirty="0"/>
              <a:t>(7)</a:t>
            </a:r>
          </a:p>
        </p:txBody>
      </p:sp>
    </p:spTree>
    <p:extLst>
      <p:ext uri="{BB962C8B-B14F-4D97-AF65-F5344CB8AC3E}">
        <p14:creationId xmlns:p14="http://schemas.microsoft.com/office/powerpoint/2010/main" val="3656099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useBgFill="1">
        <p:nvSpPr>
          <p:cNvPr id="12" name="Rectangle 11">
            <a:extLst>
              <a:ext uri="{FF2B5EF4-FFF2-40B4-BE49-F238E27FC236}">
                <a16:creationId xmlns:a16="http://schemas.microsoft.com/office/drawing/2014/main" id="{5BDAAE7A-177F-4691-8F07-36CBBA611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0A607598-F43D-3E85-306F-8D2C73003776}"/>
              </a:ext>
            </a:extLst>
          </p:cNvPr>
          <p:cNvSpPr>
            <a:spLocks noGrp="1"/>
          </p:cNvSpPr>
          <p:nvPr>
            <p:ph type="title"/>
          </p:nvPr>
        </p:nvSpPr>
        <p:spPr>
          <a:xfrm>
            <a:off x="-149624" y="-70757"/>
            <a:ext cx="12491248" cy="903514"/>
          </a:xfrm>
        </p:spPr>
        <p:txBody>
          <a:bodyPr vert="horz" lIns="91440" tIns="45720" rIns="91440" bIns="45720" rtlCol="0" anchor="b">
            <a:noAutofit/>
          </a:bodyPr>
          <a:lstStyle/>
          <a:p>
            <a:pPr algn="ctr"/>
            <a:r>
              <a:rPr lang="tr-TR" sz="3000" b="1" dirty="0">
                <a:solidFill>
                  <a:schemeClr val="tx1"/>
                </a:solidFill>
              </a:rPr>
              <a:t>Müdahale Seviye Etki Derecesi ve Olay Tür ve Ölçeğine Göre Destek Durumu(7)</a:t>
            </a:r>
            <a:endParaRPr lang="en-US" sz="3000" b="1" spc="-100" dirty="0">
              <a:solidFill>
                <a:schemeClr val="tx1"/>
              </a:solidFill>
            </a:endParaRPr>
          </a:p>
        </p:txBody>
      </p:sp>
      <p:sp>
        <p:nvSpPr>
          <p:cNvPr id="14" name="Rectangle 13">
            <a:extLst>
              <a:ext uri="{FF2B5EF4-FFF2-40B4-BE49-F238E27FC236}">
                <a16:creationId xmlns:a16="http://schemas.microsoft.com/office/drawing/2014/main" id="{5BF82D1D-28BC-4216-A1EA-F7D9C6D1A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6" name="Rectangle 15">
            <a:extLst>
              <a:ext uri="{FF2B5EF4-FFF2-40B4-BE49-F238E27FC236}">
                <a16:creationId xmlns:a16="http://schemas.microsoft.com/office/drawing/2014/main" id="{60A1DC48-C242-4442-822C-570436B80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ayt Numarası Yer Tutucusu 3">
            <a:extLst>
              <a:ext uri="{FF2B5EF4-FFF2-40B4-BE49-F238E27FC236}">
                <a16:creationId xmlns:a16="http://schemas.microsoft.com/office/drawing/2014/main" id="{086BAF4F-8DEB-5C84-D14F-B408759CAB8F}"/>
              </a:ext>
            </a:extLst>
          </p:cNvPr>
          <p:cNvSpPr>
            <a:spLocks noGrp="1"/>
          </p:cNvSpPr>
          <p:nvPr>
            <p:ph type="sldNum" sz="quarter" idx="12"/>
          </p:nvPr>
        </p:nvSpPr>
        <p:spPr/>
        <p:txBody>
          <a:bodyPr/>
          <a:lstStyle/>
          <a:p>
            <a:fld id="{B0963AAD-B2AC-4F28-8D24-5C0129346C11}" type="slidenum">
              <a:rPr lang="tr-TR" smtClean="0"/>
              <a:t>18</a:t>
            </a:fld>
            <a:endParaRPr lang="tr-TR"/>
          </a:p>
        </p:txBody>
      </p:sp>
      <p:pic>
        <p:nvPicPr>
          <p:cNvPr id="9" name="Resim 8">
            <a:extLst>
              <a:ext uri="{FF2B5EF4-FFF2-40B4-BE49-F238E27FC236}">
                <a16:creationId xmlns:a16="http://schemas.microsoft.com/office/drawing/2014/main" id="{65F09D71-41A5-05AF-3E58-E25938ABD420}"/>
              </a:ext>
            </a:extLst>
          </p:cNvPr>
          <p:cNvPicPr>
            <a:picLocks noChangeAspect="1"/>
          </p:cNvPicPr>
          <p:nvPr/>
        </p:nvPicPr>
        <p:blipFill>
          <a:blip r:embed="rId3"/>
          <a:stretch>
            <a:fillRect/>
          </a:stretch>
        </p:blipFill>
        <p:spPr>
          <a:xfrm>
            <a:off x="1286934" y="750350"/>
            <a:ext cx="10424324" cy="5334001"/>
          </a:xfrm>
          <a:prstGeom prst="rect">
            <a:avLst/>
          </a:prstGeom>
        </p:spPr>
      </p:pic>
    </p:spTree>
    <p:extLst>
      <p:ext uri="{BB962C8B-B14F-4D97-AF65-F5344CB8AC3E}">
        <p14:creationId xmlns:p14="http://schemas.microsoft.com/office/powerpoint/2010/main" val="3623662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useBgFill="1">
        <p:nvSpPr>
          <p:cNvPr id="12" name="Rectangle 11">
            <a:extLst>
              <a:ext uri="{FF2B5EF4-FFF2-40B4-BE49-F238E27FC236}">
                <a16:creationId xmlns:a16="http://schemas.microsoft.com/office/drawing/2014/main" id="{5BDAAE7A-177F-4691-8F07-36CBBA611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0A607598-F43D-3E85-306F-8D2C73003776}"/>
              </a:ext>
            </a:extLst>
          </p:cNvPr>
          <p:cNvSpPr>
            <a:spLocks noGrp="1"/>
          </p:cNvSpPr>
          <p:nvPr>
            <p:ph type="title"/>
          </p:nvPr>
        </p:nvSpPr>
        <p:spPr>
          <a:xfrm>
            <a:off x="13469" y="-75820"/>
            <a:ext cx="12165062" cy="903514"/>
          </a:xfrm>
        </p:spPr>
        <p:txBody>
          <a:bodyPr vert="horz" lIns="91440" tIns="45720" rIns="91440" bIns="45720" rtlCol="0" anchor="b">
            <a:noAutofit/>
          </a:bodyPr>
          <a:lstStyle/>
          <a:p>
            <a:pPr algn="ctr"/>
            <a:r>
              <a:rPr lang="tr-TR" sz="3000" b="1" dirty="0">
                <a:solidFill>
                  <a:schemeClr val="tx1"/>
                </a:solidFill>
              </a:rPr>
              <a:t>Afetlerde Olay Seviyesine Göre Koordinasyon Düzeyleri ve Fonksiyonları (7)</a:t>
            </a:r>
            <a:endParaRPr lang="en-US" sz="3000" b="1" spc="-100" dirty="0">
              <a:solidFill>
                <a:schemeClr val="tx1"/>
              </a:solidFill>
            </a:endParaRPr>
          </a:p>
        </p:txBody>
      </p:sp>
      <p:sp>
        <p:nvSpPr>
          <p:cNvPr id="14" name="Rectangle 13">
            <a:extLst>
              <a:ext uri="{FF2B5EF4-FFF2-40B4-BE49-F238E27FC236}">
                <a16:creationId xmlns:a16="http://schemas.microsoft.com/office/drawing/2014/main" id="{5BF82D1D-28BC-4216-A1EA-F7D9C6D1A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6" name="Rectangle 15">
            <a:extLst>
              <a:ext uri="{FF2B5EF4-FFF2-40B4-BE49-F238E27FC236}">
                <a16:creationId xmlns:a16="http://schemas.microsoft.com/office/drawing/2014/main" id="{60A1DC48-C242-4442-822C-570436B80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ayt Numarası Yer Tutucusu 3">
            <a:extLst>
              <a:ext uri="{FF2B5EF4-FFF2-40B4-BE49-F238E27FC236}">
                <a16:creationId xmlns:a16="http://schemas.microsoft.com/office/drawing/2014/main" id="{086BAF4F-8DEB-5C84-D14F-B408759CAB8F}"/>
              </a:ext>
            </a:extLst>
          </p:cNvPr>
          <p:cNvSpPr>
            <a:spLocks noGrp="1"/>
          </p:cNvSpPr>
          <p:nvPr>
            <p:ph type="sldNum" sz="quarter" idx="12"/>
          </p:nvPr>
        </p:nvSpPr>
        <p:spPr/>
        <p:txBody>
          <a:bodyPr/>
          <a:lstStyle/>
          <a:p>
            <a:fld id="{B0963AAD-B2AC-4F28-8D24-5C0129346C11}" type="slidenum">
              <a:rPr lang="tr-TR" smtClean="0"/>
              <a:t>19</a:t>
            </a:fld>
            <a:endParaRPr lang="tr-TR"/>
          </a:p>
        </p:txBody>
      </p:sp>
      <p:pic>
        <p:nvPicPr>
          <p:cNvPr id="6" name="Resim 5">
            <a:extLst>
              <a:ext uri="{FF2B5EF4-FFF2-40B4-BE49-F238E27FC236}">
                <a16:creationId xmlns:a16="http://schemas.microsoft.com/office/drawing/2014/main" id="{CD7DC57D-B3C8-73A7-2F2D-EBDFABE00741}"/>
              </a:ext>
            </a:extLst>
          </p:cNvPr>
          <p:cNvPicPr>
            <a:picLocks noChangeAspect="1"/>
          </p:cNvPicPr>
          <p:nvPr/>
        </p:nvPicPr>
        <p:blipFill rotWithShape="1">
          <a:blip r:embed="rId3"/>
          <a:srcRect b="4872"/>
          <a:stretch/>
        </p:blipFill>
        <p:spPr>
          <a:xfrm>
            <a:off x="1298613" y="753230"/>
            <a:ext cx="10109615" cy="5466595"/>
          </a:xfrm>
          <a:prstGeom prst="rect">
            <a:avLst/>
          </a:prstGeom>
        </p:spPr>
      </p:pic>
    </p:spTree>
    <p:extLst>
      <p:ext uri="{BB962C8B-B14F-4D97-AF65-F5344CB8AC3E}">
        <p14:creationId xmlns:p14="http://schemas.microsoft.com/office/powerpoint/2010/main" val="1154323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Başlık 1">
            <a:extLst>
              <a:ext uri="{FF2B5EF4-FFF2-40B4-BE49-F238E27FC236}">
                <a16:creationId xmlns:a16="http://schemas.microsoft.com/office/drawing/2014/main" id="{2F764434-6042-57B4-9C12-CC406E283CB0}"/>
              </a:ext>
            </a:extLst>
          </p:cNvPr>
          <p:cNvSpPr>
            <a:spLocks noGrp="1"/>
          </p:cNvSpPr>
          <p:nvPr>
            <p:ph type="title"/>
          </p:nvPr>
        </p:nvSpPr>
        <p:spPr>
          <a:xfrm>
            <a:off x="1600754" y="1087374"/>
            <a:ext cx="8983489" cy="1000978"/>
          </a:xfrm>
        </p:spPr>
        <p:txBody>
          <a:bodyPr>
            <a:normAutofit/>
          </a:bodyPr>
          <a:lstStyle/>
          <a:p>
            <a:pPr algn="ctr"/>
            <a:r>
              <a:rPr lang="tr-TR" dirty="0"/>
              <a:t>GİRİŞ</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İçerik Yer Tutucusu 2">
            <a:extLst>
              <a:ext uri="{FF2B5EF4-FFF2-40B4-BE49-F238E27FC236}">
                <a16:creationId xmlns:a16="http://schemas.microsoft.com/office/drawing/2014/main" id="{B39A8257-465B-E825-3500-034D805B9C95}"/>
              </a:ext>
            </a:extLst>
          </p:cNvPr>
          <p:cNvSpPr>
            <a:spLocks noGrp="1"/>
          </p:cNvSpPr>
          <p:nvPr>
            <p:ph idx="1"/>
          </p:nvPr>
        </p:nvSpPr>
        <p:spPr>
          <a:xfrm>
            <a:off x="1286022" y="2738507"/>
            <a:ext cx="11022445" cy="3226035"/>
          </a:xfrm>
        </p:spPr>
        <p:txBody>
          <a:bodyPr>
            <a:normAutofit/>
          </a:bodyPr>
          <a:lstStyle/>
          <a:p>
            <a:r>
              <a:rPr lang="tr-TR" sz="2400" dirty="0"/>
              <a:t>Afet öncesinde, anında ve sonrasında zararın azaltılmasına yönelik yürütülecek çalışmaların başarılı bir şekilde yerine getirilebilmesi için, </a:t>
            </a:r>
          </a:p>
          <a:p>
            <a:pPr marL="0" indent="0">
              <a:buNone/>
            </a:pPr>
            <a:r>
              <a:rPr lang="tr-TR" sz="2400" dirty="0"/>
              <a:t>kamu kurumların, üniversitelerin, özel sektörün ve sivil toplum kuruluşlarının arasında </a:t>
            </a:r>
          </a:p>
          <a:p>
            <a:pPr marL="0" indent="0">
              <a:buNone/>
            </a:pPr>
            <a:r>
              <a:rPr lang="tr-TR" sz="2400" b="1" dirty="0"/>
              <a:t>sorumlulukların, kaynakların, bilginin, uzmanlığın, tecrübenin paylaşımı için kurumlar arası iş birliği, iletişim ağı ve eşgüdüme </a:t>
            </a:r>
            <a:r>
              <a:rPr lang="tr-TR" sz="2400" dirty="0"/>
              <a:t>gerek vardır (1).</a:t>
            </a:r>
          </a:p>
        </p:txBody>
      </p:sp>
      <p:sp>
        <p:nvSpPr>
          <p:cNvPr id="4" name="Slayt Numarası Yer Tutucusu 3">
            <a:extLst>
              <a:ext uri="{FF2B5EF4-FFF2-40B4-BE49-F238E27FC236}">
                <a16:creationId xmlns:a16="http://schemas.microsoft.com/office/drawing/2014/main" id="{E280CC9D-564C-F438-EE08-66D9E7982293}"/>
              </a:ext>
            </a:extLst>
          </p:cNvPr>
          <p:cNvSpPr>
            <a:spLocks noGrp="1"/>
          </p:cNvSpPr>
          <p:nvPr>
            <p:ph type="sldNum" sz="quarter" idx="12"/>
          </p:nvPr>
        </p:nvSpPr>
        <p:spPr>
          <a:xfrm>
            <a:off x="11408228" y="1432051"/>
            <a:ext cx="380537" cy="326378"/>
          </a:xfrm>
        </p:spPr>
        <p:txBody>
          <a:bodyPr/>
          <a:lstStyle/>
          <a:p>
            <a:fld id="{B0963AAD-B2AC-4F28-8D24-5C0129346C11}" type="slidenum">
              <a:rPr lang="tr-TR" sz="3200" smtClean="0"/>
              <a:t>2</a:t>
            </a:fld>
            <a:endParaRPr lang="tr-TR" sz="3200" dirty="0"/>
          </a:p>
        </p:txBody>
      </p:sp>
    </p:spTree>
    <p:extLst>
      <p:ext uri="{BB962C8B-B14F-4D97-AF65-F5344CB8AC3E}">
        <p14:creationId xmlns:p14="http://schemas.microsoft.com/office/powerpoint/2010/main" val="305178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2" name="Başlık 1">
            <a:extLst>
              <a:ext uri="{FF2B5EF4-FFF2-40B4-BE49-F238E27FC236}">
                <a16:creationId xmlns:a16="http://schemas.microsoft.com/office/drawing/2014/main" id="{2F764434-6042-57B4-9C12-CC406E283CB0}"/>
              </a:ext>
            </a:extLst>
          </p:cNvPr>
          <p:cNvSpPr>
            <a:spLocks noGrp="1"/>
          </p:cNvSpPr>
          <p:nvPr>
            <p:ph type="title"/>
          </p:nvPr>
        </p:nvSpPr>
        <p:spPr>
          <a:xfrm>
            <a:off x="1170463" y="1087374"/>
            <a:ext cx="9735513" cy="1000978"/>
          </a:xfrm>
        </p:spPr>
        <p:txBody>
          <a:bodyPr>
            <a:normAutofit fontScale="90000"/>
          </a:bodyPr>
          <a:lstStyle/>
          <a:p>
            <a:pPr algn="ctr"/>
            <a:r>
              <a:rPr lang="tr-TR" sz="3600" dirty="0"/>
              <a:t>Afet  Yönetişiminde İşbirliği Ağlarının Önemi (2020)</a:t>
            </a:r>
            <a:br>
              <a:rPr lang="tr-TR" sz="3600" dirty="0"/>
            </a:br>
            <a:r>
              <a:rPr lang="tr-TR" sz="3600" dirty="0"/>
              <a:t>Kocaeli-Doktora Tezi</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3" name="İçerik Yer Tutucusu 2">
            <a:extLst>
              <a:ext uri="{FF2B5EF4-FFF2-40B4-BE49-F238E27FC236}">
                <a16:creationId xmlns:a16="http://schemas.microsoft.com/office/drawing/2014/main" id="{B39A8257-465B-E825-3500-034D805B9C95}"/>
              </a:ext>
            </a:extLst>
          </p:cNvPr>
          <p:cNvSpPr>
            <a:spLocks noGrp="1"/>
          </p:cNvSpPr>
          <p:nvPr>
            <p:ph idx="1"/>
          </p:nvPr>
        </p:nvSpPr>
        <p:spPr>
          <a:xfrm>
            <a:off x="1286023" y="2410085"/>
            <a:ext cx="10710034" cy="4360829"/>
          </a:xfrm>
        </p:spPr>
        <p:txBody>
          <a:bodyPr>
            <a:normAutofit/>
          </a:bodyPr>
          <a:lstStyle/>
          <a:p>
            <a:r>
              <a:rPr lang="tr-TR" sz="2400" dirty="0"/>
              <a:t>220 kurum arasındaki ağ incelenmiş</a:t>
            </a:r>
          </a:p>
          <a:p>
            <a:pPr lvl="1"/>
            <a:r>
              <a:rPr lang="tr-TR" sz="2400" dirty="0"/>
              <a:t>Merkezileşmenin yüksek olduğu</a:t>
            </a:r>
          </a:p>
          <a:p>
            <a:pPr lvl="1"/>
            <a:r>
              <a:rPr lang="tr-TR" sz="2400" dirty="0"/>
              <a:t>İlişkilerin büyük çoğunluğunun tek taraflı olduğu bir ağ yapısı</a:t>
            </a:r>
          </a:p>
          <a:p>
            <a:r>
              <a:rPr lang="tr-TR" sz="2400" dirty="0"/>
              <a:t>Mevcut afet yönetimi ağı, dayanışma ve birlikte çalışma açısından yeteri kadar sosyal sermaye üretememekte, var olan bağlantılar ağdaki küçük bir grup aktör etrafında toplanmakta ve bağlantılar eşit olmayan bir şekilde dağılmakta (6)</a:t>
            </a:r>
          </a:p>
        </p:txBody>
      </p:sp>
      <p:sp>
        <p:nvSpPr>
          <p:cNvPr id="4" name="Slayt Numarası Yer Tutucusu 3">
            <a:extLst>
              <a:ext uri="{FF2B5EF4-FFF2-40B4-BE49-F238E27FC236}">
                <a16:creationId xmlns:a16="http://schemas.microsoft.com/office/drawing/2014/main" id="{E280CC9D-564C-F438-EE08-66D9E7982293}"/>
              </a:ext>
            </a:extLst>
          </p:cNvPr>
          <p:cNvSpPr>
            <a:spLocks noGrp="1"/>
          </p:cNvSpPr>
          <p:nvPr>
            <p:ph type="sldNum" sz="quarter" idx="12"/>
          </p:nvPr>
        </p:nvSpPr>
        <p:spPr>
          <a:xfrm>
            <a:off x="11132820" y="1432051"/>
            <a:ext cx="655945" cy="41346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963AAD-B2AC-4F28-8D24-5C0129346C11}" type="slidenum">
              <a:rPr kumimoji="0" lang="tr-TR" sz="3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tr-TR" sz="32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810156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2" name="Başlık 1">
            <a:extLst>
              <a:ext uri="{FF2B5EF4-FFF2-40B4-BE49-F238E27FC236}">
                <a16:creationId xmlns:a16="http://schemas.microsoft.com/office/drawing/2014/main" id="{2F764434-6042-57B4-9C12-CC406E283CB0}"/>
              </a:ext>
            </a:extLst>
          </p:cNvPr>
          <p:cNvSpPr>
            <a:spLocks noGrp="1"/>
          </p:cNvSpPr>
          <p:nvPr>
            <p:ph type="title"/>
          </p:nvPr>
        </p:nvSpPr>
        <p:spPr>
          <a:xfrm>
            <a:off x="1600754" y="1087374"/>
            <a:ext cx="8983489" cy="1000978"/>
          </a:xfrm>
        </p:spPr>
        <p:txBody>
          <a:bodyPr>
            <a:normAutofit/>
          </a:bodyPr>
          <a:lstStyle/>
          <a:p>
            <a:pPr algn="ctr"/>
            <a:r>
              <a:rPr lang="tr-TR" sz="3600" dirty="0"/>
              <a:t>Sonuç</a:t>
            </a:r>
            <a:endParaRPr lang="tr-TR" dirty="0"/>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3" name="İçerik Yer Tutucusu 2">
            <a:extLst>
              <a:ext uri="{FF2B5EF4-FFF2-40B4-BE49-F238E27FC236}">
                <a16:creationId xmlns:a16="http://schemas.microsoft.com/office/drawing/2014/main" id="{B39A8257-465B-E825-3500-034D805B9C95}"/>
              </a:ext>
            </a:extLst>
          </p:cNvPr>
          <p:cNvSpPr>
            <a:spLocks noGrp="1"/>
          </p:cNvSpPr>
          <p:nvPr>
            <p:ph idx="1"/>
          </p:nvPr>
        </p:nvSpPr>
        <p:spPr>
          <a:xfrm>
            <a:off x="1286023" y="2410085"/>
            <a:ext cx="10710034" cy="4360829"/>
          </a:xfrm>
        </p:spPr>
        <p:txBody>
          <a:bodyPr>
            <a:normAutofit/>
          </a:bodyPr>
          <a:lstStyle/>
          <a:p>
            <a:r>
              <a:rPr lang="tr-TR" sz="2400" dirty="0"/>
              <a:t>Afetlerde oluşan zararın büyüklüğü giderek arttığından günümüzde hiç bir kurum ya da kuruluş </a:t>
            </a:r>
            <a:r>
              <a:rPr lang="tr-TR" sz="2400" b="1" dirty="0"/>
              <a:t>tek başına </a:t>
            </a:r>
            <a:r>
              <a:rPr lang="tr-TR" sz="2400" dirty="0"/>
              <a:t>afet gibi karmaşık bir sürece mücadele etmek için </a:t>
            </a:r>
            <a:r>
              <a:rPr lang="tr-TR" sz="2400" b="1" dirty="0"/>
              <a:t>yeterli kaynak ve kapasiteye sahip değil</a:t>
            </a:r>
          </a:p>
          <a:p>
            <a:r>
              <a:rPr lang="tr-TR" sz="2400" dirty="0"/>
              <a:t>Bu sebepten merkeziyetçi hiyerarşik afet yönetiminden vazgeçilerek afet yönetişimine geçilerek hem afet öncesi riskleri hem de afet esnasında ve sonrasında oluşacak hasarı azaltmak için </a:t>
            </a:r>
            <a:r>
              <a:rPr lang="tr-TR" sz="2400" b="1" dirty="0"/>
              <a:t>ortak akıl ile hareket edilmeli</a:t>
            </a:r>
          </a:p>
          <a:p>
            <a:r>
              <a:rPr lang="tr-TR" sz="2400" dirty="0"/>
              <a:t>AFAD yönetiminde </a:t>
            </a:r>
            <a:r>
              <a:rPr lang="tr-TR" sz="2400" b="1" dirty="0"/>
              <a:t>üniversite</a:t>
            </a:r>
            <a:r>
              <a:rPr lang="tr-TR" sz="2400" dirty="0"/>
              <a:t>lerden, </a:t>
            </a:r>
            <a:r>
              <a:rPr lang="tr-TR" sz="2400" b="1" dirty="0"/>
              <a:t>sivil toplum kuruluşları</a:t>
            </a:r>
            <a:r>
              <a:rPr lang="tr-TR" sz="2400" dirty="0"/>
              <a:t>ndan ve </a:t>
            </a:r>
            <a:r>
              <a:rPr lang="tr-TR" sz="2400" b="1" dirty="0"/>
              <a:t>özel sektör</a:t>
            </a:r>
            <a:r>
              <a:rPr lang="tr-TR" sz="2400" dirty="0"/>
              <a:t>den de makul ölçüde üyeler yer almalı (8).</a:t>
            </a:r>
          </a:p>
        </p:txBody>
      </p:sp>
      <p:sp>
        <p:nvSpPr>
          <p:cNvPr id="4" name="Slayt Numarası Yer Tutucusu 3">
            <a:extLst>
              <a:ext uri="{FF2B5EF4-FFF2-40B4-BE49-F238E27FC236}">
                <a16:creationId xmlns:a16="http://schemas.microsoft.com/office/drawing/2014/main" id="{E280CC9D-564C-F438-EE08-66D9E7982293}"/>
              </a:ext>
            </a:extLst>
          </p:cNvPr>
          <p:cNvSpPr>
            <a:spLocks noGrp="1"/>
          </p:cNvSpPr>
          <p:nvPr>
            <p:ph type="sldNum" sz="quarter" idx="12"/>
          </p:nvPr>
        </p:nvSpPr>
        <p:spPr>
          <a:xfrm>
            <a:off x="11167110" y="1432051"/>
            <a:ext cx="621655" cy="41346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963AAD-B2AC-4F28-8D24-5C0129346C11}" type="slidenum">
              <a:rPr kumimoji="0" lang="tr-TR" sz="3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tr-TR" sz="32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926993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2" name="Başlık 1">
            <a:extLst>
              <a:ext uri="{FF2B5EF4-FFF2-40B4-BE49-F238E27FC236}">
                <a16:creationId xmlns:a16="http://schemas.microsoft.com/office/drawing/2014/main" id="{2F764434-6042-57B4-9C12-CC406E283CB0}"/>
              </a:ext>
            </a:extLst>
          </p:cNvPr>
          <p:cNvSpPr>
            <a:spLocks noGrp="1"/>
          </p:cNvSpPr>
          <p:nvPr>
            <p:ph type="title"/>
          </p:nvPr>
        </p:nvSpPr>
        <p:spPr>
          <a:xfrm>
            <a:off x="1600754" y="1087374"/>
            <a:ext cx="8983489" cy="1000978"/>
          </a:xfrm>
        </p:spPr>
        <p:txBody>
          <a:bodyPr>
            <a:normAutofit/>
          </a:bodyPr>
          <a:lstStyle/>
          <a:p>
            <a:pPr algn="ctr"/>
            <a:r>
              <a:rPr lang="tr-TR" sz="3600" dirty="0"/>
              <a:t>Kaynakça</a:t>
            </a:r>
            <a:endParaRPr lang="tr-TR" dirty="0"/>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3" name="İçerik Yer Tutucusu 2">
            <a:extLst>
              <a:ext uri="{FF2B5EF4-FFF2-40B4-BE49-F238E27FC236}">
                <a16:creationId xmlns:a16="http://schemas.microsoft.com/office/drawing/2014/main" id="{B39A8257-465B-E825-3500-034D805B9C95}"/>
              </a:ext>
            </a:extLst>
          </p:cNvPr>
          <p:cNvSpPr>
            <a:spLocks noGrp="1"/>
          </p:cNvSpPr>
          <p:nvPr>
            <p:ph idx="1"/>
          </p:nvPr>
        </p:nvSpPr>
        <p:spPr>
          <a:xfrm>
            <a:off x="1170464" y="3338166"/>
            <a:ext cx="11029448" cy="3563377"/>
          </a:xfrm>
        </p:spPr>
        <p:txBody>
          <a:bodyPr>
            <a:normAutofit lnSpcReduction="10000"/>
          </a:bodyPr>
          <a:lstStyle/>
          <a:p>
            <a:pPr marL="457200" indent="-457200">
              <a:buFont typeface="+mj-lt"/>
              <a:buAutoNum type="arabicPeriod"/>
            </a:pPr>
            <a:r>
              <a:rPr lang="tr-TR" sz="1400" dirty="0"/>
              <a:t>Ortaç </a:t>
            </a:r>
            <a:r>
              <a:rPr lang="tr-TR" sz="1400" dirty="0" err="1"/>
              <a:t>G,Yıltas</a:t>
            </a:r>
            <a:r>
              <a:rPr lang="tr-TR" sz="1400" dirty="0"/>
              <a:t>-Kaplan D. Afet Yönetimi ve Kablosuz İletişim Sürekliliğine Genel Bakış. Türk Doğa ve Fen Dergisi. 2021;10(1): 316-326.</a:t>
            </a:r>
          </a:p>
          <a:p>
            <a:pPr marL="457200" indent="-457200">
              <a:buFont typeface="+mj-lt"/>
              <a:buAutoNum type="arabicPeriod"/>
            </a:pPr>
            <a:r>
              <a:rPr lang="tr-TR" sz="1400" dirty="0"/>
              <a:t>Balamir M. Afet politikası risk ve planlama. Türk Mühendis ve Mimar Odaları Birliği Afet Sempozyumu Bildiriler Kitabı. 1. Baskı. Ankara: TMMOB; 2007: 31-45.</a:t>
            </a:r>
          </a:p>
          <a:p>
            <a:pPr marL="457200" indent="-457200">
              <a:buFont typeface="+mj-lt"/>
              <a:buAutoNum type="arabicPeriod"/>
            </a:pPr>
            <a:r>
              <a:rPr lang="tr-TR" sz="1400" dirty="0" err="1"/>
              <a:t>Drabek</a:t>
            </a:r>
            <a:r>
              <a:rPr lang="tr-TR" sz="1400" dirty="0"/>
              <a:t> T. </a:t>
            </a:r>
            <a:r>
              <a:rPr lang="tr-TR" sz="1400" dirty="0" err="1"/>
              <a:t>Emergent</a:t>
            </a:r>
            <a:r>
              <a:rPr lang="tr-TR" sz="1400" dirty="0"/>
              <a:t> </a:t>
            </a:r>
            <a:r>
              <a:rPr lang="tr-TR" sz="1400" dirty="0" err="1"/>
              <a:t>structures</a:t>
            </a:r>
            <a:r>
              <a:rPr lang="tr-TR" sz="1400" dirty="0"/>
              <a:t>. </a:t>
            </a:r>
            <a:r>
              <a:rPr lang="tr-TR" sz="1400" dirty="0" err="1"/>
              <a:t>In</a:t>
            </a:r>
            <a:r>
              <a:rPr lang="tr-TR" sz="1400" dirty="0"/>
              <a:t>: </a:t>
            </a:r>
            <a:r>
              <a:rPr lang="tr-TR" sz="1400" dirty="0" err="1"/>
              <a:t>Dynes</a:t>
            </a:r>
            <a:r>
              <a:rPr lang="tr-TR" sz="1400" dirty="0"/>
              <a:t> R, </a:t>
            </a:r>
            <a:r>
              <a:rPr lang="tr-TR" sz="1400" dirty="0" err="1"/>
              <a:t>Marchi</a:t>
            </a:r>
            <a:r>
              <a:rPr lang="tr-TR" sz="1400" dirty="0"/>
              <a:t> B, </a:t>
            </a:r>
            <a:r>
              <a:rPr lang="tr-TR" sz="1400" dirty="0" err="1"/>
              <a:t>Pelanda</a:t>
            </a:r>
            <a:r>
              <a:rPr lang="tr-TR" sz="1400" dirty="0"/>
              <a:t> C, </a:t>
            </a:r>
            <a:r>
              <a:rPr lang="tr-TR" sz="1400" dirty="0" err="1"/>
              <a:t>eds</a:t>
            </a:r>
            <a:r>
              <a:rPr lang="tr-TR" sz="1400" dirty="0"/>
              <a:t>. </a:t>
            </a:r>
            <a:r>
              <a:rPr lang="tr-TR" sz="1400" dirty="0" err="1"/>
              <a:t>Sociology</a:t>
            </a:r>
            <a:r>
              <a:rPr lang="tr-TR" sz="1400" dirty="0"/>
              <a:t> of </a:t>
            </a:r>
            <a:r>
              <a:rPr lang="tr-TR" sz="1400" dirty="0" err="1"/>
              <a:t>Disasters</a:t>
            </a:r>
            <a:r>
              <a:rPr lang="tr-TR" sz="1400" dirty="0"/>
              <a:t>: </a:t>
            </a:r>
            <a:r>
              <a:rPr lang="tr-TR" sz="1400" dirty="0" err="1"/>
              <a:t>Contribution</a:t>
            </a:r>
            <a:r>
              <a:rPr lang="tr-TR" sz="1400" dirty="0"/>
              <a:t> of </a:t>
            </a:r>
            <a:r>
              <a:rPr lang="tr-TR" sz="1400" dirty="0" err="1"/>
              <a:t>Sociology</a:t>
            </a:r>
            <a:r>
              <a:rPr lang="tr-TR" sz="1400" dirty="0"/>
              <a:t> </a:t>
            </a:r>
            <a:r>
              <a:rPr lang="tr-TR" sz="1400" dirty="0" err="1"/>
              <a:t>to</a:t>
            </a:r>
            <a:r>
              <a:rPr lang="tr-TR" sz="1400" dirty="0"/>
              <a:t> </a:t>
            </a:r>
            <a:r>
              <a:rPr lang="tr-TR" sz="1400" dirty="0" err="1"/>
              <a:t>Disaster</a:t>
            </a:r>
            <a:r>
              <a:rPr lang="tr-TR" sz="1400" dirty="0"/>
              <a:t> </a:t>
            </a:r>
            <a:r>
              <a:rPr lang="tr-TR" sz="1400" dirty="0" err="1"/>
              <a:t>Research</a:t>
            </a:r>
            <a:r>
              <a:rPr lang="tr-TR" sz="1400" dirty="0"/>
              <a:t>. 1st ed. Milan, Franco: </a:t>
            </a:r>
            <a:r>
              <a:rPr lang="tr-TR" sz="1400" dirty="0" err="1"/>
              <a:t>Angeli</a:t>
            </a:r>
            <a:r>
              <a:rPr lang="tr-TR" sz="1400" dirty="0"/>
              <a:t> </a:t>
            </a:r>
            <a:r>
              <a:rPr lang="tr-TR" sz="1400" dirty="0" err="1"/>
              <a:t>Libri</a:t>
            </a:r>
            <a:r>
              <a:rPr lang="tr-TR" sz="1400" dirty="0"/>
              <a:t>; 1987:259-91.</a:t>
            </a:r>
          </a:p>
          <a:p>
            <a:pPr marL="457200" indent="-457200">
              <a:buFont typeface="+mj-lt"/>
              <a:buAutoNum type="arabicPeriod"/>
            </a:pPr>
            <a:r>
              <a:rPr lang="en-US" sz="1400" dirty="0"/>
              <a:t>Waugh WL, </a:t>
            </a:r>
            <a:r>
              <a:rPr lang="en-US" sz="1400" dirty="0" err="1"/>
              <a:t>Streib</a:t>
            </a:r>
            <a:r>
              <a:rPr lang="en-US" sz="1400" dirty="0"/>
              <a:t> G. Collaboration and leadership for effective emergency management. Public Administration Review. 2006;66</a:t>
            </a:r>
            <a:r>
              <a:rPr lang="tr-TR" sz="1400" dirty="0"/>
              <a:t>: </a:t>
            </a:r>
            <a:r>
              <a:rPr lang="en-US" sz="1400" dirty="0"/>
              <a:t>131-40.</a:t>
            </a:r>
            <a:endParaRPr lang="tr-TR" sz="1400" dirty="0"/>
          </a:p>
          <a:p>
            <a:pPr marL="457200" indent="-457200">
              <a:buFont typeface="+mj-lt"/>
              <a:buAutoNum type="arabicPeriod"/>
            </a:pPr>
            <a:r>
              <a:rPr lang="en-US" sz="1400" dirty="0" err="1"/>
              <a:t>Sudhipongpracha</a:t>
            </a:r>
            <a:r>
              <a:rPr lang="en-US" sz="1400" dirty="0"/>
              <a:t> T. Local Emergency Management in Decentralized Thailand: Analysis of Thai Municipal Administrators’ Perceptions of Democratic Accountabilities in the Post-decentralization Era. Journal of Asian Public Policy. 2014;7(3):259-74.</a:t>
            </a:r>
            <a:endParaRPr lang="tr-TR" sz="1400" dirty="0"/>
          </a:p>
          <a:p>
            <a:pPr marL="457200" indent="-457200">
              <a:buFont typeface="+mj-lt"/>
              <a:buAutoNum type="arabicPeriod"/>
            </a:pPr>
            <a:r>
              <a:rPr lang="tr-TR" sz="1400" dirty="0"/>
              <a:t>Yavuz Ö. Afet yönetişiminde işbirliği ağlarının önemi: Kocaeli örneği [Doktora tezi]. Çanakkale: Çanakkale </a:t>
            </a:r>
            <a:r>
              <a:rPr lang="tr-TR" sz="1400" dirty="0" err="1"/>
              <a:t>Onsekiz</a:t>
            </a:r>
            <a:r>
              <a:rPr lang="tr-TR" sz="1400" dirty="0"/>
              <a:t> Mart Üniversitesi; 2020. Erişim tarihi: https://acikbilim.yok.gov.tr/handle/20.500.12812/605230 (Erişim tarihi:25.09.2023)</a:t>
            </a:r>
          </a:p>
          <a:p>
            <a:pPr marL="457200" indent="-457200">
              <a:buFont typeface="+mj-lt"/>
              <a:buAutoNum type="arabicPeriod"/>
            </a:pPr>
            <a:r>
              <a:rPr lang="tr-TR" sz="1400" dirty="0"/>
              <a:t>T.C. Cumhurbaşkanlığı. Türkiye Afet Müdahale Planı (TAMP) [Internet]. Resmî Gazete 2022. </a:t>
            </a:r>
            <a:r>
              <a:rPr lang="tr-TR" sz="1400" dirty="0" err="1"/>
              <a:t>Available</a:t>
            </a:r>
            <a:r>
              <a:rPr lang="tr-TR" sz="1400" dirty="0"/>
              <a:t> </a:t>
            </a:r>
            <a:r>
              <a:rPr lang="tr-TR" sz="1400" dirty="0" err="1"/>
              <a:t>from</a:t>
            </a:r>
            <a:r>
              <a:rPr lang="tr-TR" sz="1400" dirty="0"/>
              <a:t>: </a:t>
            </a:r>
            <a:r>
              <a:rPr lang="tr-TR" sz="1400" dirty="0">
                <a:hlinkClick r:id="rId3"/>
              </a:rPr>
              <a:t>https://www.resmigazete.gov.tr/eskiler/2022/09/20220915-28.pdf</a:t>
            </a:r>
            <a:r>
              <a:rPr lang="tr-TR" sz="1400" dirty="0"/>
              <a:t>.</a:t>
            </a:r>
          </a:p>
          <a:p>
            <a:pPr marL="457200" indent="-457200">
              <a:buFont typeface="+mj-lt"/>
              <a:buAutoNum type="arabicPeriod"/>
            </a:pPr>
            <a:r>
              <a:rPr lang="tr-TR" sz="1400" dirty="0"/>
              <a:t>Afacan İ. Afetlerde kurumlar arası işbirliği. </a:t>
            </a:r>
            <a:r>
              <a:rPr lang="tr-TR" sz="1400" dirty="0" err="1"/>
              <a:t>Vehid</a:t>
            </a:r>
            <a:r>
              <a:rPr lang="tr-TR" sz="1400" dirty="0"/>
              <a:t> S, editör. Afetlerde Güncel Bilgi ve Yaklaşımlar. 1. Baskı. Ankara: Türkiye Klinikleri. 2022:14-6.</a:t>
            </a:r>
          </a:p>
          <a:p>
            <a:pPr marL="457200" indent="-457200">
              <a:buFont typeface="+mj-lt"/>
              <a:buAutoNum type="arabicPeriod"/>
            </a:pPr>
            <a:endParaRPr lang="tr-TR" sz="800" dirty="0"/>
          </a:p>
          <a:p>
            <a:pPr marL="457200" indent="-457200">
              <a:buFont typeface="+mj-lt"/>
              <a:buAutoNum type="arabicPeriod"/>
            </a:pPr>
            <a:endParaRPr lang="tr-TR" sz="1000" dirty="0"/>
          </a:p>
          <a:p>
            <a:pPr marL="457200" indent="-457200">
              <a:buFont typeface="+mj-lt"/>
              <a:buAutoNum type="arabicPeriod"/>
            </a:pPr>
            <a:endParaRPr lang="tr-TR" sz="1400" dirty="0"/>
          </a:p>
          <a:p>
            <a:pPr marL="457200" indent="-457200">
              <a:buFont typeface="+mj-lt"/>
              <a:buAutoNum type="arabicPeriod"/>
            </a:pPr>
            <a:endParaRPr lang="tr-TR" sz="2400" dirty="0"/>
          </a:p>
        </p:txBody>
      </p:sp>
      <p:sp>
        <p:nvSpPr>
          <p:cNvPr id="4" name="Slayt Numarası Yer Tutucusu 3">
            <a:extLst>
              <a:ext uri="{FF2B5EF4-FFF2-40B4-BE49-F238E27FC236}">
                <a16:creationId xmlns:a16="http://schemas.microsoft.com/office/drawing/2014/main" id="{E280CC9D-564C-F438-EE08-66D9E7982293}"/>
              </a:ext>
            </a:extLst>
          </p:cNvPr>
          <p:cNvSpPr>
            <a:spLocks noGrp="1"/>
          </p:cNvSpPr>
          <p:nvPr>
            <p:ph type="sldNum" sz="quarter" idx="12"/>
          </p:nvPr>
        </p:nvSpPr>
        <p:spPr>
          <a:xfrm>
            <a:off x="11167110" y="1432051"/>
            <a:ext cx="621655" cy="41346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963AAD-B2AC-4F28-8D24-5C0129346C11}" type="slidenum">
              <a:rPr kumimoji="0" lang="tr-TR" sz="3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tr-TR" sz="32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581737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49" name="Rectangle 48">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useBgFill="1">
        <p:nvSpPr>
          <p:cNvPr id="51" name="Rectangle 50">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er birinin bileklerini ve bir Circle formu için birbirine bağlı olan eller">
            <a:extLst>
              <a:ext uri="{FF2B5EF4-FFF2-40B4-BE49-F238E27FC236}">
                <a16:creationId xmlns:a16="http://schemas.microsoft.com/office/drawing/2014/main" id="{9226342A-3C71-270A-09F6-4C15F397E23F}"/>
              </a:ext>
            </a:extLst>
          </p:cNvPr>
          <p:cNvPicPr>
            <a:picLocks noChangeAspect="1"/>
          </p:cNvPicPr>
          <p:nvPr/>
        </p:nvPicPr>
        <p:blipFill rotWithShape="1">
          <a:blip r:embed="rId2">
            <a:alphaModFix amt="35000"/>
          </a:blip>
          <a:srcRect b="15730"/>
          <a:stretch/>
        </p:blipFill>
        <p:spPr>
          <a:xfrm>
            <a:off x="20" y="10"/>
            <a:ext cx="12191980" cy="6857990"/>
          </a:xfrm>
          <a:prstGeom prst="rect">
            <a:avLst/>
          </a:prstGeom>
        </p:spPr>
      </p:pic>
      <p:sp>
        <p:nvSpPr>
          <p:cNvPr id="2" name="Başlık 1">
            <a:extLst>
              <a:ext uri="{FF2B5EF4-FFF2-40B4-BE49-F238E27FC236}">
                <a16:creationId xmlns:a16="http://schemas.microsoft.com/office/drawing/2014/main" id="{A5C3FE0F-37FB-9A2F-4944-C054BC291D97}"/>
              </a:ext>
            </a:extLst>
          </p:cNvPr>
          <p:cNvSpPr>
            <a:spLocks noGrp="1"/>
          </p:cNvSpPr>
          <p:nvPr>
            <p:ph type="title"/>
          </p:nvPr>
        </p:nvSpPr>
        <p:spPr>
          <a:xfrm>
            <a:off x="3801618" y="2080260"/>
            <a:ext cx="7315200" cy="1501902"/>
          </a:xfrm>
        </p:spPr>
        <p:txBody>
          <a:bodyPr vert="horz" lIns="91440" tIns="45720" rIns="91440" bIns="45720" rtlCol="0" anchor="b">
            <a:normAutofit/>
          </a:bodyPr>
          <a:lstStyle/>
          <a:p>
            <a:r>
              <a:rPr lang="en-US" sz="5900" spc="-100" dirty="0">
                <a:solidFill>
                  <a:schemeClr val="tx1"/>
                </a:solidFill>
              </a:rPr>
              <a:t>TEŞEKKÜRLER</a:t>
            </a:r>
          </a:p>
        </p:txBody>
      </p:sp>
      <p:sp>
        <p:nvSpPr>
          <p:cNvPr id="4" name="Slayt Numarası Yer Tutucusu 3">
            <a:extLst>
              <a:ext uri="{FF2B5EF4-FFF2-40B4-BE49-F238E27FC236}">
                <a16:creationId xmlns:a16="http://schemas.microsoft.com/office/drawing/2014/main" id="{43311FAB-2CCF-AEE5-541C-39F5EE1DD565}"/>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a:spcAft>
                <a:spcPts val="600"/>
              </a:spcAft>
            </a:pPr>
            <a:fld id="{B0963AAD-B2AC-4F28-8D24-5C0129346C11}" type="slidenum">
              <a:rPr lang="en-US">
                <a:solidFill>
                  <a:schemeClr val="tx1"/>
                </a:solidFill>
              </a:rPr>
              <a:pPr>
                <a:spcAft>
                  <a:spcPts val="600"/>
                </a:spcAft>
              </a:pPr>
              <a:t>23</a:t>
            </a:fld>
            <a:endParaRPr lang="en-US">
              <a:solidFill>
                <a:schemeClr val="tx1"/>
              </a:solidFill>
            </a:endParaRPr>
          </a:p>
        </p:txBody>
      </p:sp>
    </p:spTree>
    <p:extLst>
      <p:ext uri="{BB962C8B-B14F-4D97-AF65-F5344CB8AC3E}">
        <p14:creationId xmlns:p14="http://schemas.microsoft.com/office/powerpoint/2010/main" val="28746675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Başlık 1">
            <a:extLst>
              <a:ext uri="{FF2B5EF4-FFF2-40B4-BE49-F238E27FC236}">
                <a16:creationId xmlns:a16="http://schemas.microsoft.com/office/drawing/2014/main" id="{2F764434-6042-57B4-9C12-CC406E283CB0}"/>
              </a:ext>
            </a:extLst>
          </p:cNvPr>
          <p:cNvSpPr>
            <a:spLocks noGrp="1"/>
          </p:cNvSpPr>
          <p:nvPr>
            <p:ph type="title"/>
          </p:nvPr>
        </p:nvSpPr>
        <p:spPr>
          <a:xfrm>
            <a:off x="1600754" y="1087374"/>
            <a:ext cx="8983489" cy="1000978"/>
          </a:xfrm>
        </p:spPr>
        <p:txBody>
          <a:bodyPr>
            <a:normAutofit/>
          </a:bodyPr>
          <a:lstStyle/>
          <a:p>
            <a:pPr algn="ctr"/>
            <a:r>
              <a:rPr lang="tr-TR" sz="3600" dirty="0"/>
              <a:t>Merkeziyetçi/Bürokratik Afet Yönetimi </a:t>
            </a:r>
            <a:endParaRPr lang="tr-TR" dirty="0"/>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İçerik Yer Tutucusu 2">
            <a:extLst>
              <a:ext uri="{FF2B5EF4-FFF2-40B4-BE49-F238E27FC236}">
                <a16:creationId xmlns:a16="http://schemas.microsoft.com/office/drawing/2014/main" id="{B39A8257-465B-E825-3500-034D805B9C95}"/>
              </a:ext>
            </a:extLst>
          </p:cNvPr>
          <p:cNvSpPr>
            <a:spLocks noGrp="1"/>
          </p:cNvSpPr>
          <p:nvPr>
            <p:ph idx="1"/>
          </p:nvPr>
        </p:nvSpPr>
        <p:spPr>
          <a:xfrm>
            <a:off x="1286022" y="2410085"/>
            <a:ext cx="10920893" cy="4360829"/>
          </a:xfrm>
        </p:spPr>
        <p:txBody>
          <a:bodyPr>
            <a:normAutofit/>
          </a:bodyPr>
          <a:lstStyle/>
          <a:p>
            <a:r>
              <a:rPr lang="tr-TR" sz="2400" dirty="0"/>
              <a:t>Geleneksel Afet Yönetimi Yaklaşımı: afetlerle mücadeleye yönelik görev ve sorumlulukları </a:t>
            </a:r>
            <a:r>
              <a:rPr lang="tr-TR" sz="2400" b="1" dirty="0"/>
              <a:t>ağırlıklı olarak merkezi yönetimler</a:t>
            </a:r>
            <a:r>
              <a:rPr lang="tr-TR" sz="2400" dirty="0"/>
              <a:t>e yüklemekte </a:t>
            </a:r>
            <a:r>
              <a:rPr lang="tr-TR" sz="2400" b="1" dirty="0"/>
              <a:t>diğer kurumsal aktörleri ise göz ardı </a:t>
            </a:r>
            <a:r>
              <a:rPr lang="tr-TR" sz="2400" dirty="0"/>
              <a:t>etmekte</a:t>
            </a:r>
          </a:p>
          <a:p>
            <a:r>
              <a:rPr lang="tr-TR" sz="2400" dirty="0"/>
              <a:t>Komuta-kontrol esasına dayalı biçimde yetki ve sorumlulukların </a:t>
            </a:r>
            <a:r>
              <a:rPr lang="tr-TR" sz="2400" b="1" dirty="0"/>
              <a:t>yukarıdan aşağıya doğru kurgulandığı </a:t>
            </a:r>
            <a:r>
              <a:rPr lang="tr-TR" sz="2400" dirty="0"/>
              <a:t>ve bunun doğal sonucu olarak yönetim süreçleriyle ilgili görevlerin </a:t>
            </a:r>
            <a:r>
              <a:rPr lang="tr-TR" sz="2400" b="1" dirty="0"/>
              <a:t>büyük ölçüde merkezi kamu örgütlerinde toplandığı </a:t>
            </a:r>
            <a:r>
              <a:rPr lang="tr-TR" sz="2400" dirty="0"/>
              <a:t>bir yönetim modeli (2)</a:t>
            </a:r>
          </a:p>
        </p:txBody>
      </p:sp>
      <p:sp>
        <p:nvSpPr>
          <p:cNvPr id="4" name="Slayt Numarası Yer Tutucusu 3">
            <a:extLst>
              <a:ext uri="{FF2B5EF4-FFF2-40B4-BE49-F238E27FC236}">
                <a16:creationId xmlns:a16="http://schemas.microsoft.com/office/drawing/2014/main" id="{E280CC9D-564C-F438-EE08-66D9E7982293}"/>
              </a:ext>
            </a:extLst>
          </p:cNvPr>
          <p:cNvSpPr>
            <a:spLocks noGrp="1"/>
          </p:cNvSpPr>
          <p:nvPr>
            <p:ph type="sldNum" sz="quarter" idx="12"/>
          </p:nvPr>
        </p:nvSpPr>
        <p:spPr>
          <a:xfrm>
            <a:off x="11408228" y="1432051"/>
            <a:ext cx="380537" cy="326378"/>
          </a:xfrm>
        </p:spPr>
        <p:txBody>
          <a:bodyPr/>
          <a:lstStyle/>
          <a:p>
            <a:fld id="{B0963AAD-B2AC-4F28-8D24-5C0129346C11}" type="slidenum">
              <a:rPr lang="tr-TR" sz="3200" smtClean="0"/>
              <a:t>3</a:t>
            </a:fld>
            <a:endParaRPr lang="tr-TR" sz="3200" dirty="0"/>
          </a:p>
        </p:txBody>
      </p:sp>
    </p:spTree>
    <p:extLst>
      <p:ext uri="{BB962C8B-B14F-4D97-AF65-F5344CB8AC3E}">
        <p14:creationId xmlns:p14="http://schemas.microsoft.com/office/powerpoint/2010/main" val="634375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Başlık 1">
            <a:extLst>
              <a:ext uri="{FF2B5EF4-FFF2-40B4-BE49-F238E27FC236}">
                <a16:creationId xmlns:a16="http://schemas.microsoft.com/office/drawing/2014/main" id="{2F764434-6042-57B4-9C12-CC406E283CB0}"/>
              </a:ext>
            </a:extLst>
          </p:cNvPr>
          <p:cNvSpPr>
            <a:spLocks noGrp="1"/>
          </p:cNvSpPr>
          <p:nvPr>
            <p:ph type="title"/>
          </p:nvPr>
        </p:nvSpPr>
        <p:spPr>
          <a:xfrm>
            <a:off x="1600754" y="1087374"/>
            <a:ext cx="8983489" cy="1000978"/>
          </a:xfrm>
        </p:spPr>
        <p:txBody>
          <a:bodyPr>
            <a:normAutofit/>
          </a:bodyPr>
          <a:lstStyle/>
          <a:p>
            <a:pPr algn="ctr"/>
            <a:r>
              <a:rPr lang="tr-TR" dirty="0"/>
              <a:t>Yeni Bir Afet Yönetimi Yaklaşımı </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İçerik Yer Tutucusu 2">
            <a:extLst>
              <a:ext uri="{FF2B5EF4-FFF2-40B4-BE49-F238E27FC236}">
                <a16:creationId xmlns:a16="http://schemas.microsoft.com/office/drawing/2014/main" id="{B39A8257-465B-E825-3500-034D805B9C95}"/>
              </a:ext>
            </a:extLst>
          </p:cNvPr>
          <p:cNvSpPr>
            <a:spLocks noGrp="1"/>
          </p:cNvSpPr>
          <p:nvPr>
            <p:ph idx="1"/>
          </p:nvPr>
        </p:nvSpPr>
        <p:spPr>
          <a:xfrm>
            <a:off x="1286023" y="2410085"/>
            <a:ext cx="10710034" cy="4360829"/>
          </a:xfrm>
        </p:spPr>
        <p:txBody>
          <a:bodyPr>
            <a:normAutofit/>
          </a:bodyPr>
          <a:lstStyle/>
          <a:p>
            <a:r>
              <a:rPr lang="tr-TR" sz="2400" dirty="0"/>
              <a:t>1990 sonrası </a:t>
            </a:r>
            <a:r>
              <a:rPr lang="tr-TR" sz="2400" dirty="0">
                <a:sym typeface="Wingdings" panose="05000000000000000000" pitchFamily="2" charset="2"/>
              </a:rPr>
              <a:t> Ç</a:t>
            </a:r>
            <a:r>
              <a:rPr lang="tr-TR" sz="2400" dirty="0"/>
              <a:t>ok sayıda büyük felaket</a:t>
            </a:r>
            <a:r>
              <a:rPr lang="tr-TR" sz="2400" dirty="0">
                <a:sym typeface="Wingdings" panose="05000000000000000000" pitchFamily="2" charset="2"/>
              </a:rPr>
              <a:t> T</a:t>
            </a:r>
            <a:r>
              <a:rPr lang="tr-TR" sz="2400" dirty="0"/>
              <a:t>oplumlar afetlerle mücadele etmek için idari, teknik ve kurumsal anlamda </a:t>
            </a:r>
            <a:r>
              <a:rPr lang="tr-TR" sz="2400" b="1" dirty="0"/>
              <a:t>yeni arayışlarda</a:t>
            </a:r>
            <a:r>
              <a:rPr lang="tr-TR" sz="2400" dirty="0"/>
              <a:t> </a:t>
            </a:r>
          </a:p>
          <a:p>
            <a:r>
              <a:rPr lang="tr-TR" sz="2400" dirty="0"/>
              <a:t>Teoride ve pratikte yaşanan bu değişimlerle</a:t>
            </a:r>
            <a:r>
              <a:rPr lang="tr-TR" sz="2400" dirty="0">
                <a:sym typeface="Wingdings" panose="05000000000000000000" pitchFamily="2" charset="2"/>
              </a:rPr>
              <a:t> G</a:t>
            </a:r>
            <a:r>
              <a:rPr lang="tr-TR" sz="2400" dirty="0"/>
              <a:t>örev ve sorumluluklar merkezi idarelerden, </a:t>
            </a:r>
            <a:r>
              <a:rPr lang="tr-TR" sz="2400" b="1" dirty="0"/>
              <a:t>yerel yönetimlere ve hükümet dışı aktörlere </a:t>
            </a:r>
            <a:r>
              <a:rPr lang="tr-TR" sz="2400" dirty="0"/>
              <a:t>aktarıldığı yeni bir afet yönetimi yaklaşımı </a:t>
            </a:r>
          </a:p>
          <a:p>
            <a:r>
              <a:rPr lang="tr-TR" sz="2400" dirty="0"/>
              <a:t>Yeni afet yönetimi yaklaşımı, </a:t>
            </a:r>
            <a:r>
              <a:rPr lang="tr-TR" sz="2400" b="1" dirty="0"/>
              <a:t>yerel dinamikleri ön plana çıkaran</a:t>
            </a:r>
            <a:r>
              <a:rPr lang="tr-TR" sz="2400" dirty="0"/>
              <a:t>, </a:t>
            </a:r>
            <a:r>
              <a:rPr lang="tr-TR" sz="2400" b="1" dirty="0"/>
              <a:t>toplum katılımını önemseyen</a:t>
            </a:r>
            <a:r>
              <a:rPr lang="tr-TR" sz="2400" dirty="0"/>
              <a:t>, </a:t>
            </a:r>
            <a:r>
              <a:rPr lang="tr-TR" sz="2400" b="1" dirty="0"/>
              <a:t>farklı sektörlerden çok sayıda aktör arasında işbirliğinin </a:t>
            </a:r>
            <a:r>
              <a:rPr lang="tr-TR" sz="2400" dirty="0"/>
              <a:t>gerekliğini vurgulayan bir model (2-5)</a:t>
            </a:r>
          </a:p>
        </p:txBody>
      </p:sp>
      <p:sp>
        <p:nvSpPr>
          <p:cNvPr id="4" name="Slayt Numarası Yer Tutucusu 3">
            <a:extLst>
              <a:ext uri="{FF2B5EF4-FFF2-40B4-BE49-F238E27FC236}">
                <a16:creationId xmlns:a16="http://schemas.microsoft.com/office/drawing/2014/main" id="{E280CC9D-564C-F438-EE08-66D9E7982293}"/>
              </a:ext>
            </a:extLst>
          </p:cNvPr>
          <p:cNvSpPr>
            <a:spLocks noGrp="1"/>
          </p:cNvSpPr>
          <p:nvPr>
            <p:ph type="sldNum" sz="quarter" idx="12"/>
          </p:nvPr>
        </p:nvSpPr>
        <p:spPr>
          <a:xfrm>
            <a:off x="11408228" y="1432051"/>
            <a:ext cx="380537" cy="326378"/>
          </a:xfrm>
        </p:spPr>
        <p:txBody>
          <a:bodyPr/>
          <a:lstStyle/>
          <a:p>
            <a:fld id="{B0963AAD-B2AC-4F28-8D24-5C0129346C11}" type="slidenum">
              <a:rPr lang="tr-TR" sz="3200" smtClean="0"/>
              <a:t>4</a:t>
            </a:fld>
            <a:endParaRPr lang="tr-TR" sz="3200" dirty="0"/>
          </a:p>
        </p:txBody>
      </p:sp>
    </p:spTree>
    <p:extLst>
      <p:ext uri="{BB962C8B-B14F-4D97-AF65-F5344CB8AC3E}">
        <p14:creationId xmlns:p14="http://schemas.microsoft.com/office/powerpoint/2010/main" val="833697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Başlık 1">
            <a:extLst>
              <a:ext uri="{FF2B5EF4-FFF2-40B4-BE49-F238E27FC236}">
                <a16:creationId xmlns:a16="http://schemas.microsoft.com/office/drawing/2014/main" id="{2F764434-6042-57B4-9C12-CC406E283CB0}"/>
              </a:ext>
            </a:extLst>
          </p:cNvPr>
          <p:cNvSpPr>
            <a:spLocks noGrp="1"/>
          </p:cNvSpPr>
          <p:nvPr>
            <p:ph type="title"/>
          </p:nvPr>
        </p:nvSpPr>
        <p:spPr>
          <a:xfrm>
            <a:off x="1600754" y="1087374"/>
            <a:ext cx="8983489" cy="1000978"/>
          </a:xfrm>
        </p:spPr>
        <p:txBody>
          <a:bodyPr>
            <a:normAutofit/>
          </a:bodyPr>
          <a:lstStyle/>
          <a:p>
            <a:pPr algn="ctr"/>
            <a:r>
              <a:rPr lang="tr-TR" sz="3600" dirty="0"/>
              <a:t>Türkiye’de Afete </a:t>
            </a:r>
            <a:r>
              <a:rPr lang="tr-TR" dirty="0"/>
              <a:t>M</a:t>
            </a:r>
            <a:r>
              <a:rPr lang="tr-TR" sz="3600" dirty="0"/>
              <a:t>üdahale Organizasyonu</a:t>
            </a:r>
            <a:endParaRPr lang="tr-TR" dirty="0"/>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İçerik Yer Tutucusu 2">
            <a:extLst>
              <a:ext uri="{FF2B5EF4-FFF2-40B4-BE49-F238E27FC236}">
                <a16:creationId xmlns:a16="http://schemas.microsoft.com/office/drawing/2014/main" id="{B39A8257-465B-E825-3500-034D805B9C95}"/>
              </a:ext>
            </a:extLst>
          </p:cNvPr>
          <p:cNvSpPr>
            <a:spLocks noGrp="1"/>
          </p:cNvSpPr>
          <p:nvPr>
            <p:ph idx="1"/>
          </p:nvPr>
        </p:nvSpPr>
        <p:spPr>
          <a:xfrm>
            <a:off x="1286023" y="2410085"/>
            <a:ext cx="10710034" cy="4360829"/>
          </a:xfrm>
        </p:spPr>
        <p:txBody>
          <a:bodyPr>
            <a:normAutofit/>
          </a:bodyPr>
          <a:lstStyle/>
          <a:p>
            <a:r>
              <a:rPr lang="tr-TR" sz="2400" b="1" dirty="0"/>
              <a:t>1988’de 88/12777 sayılı Yönetmelik </a:t>
            </a:r>
          </a:p>
          <a:p>
            <a:pPr lvl="1"/>
            <a:r>
              <a:rPr lang="tr-TR" sz="2400" dirty="0"/>
              <a:t>Kamu dışı tek aktör olan Kızılay hariç tutulursa afet yönetimine yönelik sorumlulukları kamu kurumlarında</a:t>
            </a:r>
          </a:p>
          <a:p>
            <a:pPr lvl="1"/>
            <a:r>
              <a:rPr lang="tr-TR" sz="2400" dirty="0"/>
              <a:t>Hiyerarşik bir yapı ve komuta-kontrol esası </a:t>
            </a:r>
          </a:p>
          <a:p>
            <a:r>
              <a:rPr lang="tr-TR" sz="2400" dirty="0"/>
              <a:t>1999 Marmara Depremleri, 2005 Kuş Gribi Salgını ve 2011 Van Depreminde mücadelede yetersiz kalma</a:t>
            </a:r>
            <a:r>
              <a:rPr lang="tr-TR" sz="2400" dirty="0">
                <a:sym typeface="Wingdings" panose="05000000000000000000" pitchFamily="2" charset="2"/>
              </a:rPr>
              <a:t> M</a:t>
            </a:r>
            <a:r>
              <a:rPr lang="tr-TR" sz="2400" dirty="0"/>
              <a:t>odern yönetim pratiklerini </a:t>
            </a:r>
            <a:r>
              <a:rPr lang="tr-TR" sz="2400" b="1" dirty="0"/>
              <a:t>içeren yeni bir müdahale planı hazırlama ihtiyacını </a:t>
            </a:r>
          </a:p>
          <a:p>
            <a:r>
              <a:rPr lang="tr-TR" sz="2400" b="1" dirty="0"/>
              <a:t>2013’te Afet ve Acil Durum Müdahale Hizmetleri Yönetmeliği </a:t>
            </a:r>
            <a:r>
              <a:rPr lang="tr-TR" sz="2400" dirty="0"/>
              <a:t>(6)</a:t>
            </a:r>
          </a:p>
          <a:p>
            <a:endParaRPr lang="tr-TR" sz="2400" dirty="0"/>
          </a:p>
        </p:txBody>
      </p:sp>
      <p:sp>
        <p:nvSpPr>
          <p:cNvPr id="4" name="Slayt Numarası Yer Tutucusu 3">
            <a:extLst>
              <a:ext uri="{FF2B5EF4-FFF2-40B4-BE49-F238E27FC236}">
                <a16:creationId xmlns:a16="http://schemas.microsoft.com/office/drawing/2014/main" id="{E280CC9D-564C-F438-EE08-66D9E7982293}"/>
              </a:ext>
            </a:extLst>
          </p:cNvPr>
          <p:cNvSpPr>
            <a:spLocks noGrp="1"/>
          </p:cNvSpPr>
          <p:nvPr>
            <p:ph type="sldNum" sz="quarter" idx="12"/>
          </p:nvPr>
        </p:nvSpPr>
        <p:spPr>
          <a:xfrm>
            <a:off x="11408228" y="1432051"/>
            <a:ext cx="380537" cy="326378"/>
          </a:xfrm>
        </p:spPr>
        <p:txBody>
          <a:bodyPr/>
          <a:lstStyle/>
          <a:p>
            <a:fld id="{B0963AAD-B2AC-4F28-8D24-5C0129346C11}" type="slidenum">
              <a:rPr lang="tr-TR" sz="3200" smtClean="0"/>
              <a:t>5</a:t>
            </a:fld>
            <a:endParaRPr lang="tr-TR" sz="3200" dirty="0"/>
          </a:p>
        </p:txBody>
      </p:sp>
    </p:spTree>
    <p:extLst>
      <p:ext uri="{BB962C8B-B14F-4D97-AF65-F5344CB8AC3E}">
        <p14:creationId xmlns:p14="http://schemas.microsoft.com/office/powerpoint/2010/main" val="3477406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Başlık 1">
            <a:extLst>
              <a:ext uri="{FF2B5EF4-FFF2-40B4-BE49-F238E27FC236}">
                <a16:creationId xmlns:a16="http://schemas.microsoft.com/office/drawing/2014/main" id="{2F764434-6042-57B4-9C12-CC406E283CB0}"/>
              </a:ext>
            </a:extLst>
          </p:cNvPr>
          <p:cNvSpPr>
            <a:spLocks noGrp="1"/>
          </p:cNvSpPr>
          <p:nvPr>
            <p:ph type="title"/>
          </p:nvPr>
        </p:nvSpPr>
        <p:spPr>
          <a:xfrm>
            <a:off x="1600754" y="1087374"/>
            <a:ext cx="8983489" cy="1000978"/>
          </a:xfrm>
        </p:spPr>
        <p:txBody>
          <a:bodyPr>
            <a:normAutofit/>
          </a:bodyPr>
          <a:lstStyle/>
          <a:p>
            <a:pPr algn="ctr"/>
            <a:r>
              <a:rPr lang="tr-TR" sz="3600" dirty="0"/>
              <a:t>Türkiye’de Afete </a:t>
            </a:r>
            <a:r>
              <a:rPr lang="tr-TR" dirty="0"/>
              <a:t>M</a:t>
            </a:r>
            <a:r>
              <a:rPr lang="tr-TR" sz="3600" dirty="0"/>
              <a:t>üdahale Organizasyonu</a:t>
            </a:r>
            <a:endParaRPr lang="tr-TR" dirty="0"/>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İçerik Yer Tutucusu 2">
            <a:extLst>
              <a:ext uri="{FF2B5EF4-FFF2-40B4-BE49-F238E27FC236}">
                <a16:creationId xmlns:a16="http://schemas.microsoft.com/office/drawing/2014/main" id="{B39A8257-465B-E825-3500-034D805B9C95}"/>
              </a:ext>
            </a:extLst>
          </p:cNvPr>
          <p:cNvSpPr>
            <a:spLocks noGrp="1"/>
          </p:cNvSpPr>
          <p:nvPr>
            <p:ph idx="1"/>
          </p:nvPr>
        </p:nvSpPr>
        <p:spPr>
          <a:xfrm>
            <a:off x="1279019" y="2109567"/>
            <a:ext cx="10710034" cy="4360829"/>
          </a:xfrm>
        </p:spPr>
        <p:txBody>
          <a:bodyPr>
            <a:normAutofit/>
          </a:bodyPr>
          <a:lstStyle/>
          <a:p>
            <a:r>
              <a:rPr lang="tr-TR" sz="2400" dirty="0"/>
              <a:t>Afet ve Acil Durum Müdahale Hizmetleri Yönetmeliği kapsamında </a:t>
            </a:r>
            <a:r>
              <a:rPr lang="tr-TR" sz="2400" b="1" dirty="0"/>
              <a:t>TAMP (Türkiye Afete Müdahale Planı) </a:t>
            </a:r>
          </a:p>
          <a:p>
            <a:r>
              <a:rPr lang="tr-TR" sz="2400" dirty="0"/>
              <a:t>Merkeziyetçi/bürokratik afet yönetiminden</a:t>
            </a:r>
            <a:r>
              <a:rPr lang="tr-TR" sz="2400" dirty="0">
                <a:sym typeface="Wingdings" panose="05000000000000000000" pitchFamily="2" charset="2"/>
              </a:rPr>
              <a:t> </a:t>
            </a:r>
            <a:r>
              <a:rPr lang="tr-TR" sz="2400" b="1" dirty="0">
                <a:sym typeface="Wingdings" panose="05000000000000000000" pitchFamily="2" charset="2"/>
              </a:rPr>
              <a:t>Ç</a:t>
            </a:r>
            <a:r>
              <a:rPr lang="tr-TR" sz="2400" b="1" dirty="0"/>
              <a:t>ok aktörlü bir afet yönetişimine geçiş</a:t>
            </a:r>
          </a:p>
          <a:p>
            <a:r>
              <a:rPr lang="tr-TR" sz="2400" dirty="0"/>
              <a:t>Merkezi yönetim, yerel yönetimler, özel sektör ve sivil toplum kuruluşları arasında yönetişime dayalı işbirliği ağları ön plana çıkmakta</a:t>
            </a:r>
          </a:p>
          <a:p>
            <a:r>
              <a:rPr lang="tr-TR" sz="2400" b="1" dirty="0"/>
              <a:t>Kurumlar arası iletişimi sağlamakla görevli haberleşme hizmet grubu</a:t>
            </a:r>
            <a:r>
              <a:rPr lang="tr-TR" sz="2400" dirty="0"/>
              <a:t>, kuraklık olay türü haricindeki tüm afet olay türlerinde müdahale senaryosu içine dahil edilmekte (7-8)</a:t>
            </a:r>
            <a:endParaRPr lang="tr-TR" sz="2800" dirty="0"/>
          </a:p>
        </p:txBody>
      </p:sp>
      <p:sp>
        <p:nvSpPr>
          <p:cNvPr id="4" name="Slayt Numarası Yer Tutucusu 3">
            <a:extLst>
              <a:ext uri="{FF2B5EF4-FFF2-40B4-BE49-F238E27FC236}">
                <a16:creationId xmlns:a16="http://schemas.microsoft.com/office/drawing/2014/main" id="{E280CC9D-564C-F438-EE08-66D9E7982293}"/>
              </a:ext>
            </a:extLst>
          </p:cNvPr>
          <p:cNvSpPr>
            <a:spLocks noGrp="1"/>
          </p:cNvSpPr>
          <p:nvPr>
            <p:ph type="sldNum" sz="quarter" idx="12"/>
          </p:nvPr>
        </p:nvSpPr>
        <p:spPr>
          <a:xfrm>
            <a:off x="11408228" y="1432051"/>
            <a:ext cx="380537" cy="326378"/>
          </a:xfrm>
        </p:spPr>
        <p:txBody>
          <a:bodyPr/>
          <a:lstStyle/>
          <a:p>
            <a:fld id="{B0963AAD-B2AC-4F28-8D24-5C0129346C11}" type="slidenum">
              <a:rPr lang="tr-TR" sz="3200" smtClean="0"/>
              <a:t>6</a:t>
            </a:fld>
            <a:endParaRPr lang="tr-TR" sz="3200" dirty="0"/>
          </a:p>
        </p:txBody>
      </p:sp>
    </p:spTree>
    <p:extLst>
      <p:ext uri="{BB962C8B-B14F-4D97-AF65-F5344CB8AC3E}">
        <p14:creationId xmlns:p14="http://schemas.microsoft.com/office/powerpoint/2010/main" val="706083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Başlık 1">
            <a:extLst>
              <a:ext uri="{FF2B5EF4-FFF2-40B4-BE49-F238E27FC236}">
                <a16:creationId xmlns:a16="http://schemas.microsoft.com/office/drawing/2014/main" id="{2F764434-6042-57B4-9C12-CC406E283CB0}"/>
              </a:ext>
            </a:extLst>
          </p:cNvPr>
          <p:cNvSpPr>
            <a:spLocks noGrp="1"/>
          </p:cNvSpPr>
          <p:nvPr>
            <p:ph type="title"/>
          </p:nvPr>
        </p:nvSpPr>
        <p:spPr>
          <a:xfrm>
            <a:off x="1600754" y="1087374"/>
            <a:ext cx="8983489" cy="1000978"/>
          </a:xfrm>
        </p:spPr>
        <p:txBody>
          <a:bodyPr>
            <a:normAutofit/>
          </a:bodyPr>
          <a:lstStyle/>
          <a:p>
            <a:r>
              <a:rPr lang="tr-TR" dirty="0"/>
              <a:t>Afet ve Acil Durum Yönetimi Başkanlığı (AFAD)</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İçerik Yer Tutucusu 2">
            <a:extLst>
              <a:ext uri="{FF2B5EF4-FFF2-40B4-BE49-F238E27FC236}">
                <a16:creationId xmlns:a16="http://schemas.microsoft.com/office/drawing/2014/main" id="{B39A8257-465B-E825-3500-034D805B9C95}"/>
              </a:ext>
            </a:extLst>
          </p:cNvPr>
          <p:cNvSpPr>
            <a:spLocks noGrp="1"/>
          </p:cNvSpPr>
          <p:nvPr>
            <p:ph idx="1"/>
          </p:nvPr>
        </p:nvSpPr>
        <p:spPr>
          <a:xfrm>
            <a:off x="1600753" y="2535446"/>
            <a:ext cx="10590484" cy="3554457"/>
          </a:xfrm>
        </p:spPr>
        <p:txBody>
          <a:bodyPr>
            <a:normAutofit/>
          </a:bodyPr>
          <a:lstStyle/>
          <a:p>
            <a:r>
              <a:rPr lang="tr-TR" sz="2400" dirty="0"/>
              <a:t>Görev ve yetkileri tek bir çatı altında toplanan </a:t>
            </a:r>
            <a:r>
              <a:rPr lang="tr-TR" sz="2400" dirty="0" err="1"/>
              <a:t>AFAD’a</a:t>
            </a:r>
            <a:r>
              <a:rPr lang="tr-TR" sz="2400" dirty="0"/>
              <a:t> </a:t>
            </a:r>
          </a:p>
          <a:p>
            <a:pPr lvl="1"/>
            <a:r>
              <a:rPr lang="tr-TR" sz="2400" dirty="0"/>
              <a:t>afetlerin önlenmesi ve zararlarının azaltılması, </a:t>
            </a:r>
          </a:p>
          <a:p>
            <a:pPr lvl="1"/>
            <a:r>
              <a:rPr lang="tr-TR" sz="2400" dirty="0"/>
              <a:t>afetlere müdahale edilmesi ve </a:t>
            </a:r>
          </a:p>
          <a:p>
            <a:pPr lvl="1"/>
            <a:r>
              <a:rPr lang="tr-TR" sz="2400" dirty="0"/>
              <a:t>afet sonrasındaki rehabilitasyon çalışmalarının hızlıca tamamlanması </a:t>
            </a:r>
          </a:p>
          <a:p>
            <a:r>
              <a:rPr lang="tr-TR" sz="2400" dirty="0"/>
              <a:t>amacıyla gerekli </a:t>
            </a:r>
            <a:r>
              <a:rPr lang="tr-TR" sz="2400" b="1" dirty="0"/>
              <a:t>planlanma</a:t>
            </a:r>
            <a:r>
              <a:rPr lang="tr-TR" sz="2400" dirty="0"/>
              <a:t>, </a:t>
            </a:r>
            <a:r>
              <a:rPr lang="tr-TR" sz="2400" b="1" dirty="0"/>
              <a:t>yönlendirme</a:t>
            </a:r>
            <a:r>
              <a:rPr lang="tr-TR" sz="2400" dirty="0"/>
              <a:t>, </a:t>
            </a:r>
            <a:r>
              <a:rPr lang="tr-TR" sz="2400" b="1" dirty="0"/>
              <a:t>destekleme</a:t>
            </a:r>
            <a:r>
              <a:rPr lang="tr-TR" sz="2400" dirty="0"/>
              <a:t>, </a:t>
            </a:r>
            <a:r>
              <a:rPr lang="tr-TR" sz="2400" b="1" i="1" u="sng" dirty="0"/>
              <a:t>koordine etme </a:t>
            </a:r>
            <a:r>
              <a:rPr lang="tr-TR" sz="2400" b="1" dirty="0"/>
              <a:t>ve etkin uygulanma </a:t>
            </a:r>
            <a:r>
              <a:rPr lang="tr-TR" sz="2400" dirty="0"/>
              <a:t>faaliyetleri için ülkenin </a:t>
            </a:r>
            <a:r>
              <a:rPr lang="tr-TR" sz="2400" b="1" i="1" u="sng" dirty="0"/>
              <a:t>tüm kurum ve kuruluşları arasında işbirliği </a:t>
            </a:r>
            <a:r>
              <a:rPr lang="tr-TR" sz="2400" dirty="0"/>
              <a:t>sağlama görevi ve sorumlulukları verilmiştir (7).</a:t>
            </a:r>
            <a:endParaRPr lang="tr-TR" sz="2400" dirty="0">
              <a:solidFill>
                <a:schemeClr val="tx1"/>
              </a:solidFill>
            </a:endParaRPr>
          </a:p>
        </p:txBody>
      </p:sp>
      <p:sp>
        <p:nvSpPr>
          <p:cNvPr id="4" name="Slayt Numarası Yer Tutucusu 3">
            <a:extLst>
              <a:ext uri="{FF2B5EF4-FFF2-40B4-BE49-F238E27FC236}">
                <a16:creationId xmlns:a16="http://schemas.microsoft.com/office/drawing/2014/main" id="{E280CC9D-564C-F438-EE08-66D9E7982293}"/>
              </a:ext>
            </a:extLst>
          </p:cNvPr>
          <p:cNvSpPr>
            <a:spLocks noGrp="1"/>
          </p:cNvSpPr>
          <p:nvPr>
            <p:ph type="sldNum" sz="quarter" idx="12"/>
          </p:nvPr>
        </p:nvSpPr>
        <p:spPr>
          <a:xfrm>
            <a:off x="11408228" y="1432051"/>
            <a:ext cx="664029" cy="335298"/>
          </a:xfrm>
        </p:spPr>
        <p:txBody>
          <a:bodyPr/>
          <a:lstStyle/>
          <a:p>
            <a:fld id="{B0963AAD-B2AC-4F28-8D24-5C0129346C11}" type="slidenum">
              <a:rPr lang="tr-TR" sz="3200" smtClean="0"/>
              <a:t>7</a:t>
            </a:fld>
            <a:endParaRPr lang="tr-TR" sz="3200" dirty="0"/>
          </a:p>
        </p:txBody>
      </p:sp>
    </p:spTree>
    <p:extLst>
      <p:ext uri="{BB962C8B-B14F-4D97-AF65-F5344CB8AC3E}">
        <p14:creationId xmlns:p14="http://schemas.microsoft.com/office/powerpoint/2010/main" val="3142478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Başlık 1">
            <a:extLst>
              <a:ext uri="{FF2B5EF4-FFF2-40B4-BE49-F238E27FC236}">
                <a16:creationId xmlns:a16="http://schemas.microsoft.com/office/drawing/2014/main" id="{2F764434-6042-57B4-9C12-CC406E283CB0}"/>
              </a:ext>
            </a:extLst>
          </p:cNvPr>
          <p:cNvSpPr>
            <a:spLocks noGrp="1"/>
          </p:cNvSpPr>
          <p:nvPr>
            <p:ph type="title"/>
          </p:nvPr>
        </p:nvSpPr>
        <p:spPr>
          <a:xfrm>
            <a:off x="1600754" y="1087374"/>
            <a:ext cx="8983489" cy="1000978"/>
          </a:xfrm>
        </p:spPr>
        <p:txBody>
          <a:bodyPr>
            <a:normAutofit/>
          </a:bodyPr>
          <a:lstStyle/>
          <a:p>
            <a:r>
              <a:rPr lang="tr-TR" dirty="0"/>
              <a:t>Afet ve Acil Durum Yönetimi Başkanlığı (AFAD)</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İçerik Yer Tutucusu 2">
            <a:extLst>
              <a:ext uri="{FF2B5EF4-FFF2-40B4-BE49-F238E27FC236}">
                <a16:creationId xmlns:a16="http://schemas.microsoft.com/office/drawing/2014/main" id="{B39A8257-465B-E825-3500-034D805B9C95}"/>
              </a:ext>
            </a:extLst>
          </p:cNvPr>
          <p:cNvSpPr>
            <a:spLocks noGrp="1"/>
          </p:cNvSpPr>
          <p:nvPr>
            <p:ph idx="1"/>
          </p:nvPr>
        </p:nvSpPr>
        <p:spPr>
          <a:xfrm>
            <a:off x="1279019" y="2544591"/>
            <a:ext cx="10590484" cy="3554457"/>
          </a:xfrm>
        </p:spPr>
        <p:txBody>
          <a:bodyPr>
            <a:normAutofit/>
          </a:bodyPr>
          <a:lstStyle/>
          <a:p>
            <a:r>
              <a:rPr lang="tr-TR" sz="2400" dirty="0"/>
              <a:t>Ulusal ve yerel düzeyde planlama, eğitim ve afetlere hazırlık konularında</a:t>
            </a:r>
          </a:p>
          <a:p>
            <a:pPr marL="0" indent="0">
              <a:buNone/>
            </a:pPr>
            <a:r>
              <a:rPr lang="tr-TR" sz="2400" dirty="0"/>
              <a:t>    tüm bakanlık, kurum ve kuruluşları </a:t>
            </a:r>
          </a:p>
          <a:p>
            <a:pPr marL="0" indent="0">
              <a:buNone/>
            </a:pPr>
            <a:r>
              <a:rPr lang="tr-TR" sz="2400" dirty="0"/>
              <a:t>	</a:t>
            </a:r>
            <a:r>
              <a:rPr lang="tr-TR" sz="2400" b="1" dirty="0"/>
              <a:t>koordine etme</a:t>
            </a:r>
            <a:r>
              <a:rPr lang="tr-TR" sz="2400" dirty="0"/>
              <a:t>, </a:t>
            </a:r>
          </a:p>
          <a:p>
            <a:pPr marL="0" indent="0">
              <a:buNone/>
            </a:pPr>
            <a:r>
              <a:rPr lang="tr-TR" sz="2400" dirty="0"/>
              <a:t>	hizmet grupları ile afet ve acil durum yönetim merkezlerinin hazırlıklarını ve</a:t>
            </a:r>
          </a:p>
          <a:p>
            <a:pPr marL="0" indent="0">
              <a:buNone/>
            </a:pPr>
            <a:r>
              <a:rPr lang="tr-TR" sz="2400" dirty="0"/>
              <a:t>	olay bölgesi </a:t>
            </a:r>
            <a:r>
              <a:rPr lang="tr-TR" sz="2400" b="1" dirty="0"/>
              <a:t>çalışmalarını izleme ve yönlendirme (7)</a:t>
            </a:r>
            <a:endParaRPr lang="tr-TR" sz="2400" b="1" dirty="0">
              <a:solidFill>
                <a:schemeClr val="tx1"/>
              </a:solidFill>
            </a:endParaRPr>
          </a:p>
        </p:txBody>
      </p:sp>
      <p:sp>
        <p:nvSpPr>
          <p:cNvPr id="4" name="Slayt Numarası Yer Tutucusu 3">
            <a:extLst>
              <a:ext uri="{FF2B5EF4-FFF2-40B4-BE49-F238E27FC236}">
                <a16:creationId xmlns:a16="http://schemas.microsoft.com/office/drawing/2014/main" id="{E280CC9D-564C-F438-EE08-66D9E7982293}"/>
              </a:ext>
            </a:extLst>
          </p:cNvPr>
          <p:cNvSpPr>
            <a:spLocks noGrp="1"/>
          </p:cNvSpPr>
          <p:nvPr>
            <p:ph type="sldNum" sz="quarter" idx="12"/>
          </p:nvPr>
        </p:nvSpPr>
        <p:spPr>
          <a:xfrm>
            <a:off x="11408228" y="1432051"/>
            <a:ext cx="620486" cy="335298"/>
          </a:xfrm>
        </p:spPr>
        <p:txBody>
          <a:bodyPr/>
          <a:lstStyle/>
          <a:p>
            <a:fld id="{B0963AAD-B2AC-4F28-8D24-5C0129346C11}" type="slidenum">
              <a:rPr lang="tr-TR" sz="3200" smtClean="0"/>
              <a:t>8</a:t>
            </a:fld>
            <a:endParaRPr lang="tr-TR" sz="3200" dirty="0"/>
          </a:p>
        </p:txBody>
      </p:sp>
    </p:spTree>
    <p:extLst>
      <p:ext uri="{BB962C8B-B14F-4D97-AF65-F5344CB8AC3E}">
        <p14:creationId xmlns:p14="http://schemas.microsoft.com/office/powerpoint/2010/main" val="642314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useBgFill="1">
        <p:nvSpPr>
          <p:cNvPr id="12" name="Rectangle 11">
            <a:extLst>
              <a:ext uri="{FF2B5EF4-FFF2-40B4-BE49-F238E27FC236}">
                <a16:creationId xmlns:a16="http://schemas.microsoft.com/office/drawing/2014/main" id="{5BDAAE7A-177F-4691-8F07-36CBBA611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0A607598-F43D-3E85-306F-8D2C73003776}"/>
              </a:ext>
            </a:extLst>
          </p:cNvPr>
          <p:cNvSpPr>
            <a:spLocks noGrp="1"/>
          </p:cNvSpPr>
          <p:nvPr>
            <p:ph type="title"/>
          </p:nvPr>
        </p:nvSpPr>
        <p:spPr>
          <a:xfrm>
            <a:off x="0" y="-1"/>
            <a:ext cx="12165062" cy="903514"/>
          </a:xfrm>
        </p:spPr>
        <p:txBody>
          <a:bodyPr vert="horz" lIns="91440" tIns="45720" rIns="91440" bIns="45720" rtlCol="0" anchor="b">
            <a:normAutofit/>
          </a:bodyPr>
          <a:lstStyle/>
          <a:p>
            <a:pPr algn="ctr"/>
            <a:r>
              <a:rPr lang="tr-TR" sz="4400" dirty="0">
                <a:solidFill>
                  <a:schemeClr val="tx1"/>
                </a:solidFill>
              </a:rPr>
              <a:t>Ulusal ve Yerel Koordinasyon Birimleri (7)</a:t>
            </a:r>
            <a:endParaRPr lang="en-US" sz="7200" spc="-100" dirty="0">
              <a:solidFill>
                <a:schemeClr val="tx1"/>
              </a:solidFill>
            </a:endParaRPr>
          </a:p>
        </p:txBody>
      </p:sp>
      <p:sp>
        <p:nvSpPr>
          <p:cNvPr id="14" name="Rectangle 13">
            <a:extLst>
              <a:ext uri="{FF2B5EF4-FFF2-40B4-BE49-F238E27FC236}">
                <a16:creationId xmlns:a16="http://schemas.microsoft.com/office/drawing/2014/main" id="{5BF82D1D-28BC-4216-A1EA-F7D9C6D1A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6" name="Rectangle 15">
            <a:extLst>
              <a:ext uri="{FF2B5EF4-FFF2-40B4-BE49-F238E27FC236}">
                <a16:creationId xmlns:a16="http://schemas.microsoft.com/office/drawing/2014/main" id="{60A1DC48-C242-4442-822C-570436B80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ayt Numarası Yer Tutucusu 3">
            <a:extLst>
              <a:ext uri="{FF2B5EF4-FFF2-40B4-BE49-F238E27FC236}">
                <a16:creationId xmlns:a16="http://schemas.microsoft.com/office/drawing/2014/main" id="{086BAF4F-8DEB-5C84-D14F-B408759CAB8F}"/>
              </a:ext>
            </a:extLst>
          </p:cNvPr>
          <p:cNvSpPr>
            <a:spLocks noGrp="1"/>
          </p:cNvSpPr>
          <p:nvPr>
            <p:ph type="sldNum" sz="quarter" idx="12"/>
          </p:nvPr>
        </p:nvSpPr>
        <p:spPr/>
        <p:txBody>
          <a:bodyPr/>
          <a:lstStyle/>
          <a:p>
            <a:fld id="{B0963AAD-B2AC-4F28-8D24-5C0129346C11}" type="slidenum">
              <a:rPr lang="tr-TR" smtClean="0"/>
              <a:t>9</a:t>
            </a:fld>
            <a:endParaRPr lang="tr-TR"/>
          </a:p>
        </p:txBody>
      </p:sp>
      <p:pic>
        <p:nvPicPr>
          <p:cNvPr id="7" name="Resim 6">
            <a:extLst>
              <a:ext uri="{FF2B5EF4-FFF2-40B4-BE49-F238E27FC236}">
                <a16:creationId xmlns:a16="http://schemas.microsoft.com/office/drawing/2014/main" id="{F530CA4D-0E26-CDA3-B5F0-EAAE6D3CB0DB}"/>
              </a:ext>
            </a:extLst>
          </p:cNvPr>
          <p:cNvPicPr>
            <a:picLocks noChangeAspect="1"/>
          </p:cNvPicPr>
          <p:nvPr/>
        </p:nvPicPr>
        <p:blipFill rotWithShape="1">
          <a:blip r:embed="rId3"/>
          <a:srcRect b="9517"/>
          <a:stretch/>
        </p:blipFill>
        <p:spPr>
          <a:xfrm>
            <a:off x="1272193" y="761999"/>
            <a:ext cx="10349263" cy="5556463"/>
          </a:xfrm>
          <a:prstGeom prst="rect">
            <a:avLst/>
          </a:prstGeom>
        </p:spPr>
      </p:pic>
    </p:spTree>
    <p:extLst>
      <p:ext uri="{BB962C8B-B14F-4D97-AF65-F5344CB8AC3E}">
        <p14:creationId xmlns:p14="http://schemas.microsoft.com/office/powerpoint/2010/main" val="2374139756"/>
      </p:ext>
    </p:extLst>
  </p:cSld>
  <p:clrMapOvr>
    <a:masterClrMapping/>
  </p:clrMapOvr>
</p:sld>
</file>

<file path=ppt/theme/theme1.xml><?xml version="1.0" encoding="utf-8"?>
<a:theme xmlns:a="http://schemas.openxmlformats.org/drawingml/2006/main" name="Çerçeve">
  <a:themeElements>
    <a:clrScheme name="Çerçev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Çerçev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Çerçev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Çerçeve</Template>
  <TotalTime>727</TotalTime>
  <Words>1257</Words>
  <Application>Microsoft Office PowerPoint</Application>
  <PresentationFormat>Geniş ekran</PresentationFormat>
  <Paragraphs>144</Paragraphs>
  <Slides>23</Slides>
  <Notes>21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23</vt:i4>
      </vt:variant>
    </vt:vector>
  </HeadingPairs>
  <TitlesOfParts>
    <vt:vector size="27" baseType="lpstr">
      <vt:lpstr>Calibri</vt:lpstr>
      <vt:lpstr>Corbel</vt:lpstr>
      <vt:lpstr>Wingdings 2</vt:lpstr>
      <vt:lpstr>Çerçeve</vt:lpstr>
      <vt:lpstr>         AFET  YÖNETİMİNDE  YEREL YÖNETİMLER  VE  SEKTÖRLER ARASI İŞBİRLİĞİ  </vt:lpstr>
      <vt:lpstr>GİRİŞ</vt:lpstr>
      <vt:lpstr>Merkeziyetçi/Bürokratik Afet Yönetimi </vt:lpstr>
      <vt:lpstr>Yeni Bir Afet Yönetimi Yaklaşımı </vt:lpstr>
      <vt:lpstr>Türkiye’de Afete Müdahale Organizasyonu</vt:lpstr>
      <vt:lpstr>Türkiye’de Afete Müdahale Organizasyonu</vt:lpstr>
      <vt:lpstr>Afet ve Acil Durum Yönetimi Başkanlığı (AFAD)</vt:lpstr>
      <vt:lpstr>Afet ve Acil Durum Yönetimi Başkanlığı (AFAD)</vt:lpstr>
      <vt:lpstr>Ulusal ve Yerel Koordinasyon Birimleri (7)</vt:lpstr>
      <vt:lpstr>Afet ve Acil Durum Kurulu (AADK)</vt:lpstr>
      <vt:lpstr>Başkanlık AFAD Merkezi</vt:lpstr>
      <vt:lpstr>Bakanlık Afet Yönetim Merkezleri (AYM)</vt:lpstr>
      <vt:lpstr>PowerPoint Sunusu</vt:lpstr>
      <vt:lpstr>İl Afet ve Acil Durum Koordinasyon Kurulu (İAADKK)</vt:lpstr>
      <vt:lpstr>İl AFAD Merkezi</vt:lpstr>
      <vt:lpstr>PowerPoint Sunusu</vt:lpstr>
      <vt:lpstr>Müdahale Sistemi</vt:lpstr>
      <vt:lpstr>Müdahale Seviye Etki Derecesi ve Olay Tür ve Ölçeğine Göre Destek Durumu(7)</vt:lpstr>
      <vt:lpstr>Afetlerde Olay Seviyesine Göre Koordinasyon Düzeyleri ve Fonksiyonları (7)</vt:lpstr>
      <vt:lpstr>Afet  Yönetişiminde İşbirliği Ağlarının Önemi (2020) Kocaeli-Doktora Tezi</vt:lpstr>
      <vt:lpstr>Sonuç</vt:lpstr>
      <vt:lpstr>Kaynakça</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DDDDD</dc:title>
  <dc:creator>gülsüm şanlı</dc:creator>
  <cp:lastModifiedBy>gülsüm şanlı</cp:lastModifiedBy>
  <cp:revision>14</cp:revision>
  <dcterms:created xsi:type="dcterms:W3CDTF">2023-09-13T07:44:29Z</dcterms:created>
  <dcterms:modified xsi:type="dcterms:W3CDTF">2023-09-25T13:32:00Z</dcterms:modified>
</cp:coreProperties>
</file>