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7" r:id="rId6"/>
    <p:sldId id="268" r:id="rId7"/>
    <p:sldId id="270" r:id="rId8"/>
    <p:sldId id="272" r:id="rId9"/>
    <p:sldId id="269" r:id="rId10"/>
    <p:sldId id="271" r:id="rId11"/>
    <p:sldId id="273" r:id="rId12"/>
    <p:sldId id="274" r:id="rId13"/>
    <p:sldId id="275" r:id="rId14"/>
    <p:sldId id="276" r:id="rId15"/>
    <p:sldId id="278" r:id="rId16"/>
    <p:sldId id="279" r:id="rId17"/>
    <p:sldId id="277" r:id="rId18"/>
    <p:sldId id="284" r:id="rId19"/>
    <p:sldId id="280" r:id="rId20"/>
    <p:sldId id="281" r:id="rId21"/>
    <p:sldId id="285" r:id="rId22"/>
    <p:sldId id="288" r:id="rId23"/>
    <p:sldId id="283" r:id="rId24"/>
    <p:sldId id="286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4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455A2F-FAF6-8E06-A733-D57D9CE5E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C08E88D-6EE1-BC8B-17B5-D44359FE9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E67589-1474-59A3-4398-7393913C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D7021C-78B9-2822-CF3C-0712E8AC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54F06E-9DDA-F1B0-6EA5-1473638A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20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8EE3B7-0C39-543D-5498-91723C64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DBD69C3-3433-1F8B-EE5B-A2AFC0796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CB6438-0BBB-18D3-A016-1B8005CA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B71BA-081D-92A8-182F-383CA8990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80426C-E001-1B91-ACEE-1A4E2868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80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F016BB4-702E-E041-07FD-282649932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0E7D1C-E085-18B0-8F2E-27E35FF51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15A1AF-E22D-F46F-46DD-4054F8BB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D09ECF-594B-FAFD-3EE7-252109C3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8C57EE-0341-EE90-E101-B6610F70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8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1D2740-1FCA-B598-F3D7-D022F6074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16B32D-7C13-11D6-39C6-ED0376A4D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9ACE5D-E72E-91FF-9FC6-CEFF869D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C19DB8-3571-8027-7F6D-644FE929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8EA675-6D10-04DE-86FA-5C4F7531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27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CBE14D-E35C-C756-A1B9-719EA8BA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8FDA9C3-9EBA-C686-37DC-3EE7AD171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B1E1CA-4EA1-8458-5D5E-4FF13D7A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43B65-C1DA-3612-E37A-01CB6D89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9ED089-9980-B6B6-4C52-0BC485B1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64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571DAD-E01C-9F43-1974-271E78A2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95EF79-E80B-3BF0-81AF-725084484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A55E74E-9338-7881-86F6-255C18086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C1FF6C-A8EC-07DD-4AEB-87414BBA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336798-8EA0-7B10-D2C5-5CBA35DD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12B7D13-BE4C-E33F-C940-727D8905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40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5D6D30-7101-739A-6A8D-237D8349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47CEEF-8C8D-A88F-EB55-F84EEEAB6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4C8C6D-CA8A-C261-7C04-80CEA59B2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4B5100E-D0F9-B8F0-8875-6EF51ED13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85E1A27-7A5E-0608-7BA8-CC23CF5DA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95A807F-379F-932B-0C38-D813C056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95ACE29-6C47-C881-89A3-8959339F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B08E5B-DDAC-1720-07B6-DEB6C0C9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88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756D23-9296-4EDA-DC25-C65837D62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C09021-4378-E1B1-88C7-5BBFF86C3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7C4E22B-D4C8-3F8E-9A1B-DE06AD17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F5EB046-5652-FC3E-AACC-560751C5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47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8FE594-5650-8C79-9ED6-A0F46C42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DA259DC-9950-CCA2-C846-9EB18655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0C9F4A-C03F-3259-0DA3-7834F11F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51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510F46-6524-8A5A-C0B4-7AD22BBE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80642C-9E25-C838-617B-CCA8CE7AF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2297258-855B-1411-B42B-1ECAE2000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4DD6D98-A9D4-3B0A-D7A4-2B59A2AA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9AD448-3D0A-060B-A54B-FA66B98D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FCA361F-8821-9179-38BD-2BD9C567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0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F487A3-0A5A-9DE9-5A07-710C3E014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275DAE9-C0B0-700B-F97C-C1B9FFE2E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99D8E8C-2F7E-F992-D2D2-8853B98AA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AFEBC7-4EF9-BB3B-B087-D2B98E2B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2562E4-0497-66C2-1312-C77ABCE72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63644E-B3AF-3650-2A52-7BEDDA0F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46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C67D74B-A210-202E-F480-CBAC8D4D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6EFDF9-C838-2B94-F0C1-8885E64A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3A9C23-6C2C-D93E-8BA0-85A5ACA91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C56E3-EAAC-4DF2-ABB3-AE0A46DED28C}" type="datetimeFigureOut">
              <a:rPr lang="tr-TR" smtClean="0"/>
              <a:t>22.09.2023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FAFA24-53FB-9542-09FC-49635B8465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B239D4-6011-604B-8EB9-61C9C83C7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0E390-1DA0-4229-8C34-77AA65847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45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rayahmet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C6EEF3-84FB-382F-6C99-C90ACA029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7277"/>
            <a:ext cx="9144000" cy="2387600"/>
          </a:xfrm>
        </p:spPr>
        <p:txBody>
          <a:bodyPr/>
          <a:lstStyle/>
          <a:p>
            <a:r>
              <a:rPr lang="tr-TR" b="1" dirty="0"/>
              <a:t>Afet Sonrası Hızlı Değerlendirme Süreçleri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2470A-6F78-1A86-7949-CB9639A42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4855029"/>
            <a:ext cx="11038114" cy="1491342"/>
          </a:xfrm>
        </p:spPr>
        <p:txBody>
          <a:bodyPr>
            <a:normAutofit/>
          </a:bodyPr>
          <a:lstStyle/>
          <a:p>
            <a:r>
              <a:rPr lang="tr-TR" b="1" dirty="0"/>
              <a:t>Arş. Gör. Dr. Ahmet Ay</a:t>
            </a:r>
          </a:p>
          <a:p>
            <a:r>
              <a:rPr lang="tr-TR" b="1" dirty="0"/>
              <a:t>Eskişehir Osmangazi Üniversitesi Tıp Fakültesi Halk Sağlığı Anabilim Dalı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44FF0BF-8EB0-04B5-33A1-C46E4524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208" y="519339"/>
            <a:ext cx="1786107" cy="17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18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E00B1D-8AEB-FC9C-7740-22D277AC6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4B86C6-42A3-F9F0-9801-A33FC3F1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Hızlı Değerlendirme afetin başlamasından </a:t>
            </a:r>
            <a:r>
              <a:rPr lang="tr-TR" b="1" dirty="0">
                <a:solidFill>
                  <a:srgbClr val="FF0000"/>
                </a:solidFill>
              </a:rPr>
              <a:t>birkaç saat içinde başlamalı ve en geç 3 gün içerisinde </a:t>
            </a:r>
            <a:r>
              <a:rPr lang="tr-TR" dirty="0"/>
              <a:t>tamamlanmalıdır. </a:t>
            </a:r>
          </a:p>
          <a:p>
            <a:pPr lvl="1"/>
            <a:endParaRPr lang="tr-TR" b="1" dirty="0"/>
          </a:p>
          <a:p>
            <a:pPr lvl="1"/>
            <a:endParaRPr lang="tr-TR" b="1" dirty="0"/>
          </a:p>
          <a:p>
            <a:pPr lvl="1"/>
            <a:endParaRPr lang="tr-TR" dirty="0"/>
          </a:p>
          <a:p>
            <a:pPr algn="just"/>
            <a:r>
              <a:rPr lang="tr-TR" dirty="0"/>
              <a:t>Hızlı Değerlendirmede </a:t>
            </a:r>
            <a:r>
              <a:rPr lang="tr-TR" b="1" dirty="0">
                <a:solidFill>
                  <a:srgbClr val="FF0000"/>
                </a:solidFill>
              </a:rPr>
              <a:t>afetin türü </a:t>
            </a:r>
            <a:r>
              <a:rPr lang="tr-TR" dirty="0"/>
              <a:t>ve etkilenen </a:t>
            </a:r>
            <a:r>
              <a:rPr lang="tr-TR" b="1" dirty="0"/>
              <a:t>bölgenin </a:t>
            </a:r>
            <a:r>
              <a:rPr lang="tr-TR" b="1" dirty="0">
                <a:solidFill>
                  <a:srgbClr val="FF0000"/>
                </a:solidFill>
              </a:rPr>
              <a:t>ulaşılabilirlik durumu</a:t>
            </a:r>
            <a:r>
              <a:rPr lang="tr-TR" b="1" dirty="0"/>
              <a:t> !!!</a:t>
            </a:r>
          </a:p>
          <a:p>
            <a:pPr lvl="1"/>
            <a:r>
              <a:rPr lang="tr-TR" b="1" dirty="0"/>
              <a:t>Deprem, Kimyasal kaza</a:t>
            </a:r>
            <a:r>
              <a:rPr lang="tr-TR" dirty="0"/>
              <a:t> gibi ani başlangıçlı afetlerde </a:t>
            </a:r>
            <a:r>
              <a:rPr lang="tr-TR" b="1" dirty="0"/>
              <a:t>birkaç saat içerisinde</a:t>
            </a:r>
          </a:p>
          <a:p>
            <a:pPr lvl="1"/>
            <a:r>
              <a:rPr lang="tr-TR" b="1" dirty="0"/>
              <a:t>Epidemi, Sel </a:t>
            </a:r>
            <a:r>
              <a:rPr lang="tr-TR" dirty="0"/>
              <a:t>gibi afetlerde </a:t>
            </a:r>
            <a:r>
              <a:rPr lang="tr-TR" b="1" dirty="0"/>
              <a:t>en geç 2-4 gün içerisinde </a:t>
            </a:r>
            <a:r>
              <a:rPr lang="tr-TR" dirty="0"/>
              <a:t>tamamlanmalıdır.</a:t>
            </a:r>
            <a:r>
              <a:rPr lang="tr-TR" b="1" dirty="0"/>
              <a:t> </a:t>
            </a:r>
          </a:p>
          <a:p>
            <a:pPr lvl="1"/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63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381E41-C27B-1C61-913A-C10B28BB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63BBD9-DDE4-86FE-DA11-3BCE34E0E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Afetler sırasında etkilenen </a:t>
            </a:r>
            <a:r>
              <a:rPr lang="tr-TR" b="1" dirty="0"/>
              <a:t>nüfusun özellikleri</a:t>
            </a:r>
            <a:r>
              <a:rPr lang="tr-TR" dirty="0"/>
              <a:t>, </a:t>
            </a:r>
            <a:r>
              <a:rPr lang="tr-TR" b="1" dirty="0"/>
              <a:t>devam eden tehlikeler</a:t>
            </a:r>
            <a:r>
              <a:rPr lang="tr-TR" dirty="0"/>
              <a:t>, </a:t>
            </a:r>
            <a:r>
              <a:rPr lang="tr-TR" b="1" dirty="0"/>
              <a:t>lojistik sorunlar</a:t>
            </a:r>
            <a:r>
              <a:rPr lang="tr-TR" dirty="0"/>
              <a:t>, ciddi </a:t>
            </a:r>
            <a:r>
              <a:rPr lang="tr-TR" b="1" dirty="0"/>
              <a:t>zaman kısıtlamaları gibi sorunlar nedeniyle </a:t>
            </a:r>
            <a:r>
              <a:rPr lang="tr-TR" dirty="0"/>
              <a:t>afetin nüfus sağlığı üzerindeki etkilerini değerlendirmek için </a:t>
            </a:r>
            <a:r>
              <a:rPr lang="tr-TR" b="1" dirty="0">
                <a:solidFill>
                  <a:srgbClr val="FF0000"/>
                </a:solidFill>
              </a:rPr>
              <a:t>hızlı ve geçerli bir alan örnekleme yöntemi </a:t>
            </a:r>
            <a:r>
              <a:rPr lang="tr-TR" dirty="0"/>
              <a:t>ile coğrafi sınırlar içerisinde nüfusun temsili bir kesitinin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dirty="0"/>
              <a:t>kullanmasını gerekebilir. </a:t>
            </a:r>
          </a:p>
        </p:txBody>
      </p:sp>
    </p:spTree>
    <p:extLst>
      <p:ext uri="{BB962C8B-B14F-4D97-AF65-F5344CB8AC3E}">
        <p14:creationId xmlns:p14="http://schemas.microsoft.com/office/powerpoint/2010/main" val="219631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330938-AA00-7E8B-EB83-CBB4E202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1825625"/>
            <a:ext cx="11386457" cy="466725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Değerlendirme ekibi; </a:t>
            </a:r>
            <a:r>
              <a:rPr lang="tr-TR" b="1" dirty="0"/>
              <a:t>afet</a:t>
            </a:r>
            <a:r>
              <a:rPr lang="tr-TR" dirty="0"/>
              <a:t>, </a:t>
            </a:r>
            <a:r>
              <a:rPr lang="tr-TR" b="1" dirty="0"/>
              <a:t>halk sağlığı</a:t>
            </a:r>
            <a:r>
              <a:rPr lang="tr-TR" dirty="0"/>
              <a:t>, </a:t>
            </a:r>
            <a:r>
              <a:rPr lang="tr-TR" b="1" dirty="0"/>
              <a:t>epidemiyoloji</a:t>
            </a:r>
            <a:r>
              <a:rPr lang="tr-TR" dirty="0"/>
              <a:t>, </a:t>
            </a:r>
            <a:r>
              <a:rPr lang="tr-TR" b="1" dirty="0"/>
              <a:t>lojistik</a:t>
            </a:r>
            <a:r>
              <a:rPr lang="tr-TR" dirty="0"/>
              <a:t> alan  uzmanlarından ve yerel </a:t>
            </a:r>
            <a:r>
              <a:rPr lang="tr-TR" b="1" dirty="0"/>
              <a:t>bölgeyi tanıyan </a:t>
            </a:r>
            <a:r>
              <a:rPr lang="tr-TR" dirty="0"/>
              <a:t>personelden oluşmalıdır.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Ekip üyelerinde</a:t>
            </a:r>
          </a:p>
          <a:p>
            <a:pPr lvl="1" algn="just"/>
            <a:r>
              <a:rPr lang="tr-TR" dirty="0"/>
              <a:t> afetten etkilenen </a:t>
            </a:r>
            <a:r>
              <a:rPr lang="tr-TR" b="1" dirty="0">
                <a:solidFill>
                  <a:srgbClr val="FF0000"/>
                </a:solidFill>
              </a:rPr>
              <a:t>toplum ve bölgeyi tanıması</a:t>
            </a:r>
            <a:r>
              <a:rPr lang="tr-TR" dirty="0"/>
              <a:t>; </a:t>
            </a:r>
          </a:p>
          <a:p>
            <a:pPr lvl="1" algn="just"/>
            <a:r>
              <a:rPr lang="tr-TR" dirty="0"/>
              <a:t>değerlendirilmesi gereken </a:t>
            </a:r>
            <a:r>
              <a:rPr lang="tr-TR" b="1" dirty="0">
                <a:solidFill>
                  <a:srgbClr val="FF0000"/>
                </a:solidFill>
              </a:rPr>
              <a:t>olağandışı durum hakkında bilgi ve deneyiminin olması, </a:t>
            </a:r>
          </a:p>
          <a:p>
            <a:pPr lvl="1" algn="just"/>
            <a:r>
              <a:rPr lang="tr-TR" dirty="0"/>
              <a:t>motivasyon ve sağlık </a:t>
            </a:r>
            <a:r>
              <a:rPr lang="tr-TR" b="1" dirty="0">
                <a:solidFill>
                  <a:srgbClr val="FF0000"/>
                </a:solidFill>
              </a:rPr>
              <a:t>durumunun var olan koşullarda çalışmaya uygun olması</a:t>
            </a:r>
            <a:r>
              <a:rPr lang="tr-TR" dirty="0"/>
              <a:t>, </a:t>
            </a:r>
          </a:p>
          <a:p>
            <a:pPr lvl="1" algn="just"/>
            <a:r>
              <a:rPr lang="tr-TR" b="1" dirty="0">
                <a:solidFill>
                  <a:srgbClr val="FF0000"/>
                </a:solidFill>
              </a:rPr>
              <a:t>ekip çalışmasına yatkınlığı</a:t>
            </a:r>
            <a:r>
              <a:rPr lang="tr-TR" dirty="0"/>
              <a:t>, </a:t>
            </a:r>
          </a:p>
          <a:p>
            <a:pPr lvl="1" algn="just"/>
            <a:r>
              <a:rPr lang="tr-TR" dirty="0"/>
              <a:t>yetersiz ve sağlıksız veri sağlanabilen durumlarda </a:t>
            </a:r>
            <a:r>
              <a:rPr lang="tr-TR" b="1" dirty="0">
                <a:solidFill>
                  <a:srgbClr val="FF0000"/>
                </a:solidFill>
              </a:rPr>
              <a:t>analitik yeteneği</a:t>
            </a:r>
            <a:r>
              <a:rPr lang="tr-TR" dirty="0"/>
              <a:t> gibi özellikler dikkate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57723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D2CF9-9774-6E44-6C66-B763AC4C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D76D6F-CD12-0671-FF12-DA535DFA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Ekip üyelerinin </a:t>
            </a:r>
            <a:r>
              <a:rPr lang="tr-TR" b="1" dirty="0"/>
              <a:t>görev tanımları, sorumluluk alanları önceden belirlenmeli, ekip lideri tanımlanmalıdır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Ayrıca ekip üyelerinin ile acil yanıtta rol alan örgütlerin mümkün olduğu kadarıyla çoğuyla </a:t>
            </a:r>
            <a:r>
              <a:rPr lang="tr-TR" b="1" dirty="0">
                <a:solidFill>
                  <a:srgbClr val="FF0000"/>
                </a:solidFill>
              </a:rPr>
              <a:t>eşgüdüm</a:t>
            </a:r>
            <a:r>
              <a:rPr lang="tr-TR" dirty="0"/>
              <a:t> ve </a:t>
            </a:r>
            <a:r>
              <a:rPr lang="tr-TR" b="1" dirty="0">
                <a:solidFill>
                  <a:srgbClr val="FF0000"/>
                </a:solidFill>
              </a:rPr>
              <a:t>iletişim</a:t>
            </a:r>
            <a:r>
              <a:rPr lang="tr-TR" dirty="0"/>
              <a:t> içerisinde çalışması beklenir.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Hızlı değerlendirme ekibine, mevcut profesyonel ağlar da dahil olmak üzere </a:t>
            </a:r>
            <a:r>
              <a:rPr lang="tr-TR" b="1" dirty="0"/>
              <a:t>müdahale ekiplerinden ve yardım çalışanlarından </a:t>
            </a:r>
            <a:r>
              <a:rPr lang="tr-TR" dirty="0"/>
              <a:t>gelen raporlardan</a:t>
            </a:r>
            <a:r>
              <a:rPr lang="tr-TR" b="1" dirty="0"/>
              <a:t> </a:t>
            </a:r>
            <a:r>
              <a:rPr lang="tr-TR" b="1" dirty="0">
                <a:solidFill>
                  <a:srgbClr val="FF0000"/>
                </a:solidFill>
              </a:rPr>
              <a:t>bilgi toplamak üzere yetki verilmelidir</a:t>
            </a:r>
            <a:r>
              <a:rPr lang="tr-T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998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73590-56BF-FA62-8036-107AFD037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FA9E9B-52A2-DA3F-2EC8-689DF231D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Değerlendirme yapılırken mümkün olduğu kadar </a:t>
            </a:r>
            <a:r>
              <a:rPr lang="tr-TR" b="1" dirty="0">
                <a:solidFill>
                  <a:srgbClr val="FF0000"/>
                </a:solidFill>
              </a:rPr>
              <a:t>birincil</a:t>
            </a:r>
            <a:r>
              <a:rPr lang="tr-TR" dirty="0"/>
              <a:t> ve </a:t>
            </a:r>
            <a:r>
              <a:rPr lang="tr-TR" b="1" dirty="0">
                <a:solidFill>
                  <a:srgbClr val="FF0000"/>
                </a:solidFill>
              </a:rPr>
              <a:t>çok kaynaktan </a:t>
            </a:r>
            <a:r>
              <a:rPr lang="tr-TR" dirty="0"/>
              <a:t>bilgi toplanması ve </a:t>
            </a:r>
            <a:r>
              <a:rPr lang="tr-TR" b="1" dirty="0">
                <a:solidFill>
                  <a:srgbClr val="FF0000"/>
                </a:solidFill>
              </a:rPr>
              <a:t>doğrudan gözlem </a:t>
            </a:r>
            <a:r>
              <a:rPr lang="tr-TR" dirty="0"/>
              <a:t>yapılması tavsiye edilir.</a:t>
            </a:r>
          </a:p>
          <a:p>
            <a:pPr algn="just"/>
            <a:endParaRPr lang="tr-TR" b="1" dirty="0"/>
          </a:p>
          <a:p>
            <a:pPr algn="just"/>
            <a:r>
              <a:rPr lang="tr-TR" dirty="0"/>
              <a:t>Ancak, bilgiler </a:t>
            </a:r>
            <a:r>
              <a:rPr lang="tr-TR" b="1" dirty="0"/>
              <a:t>ikincil kaynaklardan </a:t>
            </a:r>
            <a:r>
              <a:rPr lang="tr-TR" dirty="0"/>
              <a:t>edinildiğinde önemli boşluklar gözden kaçabilir. Bu açıdan bu bilgilerin;</a:t>
            </a:r>
          </a:p>
          <a:p>
            <a:pPr lvl="1" algn="just"/>
            <a:r>
              <a:rPr lang="tr-TR" b="1" dirty="0">
                <a:solidFill>
                  <a:srgbClr val="FF0000"/>
                </a:solidFill>
              </a:rPr>
              <a:t>Doğrulanması</a:t>
            </a:r>
            <a:r>
              <a:rPr lang="tr-TR" b="1" dirty="0"/>
              <a:t> ve </a:t>
            </a:r>
            <a:r>
              <a:rPr lang="tr-TR" b="1" dirty="0">
                <a:solidFill>
                  <a:srgbClr val="FF0000"/>
                </a:solidFill>
              </a:rPr>
              <a:t>Çapraz Kontrolü </a:t>
            </a:r>
            <a:r>
              <a:rPr lang="tr-TR" b="1" dirty="0"/>
              <a:t>önemli</a:t>
            </a:r>
          </a:p>
          <a:p>
            <a:pPr lvl="1" algn="just"/>
            <a:endParaRPr lang="tr-TR" b="1" dirty="0"/>
          </a:p>
          <a:p>
            <a:pPr algn="just"/>
            <a:r>
              <a:rPr lang="tr-TR" dirty="0"/>
              <a:t>Elde edilen bütün veriler mutlaka </a:t>
            </a:r>
            <a:r>
              <a:rPr lang="tr-TR" b="1" dirty="0"/>
              <a:t>kaynak</a:t>
            </a:r>
            <a:r>
              <a:rPr lang="tr-TR" dirty="0"/>
              <a:t> ve </a:t>
            </a:r>
            <a:r>
              <a:rPr lang="tr-TR" b="1" dirty="0"/>
              <a:t>iletişim bilgileri ile birlikte kaydedilmeli</a:t>
            </a:r>
            <a:r>
              <a:rPr lang="tr-TR" dirty="0"/>
              <a:t>, çapraz kontrolü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3834564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1F5505-66C2-BD4B-9C08-F96B2325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Bilgi Kaynakları;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48DFEF-D9E7-C557-22D2-A19E14088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Yerel yönetim yetkilileri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toplum liderleri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halk sağlığı merkezleri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hastanelerdeki</a:t>
            </a:r>
            <a:r>
              <a:rPr lang="tr-TR" dirty="0"/>
              <a:t> hizmet sağlayıcılar, diğer </a:t>
            </a:r>
            <a:r>
              <a:rPr lang="tr-TR" b="1" dirty="0">
                <a:solidFill>
                  <a:srgbClr val="FF0000"/>
                </a:solidFill>
              </a:rPr>
              <a:t>müdahale ekipleri </a:t>
            </a:r>
            <a:r>
              <a:rPr lang="tr-TR" dirty="0"/>
              <a:t>önemli </a:t>
            </a:r>
            <a:r>
              <a:rPr lang="tr-TR" b="1" dirty="0"/>
              <a:t>bilgi kaynaklarıdır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Bunun yanı sıra afetten etkilenen nüfusun hızlı değerlendirme sürecine dahil edilmesi </a:t>
            </a:r>
            <a:r>
              <a:rPr lang="tr-TR" b="1" dirty="0">
                <a:solidFill>
                  <a:srgbClr val="FF0000"/>
                </a:solidFill>
              </a:rPr>
              <a:t>etkilenen toplumdaki bireylerle birebir görüşmelerin </a:t>
            </a:r>
            <a:r>
              <a:rPr lang="tr-TR" dirty="0"/>
              <a:t>yapılması önerilmektedir. </a:t>
            </a:r>
          </a:p>
        </p:txBody>
      </p:sp>
    </p:spTree>
    <p:extLst>
      <p:ext uri="{BB962C8B-B14F-4D97-AF65-F5344CB8AC3E}">
        <p14:creationId xmlns:p14="http://schemas.microsoft.com/office/powerpoint/2010/main" val="3909816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B0AF9A-B490-5F70-F4FB-C4734F66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A0123E-C0FA-438F-F3DC-00006B08D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r>
              <a:rPr lang="tr-TR" dirty="0"/>
              <a:t>Ayrıca, alanların </a:t>
            </a:r>
            <a:r>
              <a:rPr lang="tr-TR" b="1" dirty="0">
                <a:solidFill>
                  <a:srgbClr val="FF0000"/>
                </a:solidFill>
              </a:rPr>
              <a:t>havadan incelenmesi</a:t>
            </a:r>
            <a:r>
              <a:rPr lang="tr-TR" dirty="0"/>
              <a:t>, etkilenen </a:t>
            </a:r>
            <a:r>
              <a:rPr lang="tr-TR" b="1" dirty="0">
                <a:solidFill>
                  <a:srgbClr val="FF0000"/>
                </a:solidFill>
              </a:rPr>
              <a:t>bölgenin haritalaması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topluluk haritalaması </a:t>
            </a:r>
            <a:r>
              <a:rPr lang="tr-TR" dirty="0"/>
              <a:t>veya etkilenen alanın orta kısmından düz bir şekilde yürüyerek yapılan </a:t>
            </a:r>
            <a:r>
              <a:rPr lang="tr-TR" b="1" dirty="0">
                <a:solidFill>
                  <a:srgbClr val="FF0000"/>
                </a:solidFill>
              </a:rPr>
              <a:t>çapraz yürüyüş </a:t>
            </a:r>
            <a:r>
              <a:rPr lang="tr-TR" dirty="0"/>
              <a:t>durum değerlendirmelerinde yardımcı olur.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 aşamada değerlendirmenin </a:t>
            </a:r>
            <a:r>
              <a:rPr lang="tr-TR" b="1" dirty="0">
                <a:solidFill>
                  <a:srgbClr val="FF0000"/>
                </a:solidFill>
              </a:rPr>
              <a:t>geniş bir perspektif </a:t>
            </a:r>
            <a:r>
              <a:rPr lang="tr-TR" dirty="0"/>
              <a:t>ile yapılması toplanan verilerin afetten etkilenen alanların mümkün oldukça tümünü temsil edebilmesi açısından önemli   </a:t>
            </a:r>
          </a:p>
        </p:txBody>
      </p:sp>
    </p:spTree>
    <p:extLst>
      <p:ext uri="{BB962C8B-B14F-4D97-AF65-F5344CB8AC3E}">
        <p14:creationId xmlns:p14="http://schemas.microsoft.com/office/powerpoint/2010/main" val="1873063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238829-EBDA-07E6-7CD7-62F0820A7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Hızlı değerlendirme yapılırken toplanacak bilgiye karar vermede; bilginin </a:t>
            </a:r>
            <a:r>
              <a:rPr lang="tr-TR" b="1" dirty="0">
                <a:solidFill>
                  <a:srgbClr val="FF0000"/>
                </a:solidFill>
              </a:rPr>
              <a:t>halk sağlığı açısından önemi </a:t>
            </a:r>
            <a:r>
              <a:rPr lang="tr-TR" dirty="0"/>
              <a:t>ve </a:t>
            </a:r>
            <a:r>
              <a:rPr lang="tr-TR" b="1" dirty="0">
                <a:solidFill>
                  <a:srgbClr val="FF0000"/>
                </a:solidFill>
              </a:rPr>
              <a:t>zamanında karar verebilme yönünden yararı </a:t>
            </a:r>
            <a:r>
              <a:rPr lang="tr-TR" dirty="0"/>
              <a:t>en önemli iki kriterdir.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B12D661-7074-53AE-0DCF-EA1D83957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1037"/>
            <a:ext cx="2007506" cy="200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64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11BA6D-1B4C-7702-60ED-51DB896C2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İzleme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D654FD-AFDF-48C6-E9A3-448CA151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/>
              <a:t>Sağlık program ve uygulamalarının değerlendirilmesi amacıyla veri toplama</a:t>
            </a:r>
            <a:r>
              <a:rPr lang="tr-TR" dirty="0"/>
              <a:t>, hızlı değerlendirme yapılamadan önce veya sonunda </a:t>
            </a:r>
            <a:r>
              <a:rPr lang="tr-TR" b="1" dirty="0">
                <a:solidFill>
                  <a:srgbClr val="FF0000"/>
                </a:solidFill>
              </a:rPr>
              <a:t>sürekli devam etmelidir</a:t>
            </a:r>
            <a:r>
              <a:rPr lang="tr-TR" dirty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İlk değerlendirmeden sonra, </a:t>
            </a:r>
            <a:r>
              <a:rPr lang="tr-TR" b="1" dirty="0"/>
              <a:t>sağlık trendlerini izlemek </a:t>
            </a:r>
            <a:r>
              <a:rPr lang="tr-TR" dirty="0"/>
              <a:t>ve </a:t>
            </a:r>
            <a:r>
              <a:rPr lang="tr-TR" b="1" dirty="0"/>
              <a:t>yeni başlayan salgınları tespit etmek</a:t>
            </a:r>
            <a:r>
              <a:rPr lang="tr-TR" dirty="0"/>
              <a:t> için bir </a:t>
            </a:r>
            <a:r>
              <a:rPr lang="tr-TR" b="1" dirty="0" err="1">
                <a:solidFill>
                  <a:srgbClr val="FF0000"/>
                </a:solidFill>
              </a:rPr>
              <a:t>sürveyans</a:t>
            </a:r>
            <a:r>
              <a:rPr lang="tr-TR" b="1" dirty="0">
                <a:solidFill>
                  <a:srgbClr val="FF0000"/>
                </a:solidFill>
              </a:rPr>
              <a:t> sistemi </a:t>
            </a:r>
            <a:r>
              <a:rPr lang="tr-TR" dirty="0"/>
              <a:t>oluşturulmalıdır.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 açıdan hızlı değerlendirme, sürdürülebilir bir </a:t>
            </a:r>
            <a:r>
              <a:rPr lang="tr-TR" b="1" dirty="0" err="1">
                <a:solidFill>
                  <a:srgbClr val="FF0000"/>
                </a:solidFill>
              </a:rPr>
              <a:t>sürveyans</a:t>
            </a:r>
            <a:r>
              <a:rPr lang="tr-TR" b="1" dirty="0">
                <a:solidFill>
                  <a:srgbClr val="FF0000"/>
                </a:solidFill>
              </a:rPr>
              <a:t> sisteminin kurulmasında bir temel</a:t>
            </a:r>
            <a:r>
              <a:rPr lang="tr-TR" dirty="0"/>
              <a:t> oluşturur. </a:t>
            </a:r>
          </a:p>
        </p:txBody>
      </p:sp>
    </p:spTree>
    <p:extLst>
      <p:ext uri="{BB962C8B-B14F-4D97-AF65-F5344CB8AC3E}">
        <p14:creationId xmlns:p14="http://schemas.microsoft.com/office/powerpoint/2010/main" val="1159319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365AEB-E690-2136-AFF8-CF66C243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53142"/>
            <a:ext cx="10853057" cy="5965371"/>
          </a:xfrm>
        </p:spPr>
        <p:txBody>
          <a:bodyPr>
            <a:normAutofit/>
          </a:bodyPr>
          <a:lstStyle/>
          <a:p>
            <a:r>
              <a:rPr lang="tr-TR" sz="3200" dirty="0"/>
              <a:t>Hızlı değerlendirme sırasında toplanacak bilgiler</a:t>
            </a:r>
            <a:r>
              <a:rPr lang="tr-TR" dirty="0"/>
              <a:t>; </a:t>
            </a:r>
          </a:p>
          <a:p>
            <a:pPr lvl="1"/>
            <a:endParaRPr lang="tr-TR" b="1" dirty="0"/>
          </a:p>
          <a:p>
            <a:pPr lvl="1"/>
            <a:r>
              <a:rPr lang="tr-TR" b="1" dirty="0"/>
              <a:t>Afet etkisinin coğrafi yeri, boyutu, yerleşim özellikleri </a:t>
            </a:r>
          </a:p>
          <a:p>
            <a:pPr lvl="1"/>
            <a:r>
              <a:rPr lang="tr-TR" b="1" dirty="0"/>
              <a:t>İklim koşulları</a:t>
            </a:r>
          </a:p>
          <a:p>
            <a:pPr lvl="1"/>
            <a:r>
              <a:rPr lang="tr-TR" b="1" dirty="0"/>
              <a:t>Güvenlik ve devam eden tehlikelerin varlığı,</a:t>
            </a:r>
          </a:p>
          <a:p>
            <a:pPr lvl="1"/>
            <a:r>
              <a:rPr lang="tr-TR" b="1" dirty="0"/>
              <a:t>Etkilenen nüfus, Risk altındaki veya Savunmasız gruplar, </a:t>
            </a:r>
          </a:p>
          <a:p>
            <a:pPr lvl="1"/>
            <a:r>
              <a:rPr lang="tr-TR" b="1" dirty="0"/>
              <a:t>Topluluk kaynakları</a:t>
            </a:r>
          </a:p>
          <a:p>
            <a:pPr lvl="1"/>
            <a:r>
              <a:rPr lang="tr-TR" b="1" dirty="0"/>
              <a:t>Yaralanmalar ve ölümler gibi Sağlık Etkileri,</a:t>
            </a:r>
          </a:p>
          <a:p>
            <a:pPr lvl="1"/>
            <a:r>
              <a:rPr lang="tr-TR" b="1" dirty="0"/>
              <a:t>Bulaşıcı hastalıklar ve bağışıklama durumu </a:t>
            </a:r>
          </a:p>
          <a:p>
            <a:pPr lvl="1"/>
            <a:r>
              <a:rPr lang="tr-TR" b="1" dirty="0"/>
              <a:t>Sağlık hizmeti altyapısı</a:t>
            </a:r>
          </a:p>
          <a:p>
            <a:pPr lvl="1"/>
            <a:r>
              <a:rPr lang="tr-TR" b="1" dirty="0"/>
              <a:t>içme ve kullanma suyuna erişim, </a:t>
            </a:r>
          </a:p>
          <a:p>
            <a:pPr lvl="1"/>
            <a:r>
              <a:rPr lang="tr-TR" b="1" dirty="0"/>
              <a:t>Beslenme-Gıda durumu ve ihtiyacı</a:t>
            </a:r>
          </a:p>
          <a:p>
            <a:pPr lvl="1"/>
            <a:r>
              <a:rPr lang="tr-TR" b="1" dirty="0"/>
              <a:t>Sanitasyon</a:t>
            </a:r>
          </a:p>
          <a:p>
            <a:pPr lvl="1"/>
            <a:r>
              <a:rPr lang="tr-TR" b="1" dirty="0"/>
              <a:t>Barınak mevcudiyetini </a:t>
            </a:r>
            <a:r>
              <a:rPr lang="tr-TR" dirty="0"/>
              <a:t>içermelidir.</a:t>
            </a:r>
          </a:p>
        </p:txBody>
      </p:sp>
    </p:spTree>
    <p:extLst>
      <p:ext uri="{BB962C8B-B14F-4D97-AF65-F5344CB8AC3E}">
        <p14:creationId xmlns:p14="http://schemas.microsoft.com/office/powerpoint/2010/main" val="268534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557A98-8B03-F37E-3530-8136426A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Afet Yönetimi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39FF7A-F033-B81C-E475-D20952D36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r>
              <a:rPr lang="tr-TR" dirty="0"/>
              <a:t>Afet yönetiminin temel amacını afet sonrası oluşacak </a:t>
            </a:r>
            <a:r>
              <a:rPr lang="tr-TR" b="1" dirty="0">
                <a:solidFill>
                  <a:srgbClr val="FF0000"/>
                </a:solidFill>
              </a:rPr>
              <a:t>olumsuzlukları önlemeyi </a:t>
            </a:r>
            <a:r>
              <a:rPr lang="tr-TR" dirty="0"/>
              <a:t>veya </a:t>
            </a:r>
            <a:r>
              <a:rPr lang="tr-TR" b="1" dirty="0">
                <a:solidFill>
                  <a:srgbClr val="FF0000"/>
                </a:solidFill>
              </a:rPr>
              <a:t>olası zararları azaltmak </a:t>
            </a:r>
            <a:r>
              <a:rPr lang="tr-TR" dirty="0"/>
              <a:t>oluşturmaktadır.</a:t>
            </a:r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Bir afet yönetimi; </a:t>
            </a:r>
            <a:r>
              <a:rPr lang="tr-TR" b="1" dirty="0">
                <a:solidFill>
                  <a:srgbClr val="FF0000"/>
                </a:solidFill>
              </a:rPr>
              <a:t>afet öncesi risk yönetimi </a:t>
            </a:r>
            <a:r>
              <a:rPr lang="tr-TR" dirty="0"/>
              <a:t>ve </a:t>
            </a:r>
            <a:r>
              <a:rPr lang="tr-TR" b="1" dirty="0">
                <a:solidFill>
                  <a:srgbClr val="FF0000"/>
                </a:solidFill>
              </a:rPr>
              <a:t>afet sonrası kriz yönetimi</a:t>
            </a:r>
            <a:r>
              <a:rPr lang="tr-TR" dirty="0"/>
              <a:t> olarak birbirini tamamlayan </a:t>
            </a:r>
            <a:r>
              <a:rPr lang="tr-TR" b="1" dirty="0">
                <a:solidFill>
                  <a:srgbClr val="FF0000"/>
                </a:solidFill>
              </a:rPr>
              <a:t>iki temel sistemden </a:t>
            </a:r>
            <a:r>
              <a:rPr lang="tr-TR" dirty="0"/>
              <a:t>oluşmaktadır.</a:t>
            </a:r>
          </a:p>
        </p:txBody>
      </p:sp>
    </p:spTree>
    <p:extLst>
      <p:ext uri="{BB962C8B-B14F-4D97-AF65-F5344CB8AC3E}">
        <p14:creationId xmlns:p14="http://schemas.microsoft.com/office/powerpoint/2010/main" val="934869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Köşeleri Yuvarlatılmış 3">
            <a:extLst>
              <a:ext uri="{FF2B5EF4-FFF2-40B4-BE49-F238E27FC236}">
                <a16:creationId xmlns:a16="http://schemas.microsoft.com/office/drawing/2014/main" id="{3A17BFAA-A87E-BDB4-B290-5D45AD033FD3}"/>
              </a:ext>
            </a:extLst>
          </p:cNvPr>
          <p:cNvSpPr/>
          <p:nvPr/>
        </p:nvSpPr>
        <p:spPr>
          <a:xfrm>
            <a:off x="299775" y="163286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Güvenlik ve Erişim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Konuma giden rotalar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Yol erişilebilirliği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Hasar şiddeti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İkincil afetler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Gaz, Su, Kanalizasyon hattı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Emniyet ve Güvenlik endişeleri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Hava koşulları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Telefon-İnternet bağlantısı</a:t>
            </a:r>
          </a:p>
          <a:p>
            <a:pPr algn="ctr"/>
            <a:endParaRPr lang="tr-TR" dirty="0"/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C66006BA-F855-0A1B-45E9-552C2294DB96}"/>
              </a:ext>
            </a:extLst>
          </p:cNvPr>
          <p:cNvSpPr/>
          <p:nvPr/>
        </p:nvSpPr>
        <p:spPr>
          <a:xfrm>
            <a:off x="6526402" y="163286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Etkilenen Nüfus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Afet öncesi nüfus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Tahmini cinsiyet oranı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Yerinden edilen nüfus sayısı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Yaş profili (5 yaş altı çocuklar, vb.)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Savunmasız gruplar (diyaliz hastaları, cihaza bağımlı hastalar, kronik hastalığı olanlar, engelliler, yaşlılar, yalnız kadınlar, yalnız çocuklar, gebeler, vb.)</a:t>
            </a:r>
            <a:endParaRPr lang="tr-TR" dirty="0"/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492D3E0D-FB6C-203C-6930-52266F98E6D8}"/>
              </a:ext>
            </a:extLst>
          </p:cNvPr>
          <p:cNvSpPr/>
          <p:nvPr/>
        </p:nvSpPr>
        <p:spPr>
          <a:xfrm>
            <a:off x="299775" y="3537355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Topluluk Kaynakları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Acil uyarı sistemi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Topluluk afet planları-tatbikatları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Önceden belirlenmiş barınaklar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Taşıma araçları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İletişim araçlarının durumu</a:t>
            </a:r>
            <a:endParaRPr lang="tr-TR" dirty="0"/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id="{D0E842D7-2D10-DDC7-4900-B27B53DCA626}"/>
              </a:ext>
            </a:extLst>
          </p:cNvPr>
          <p:cNvSpPr/>
          <p:nvPr/>
        </p:nvSpPr>
        <p:spPr>
          <a:xfrm>
            <a:off x="6526403" y="3537355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Mortalite ve Sağlık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Kaba ve Yaşa özel ölüm oranı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Yaralanmalar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Ana hastalıklar ve morbidite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Tıbbi tesis, personel, malzeme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 err="1"/>
              <a:t>Sürveyans</a:t>
            </a:r>
            <a:r>
              <a:rPr lang="tr-TR" sz="2000" dirty="0"/>
              <a:t> ve Bağışıklama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Acil tıbbi hizmet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Çocuk sağlığı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Üreme Sağlığı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182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Köşeleri Yuvarlatılmış 3">
            <a:extLst>
              <a:ext uri="{FF2B5EF4-FFF2-40B4-BE49-F238E27FC236}">
                <a16:creationId xmlns:a16="http://schemas.microsoft.com/office/drawing/2014/main" id="{2ABE063A-D6C9-75B4-D891-3289F9F4293B}"/>
              </a:ext>
            </a:extLst>
          </p:cNvPr>
          <p:cNvSpPr/>
          <p:nvPr/>
        </p:nvSpPr>
        <p:spPr>
          <a:xfrm>
            <a:off x="169147" y="163286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Su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kaynağı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gereksinimi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test sistemi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deposu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kaynağına ulaşım mesafesi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Su dağıtım sistemi</a:t>
            </a:r>
            <a:endParaRPr lang="tr-TR" dirty="0"/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9184A9EC-F7C3-8CAB-8833-4207CA3DA3EF}"/>
              </a:ext>
            </a:extLst>
          </p:cNvPr>
          <p:cNvSpPr/>
          <p:nvPr/>
        </p:nvSpPr>
        <p:spPr>
          <a:xfrm>
            <a:off x="299775" y="3537355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Sanitasyon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Tuvalet sayısı, tipi, yeri, güvenliği, bakımı, hijyen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Lavabolar, kullanım suyu,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Duş-banyo-yıkanma alanları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Bu alanların güvenlik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Atıkların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Vektör kontrolü</a:t>
            </a:r>
            <a:endParaRPr lang="tr-TR" dirty="0"/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3412E7A9-FFC2-4B37-6594-2891EB9048AE}"/>
              </a:ext>
            </a:extLst>
          </p:cNvPr>
          <p:cNvSpPr/>
          <p:nvPr/>
        </p:nvSpPr>
        <p:spPr>
          <a:xfrm>
            <a:off x="6722347" y="163286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Gıda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Gıda tedariği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Günlük gıda gereksinimi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Ek gıda gereksinimi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Yemek pişirme olanakları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Gıda kaynakları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Gıda saklama yöntemleri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tr-TR" dirty="0"/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B5FFF8B6-E0AC-D3DF-43D6-304C20C83175}"/>
              </a:ext>
            </a:extLst>
          </p:cNvPr>
          <p:cNvSpPr/>
          <p:nvPr/>
        </p:nvSpPr>
        <p:spPr>
          <a:xfrm>
            <a:off x="6722347" y="3537355"/>
            <a:ext cx="4942115" cy="3265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tr-TR" sz="2800" b="1" dirty="0"/>
              <a:t>Barınak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Geçici barınak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Geçici barınak ihtiyacı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Sığınak sayısı, kapasitesi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Kapalı alanların durumu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Aile veya farklı cinsiyet için bölümlerin mevcudiyeti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8563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4341FC-A1FD-D5C8-47F0-BA722B388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1415144"/>
            <a:ext cx="10983686" cy="5268686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Saptamalar</a:t>
            </a:r>
          </a:p>
          <a:p>
            <a:pPr lvl="1"/>
            <a:r>
              <a:rPr lang="tr-TR" dirty="0"/>
              <a:t>Olayın yeri, zamanı, nedeni, etkisi ile ilgili bilgileri</a:t>
            </a:r>
          </a:p>
          <a:p>
            <a:pPr lvl="1"/>
            <a:r>
              <a:rPr lang="tr-TR" dirty="0"/>
              <a:t>Etkilenen kişi, bölge sayısı ve özellikleri</a:t>
            </a:r>
          </a:p>
          <a:p>
            <a:pPr lvl="1"/>
            <a:r>
              <a:rPr lang="tr-TR" dirty="0"/>
              <a:t>Ölü, yaralı, kayıp sayısı</a:t>
            </a:r>
          </a:p>
          <a:p>
            <a:pPr lvl="1"/>
            <a:r>
              <a:rPr lang="tr-TR" dirty="0"/>
              <a:t>Yerinden olan kişi sayısı</a:t>
            </a:r>
          </a:p>
          <a:p>
            <a:pPr lvl="1"/>
            <a:r>
              <a:rPr lang="tr-TR" dirty="0"/>
              <a:t>Sağlık hizmeti alt yapısı</a:t>
            </a:r>
          </a:p>
          <a:p>
            <a:pPr lvl="1"/>
            <a:r>
              <a:rPr lang="tr-TR" dirty="0"/>
              <a:t>Barınma –Beslenme ihtiyacı ve durumu</a:t>
            </a:r>
          </a:p>
          <a:p>
            <a:pPr lvl="1"/>
            <a:r>
              <a:rPr lang="tr-TR" dirty="0"/>
              <a:t>Sanitasyon </a:t>
            </a:r>
          </a:p>
          <a:p>
            <a:r>
              <a:rPr lang="tr-TR" b="1" dirty="0">
                <a:solidFill>
                  <a:srgbClr val="FF0000"/>
                </a:solidFill>
              </a:rPr>
              <a:t>Yapılanlar ve Yapılması Planlananlar</a:t>
            </a:r>
          </a:p>
          <a:p>
            <a:r>
              <a:rPr lang="tr-TR" b="1" dirty="0">
                <a:solidFill>
                  <a:srgbClr val="FF0000"/>
                </a:solidFill>
              </a:rPr>
              <a:t>Görev Dağılımı ve Eşgüdüm</a:t>
            </a:r>
          </a:p>
          <a:p>
            <a:r>
              <a:rPr lang="tr-TR" b="1" dirty="0">
                <a:solidFill>
                  <a:srgbClr val="FF0000"/>
                </a:solidFill>
              </a:rPr>
              <a:t>Sınırlılıklar</a:t>
            </a:r>
          </a:p>
          <a:p>
            <a:r>
              <a:rPr lang="tr-TR" b="1" dirty="0">
                <a:solidFill>
                  <a:srgbClr val="FF0000"/>
                </a:solidFill>
              </a:rPr>
              <a:t>Diğer Olası Tehlikeler</a:t>
            </a:r>
          </a:p>
          <a:p>
            <a:r>
              <a:rPr lang="tr-TR" b="1" dirty="0">
                <a:solidFill>
                  <a:srgbClr val="FF0000"/>
                </a:solidFill>
              </a:rPr>
              <a:t>Acil Gereksinimler </a:t>
            </a:r>
            <a:r>
              <a:rPr lang="tr-TR" b="1" dirty="0"/>
              <a:t>ve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Öneriler’i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/>
              <a:t>içeren bir rapor hazırlanmalıdır.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A93BEFB5-7E75-6E30-0052-DBC14843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Raporlama Ana Başlıkları</a:t>
            </a:r>
          </a:p>
        </p:txBody>
      </p:sp>
    </p:spTree>
    <p:extLst>
      <p:ext uri="{BB962C8B-B14F-4D97-AF65-F5344CB8AC3E}">
        <p14:creationId xmlns:p14="http://schemas.microsoft.com/office/powerpoint/2010/main" val="3357530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32CCA7-9362-47C5-EA78-2037C2AE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75E871-27C7-E613-4283-F0880DCF9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Ayrıca </a:t>
            </a:r>
            <a:r>
              <a:rPr lang="tr-TR" b="1" dirty="0">
                <a:solidFill>
                  <a:srgbClr val="FF0000"/>
                </a:solidFill>
              </a:rPr>
              <a:t>“afet yardımında en önemli olanı”</a:t>
            </a:r>
            <a:r>
              <a:rPr lang="tr-TR" dirty="0"/>
              <a:t> göz önünde bulundurulması veya </a:t>
            </a:r>
            <a:r>
              <a:rPr lang="tr-TR" b="1" dirty="0"/>
              <a:t>daha derinlemesine değerlendirmeye ihtiyaç duyan </a:t>
            </a:r>
            <a:r>
              <a:rPr lang="tr-TR" dirty="0"/>
              <a:t>alanlar ve hatta </a:t>
            </a:r>
            <a:r>
              <a:rPr lang="tr-TR" b="1" dirty="0"/>
              <a:t>rehabilitasyon için orta-uzun vadeli hedefler </a:t>
            </a:r>
            <a:r>
              <a:rPr lang="tr-TR" dirty="0"/>
              <a:t>ile </a:t>
            </a:r>
            <a:r>
              <a:rPr lang="tr-TR" b="1" dirty="0"/>
              <a:t>müdahale için önceliklendirilmiş bir </a:t>
            </a:r>
            <a:r>
              <a:rPr lang="tr-TR" b="1" dirty="0">
                <a:solidFill>
                  <a:srgbClr val="FF0000"/>
                </a:solidFill>
              </a:rPr>
              <a:t>öneriler listesi </a:t>
            </a:r>
            <a:r>
              <a:rPr lang="tr-TR" dirty="0"/>
              <a:t>oluşturmak önemlidir.</a:t>
            </a:r>
          </a:p>
        </p:txBody>
      </p:sp>
    </p:spTree>
    <p:extLst>
      <p:ext uri="{BB962C8B-B14F-4D97-AF65-F5344CB8AC3E}">
        <p14:creationId xmlns:p14="http://schemas.microsoft.com/office/powerpoint/2010/main" val="3085957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E97CCE74-2AAE-E6CB-87F5-F30D8D859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2393"/>
            <a:ext cx="9144000" cy="2387600"/>
          </a:xfrm>
        </p:spPr>
        <p:txBody>
          <a:bodyPr/>
          <a:lstStyle/>
          <a:p>
            <a:r>
              <a:rPr lang="tr-TR" dirty="0"/>
              <a:t>Teşekkürler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BA0AB2B4-3289-BA15-F4DC-48C538477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368" y="4706074"/>
            <a:ext cx="9144000" cy="1655762"/>
          </a:xfrm>
        </p:spPr>
        <p:txBody>
          <a:bodyPr/>
          <a:lstStyle/>
          <a:p>
            <a:r>
              <a:rPr lang="tr-TR" b="1" dirty="0"/>
              <a:t>Arş. Gör. Dr. Ahmet AY</a:t>
            </a:r>
            <a:r>
              <a:rPr lang="tr-TR" dirty="0"/>
              <a:t>*</a:t>
            </a:r>
          </a:p>
          <a:p>
            <a:r>
              <a:rPr lang="tr-TR" dirty="0"/>
              <a:t>Eskişehir Osmangazi Üniversitesi Tıp Fakültesi Halk Sağlığı Anabilim Dalı</a:t>
            </a:r>
          </a:p>
          <a:p>
            <a:r>
              <a:rPr lang="tr-TR" sz="2000" dirty="0">
                <a:hlinkClick r:id="rId2"/>
              </a:rPr>
              <a:t>*(drayahmet@gmail.com</a:t>
            </a:r>
            <a:r>
              <a:rPr lang="tr-TR" sz="2000" dirty="0">
                <a:solidFill>
                  <a:schemeClr val="accent1"/>
                </a:solidFill>
              </a:rPr>
              <a:t>)</a:t>
            </a:r>
            <a:endParaRPr lang="tr-TR" sz="2200" b="1" dirty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EB6B1F37-8B99-D4F9-D5A9-B2F878554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816" y="217898"/>
            <a:ext cx="2017104" cy="201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1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4564F2-00FF-E438-58A1-1DB42C88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Afet yönetimi sistemi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A78360-0F00-0E24-E883-A39FD7A7D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Temelde </a:t>
            </a:r>
            <a:r>
              <a:rPr lang="tr-TR" b="1" dirty="0">
                <a:solidFill>
                  <a:srgbClr val="FF0000"/>
                </a:solidFill>
              </a:rPr>
              <a:t>4 evre </a:t>
            </a:r>
            <a:r>
              <a:rPr lang="tr-TR" dirty="0"/>
              <a:t>şeklinde tanımlanabilir</a:t>
            </a:r>
          </a:p>
          <a:p>
            <a:pPr lvl="1"/>
            <a:endParaRPr lang="tr-TR" b="1" dirty="0"/>
          </a:p>
          <a:p>
            <a:pPr lvl="1"/>
            <a:r>
              <a:rPr lang="tr-TR" b="1" dirty="0"/>
              <a:t>Önleme, risk ve zarar azaltma </a:t>
            </a:r>
            <a:r>
              <a:rPr lang="tr-TR" dirty="0"/>
              <a:t>(</a:t>
            </a:r>
            <a:r>
              <a:rPr lang="tr-TR" dirty="0" err="1"/>
              <a:t>Prevention</a:t>
            </a:r>
            <a:r>
              <a:rPr lang="tr-TR" dirty="0"/>
              <a:t>, </a:t>
            </a:r>
            <a:r>
              <a:rPr lang="tr-TR" dirty="0" err="1"/>
              <a:t>Mitigation</a:t>
            </a:r>
            <a:r>
              <a:rPr lang="tr-TR" dirty="0"/>
              <a:t>):  </a:t>
            </a:r>
          </a:p>
          <a:p>
            <a:pPr lvl="1"/>
            <a:r>
              <a:rPr lang="tr-TR" b="1" dirty="0"/>
              <a:t>Hazırlık</a:t>
            </a:r>
            <a:r>
              <a:rPr lang="tr-TR" dirty="0"/>
              <a:t> (</a:t>
            </a:r>
            <a:r>
              <a:rPr lang="tr-TR" dirty="0" err="1"/>
              <a:t>Preparedness</a:t>
            </a:r>
            <a:r>
              <a:rPr lang="tr-TR" dirty="0"/>
              <a:t>): 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b="1" dirty="0"/>
              <a:t>Müdahale</a:t>
            </a:r>
            <a:r>
              <a:rPr lang="tr-TR" dirty="0"/>
              <a:t> (</a:t>
            </a:r>
            <a:r>
              <a:rPr lang="tr-TR" dirty="0" err="1"/>
              <a:t>Response</a:t>
            </a:r>
            <a:r>
              <a:rPr lang="tr-TR" dirty="0"/>
              <a:t>)</a:t>
            </a:r>
          </a:p>
          <a:p>
            <a:pPr lvl="1"/>
            <a:r>
              <a:rPr lang="tr-TR" b="1" dirty="0"/>
              <a:t>İyileştirme</a:t>
            </a:r>
            <a:r>
              <a:rPr lang="tr-TR" dirty="0"/>
              <a:t> (</a:t>
            </a:r>
            <a:r>
              <a:rPr lang="tr-TR" dirty="0" err="1"/>
              <a:t>Recovery</a:t>
            </a:r>
            <a:r>
              <a:rPr lang="tr-TR" dirty="0"/>
              <a:t>)</a:t>
            </a:r>
          </a:p>
          <a:p>
            <a:pPr lvl="1"/>
            <a:endParaRPr lang="tr-TR" dirty="0"/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19D62342-47A2-4669-32AA-74B7038574A9}"/>
              </a:ext>
            </a:extLst>
          </p:cNvPr>
          <p:cNvSpPr/>
          <p:nvPr/>
        </p:nvSpPr>
        <p:spPr>
          <a:xfrm>
            <a:off x="5727225" y="3825167"/>
            <a:ext cx="5796475" cy="2667708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Bir afet meydana geldiğinde atılması gereken ilk adım </a:t>
            </a:r>
            <a:r>
              <a:rPr lang="tr-TR" sz="2800" b="1" dirty="0">
                <a:solidFill>
                  <a:srgbClr val="FF0000"/>
                </a:solidFill>
              </a:rPr>
              <a:t>hızlı bir durum değerlendirmesi </a:t>
            </a:r>
            <a:r>
              <a:rPr lang="tr-TR" sz="2800" dirty="0"/>
              <a:t>yapmaktır. </a:t>
            </a:r>
          </a:p>
          <a:p>
            <a:pPr algn="ctr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8317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E909BC-FF5C-98A5-C597-DDEEC8BB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1CC6E-AB50-40B2-353E-51EDE79A0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Afet Sonrası Hızlı Değerlendirme </a:t>
            </a:r>
            <a:r>
              <a:rPr lang="tr-TR" dirty="0"/>
              <a:t>sürecinin temel amacı; </a:t>
            </a:r>
            <a:r>
              <a:rPr lang="tr-TR" b="1" dirty="0"/>
              <a:t>halk sağlığındaki bozulmanın boyutu </a:t>
            </a:r>
            <a:r>
              <a:rPr lang="tr-TR" dirty="0"/>
              <a:t>hakkında bilgi sahibi olmanın yanı sıra </a:t>
            </a:r>
            <a:r>
              <a:rPr lang="tr-TR" b="1" dirty="0"/>
              <a:t>afetten etkilenen toplumun temel ihtiyaçlarını </a:t>
            </a:r>
            <a:r>
              <a:rPr lang="tr-TR" dirty="0"/>
              <a:t>anlamaktır.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Elde edilen bu bilgiler, afetten </a:t>
            </a:r>
            <a:r>
              <a:rPr lang="tr-TR" b="1" dirty="0"/>
              <a:t>etkilenen toplumun tümünü </a:t>
            </a:r>
            <a:r>
              <a:rPr lang="tr-TR" b="1" dirty="0">
                <a:solidFill>
                  <a:srgbClr val="FF0000"/>
                </a:solidFill>
              </a:rPr>
              <a:t>kapsayacak</a:t>
            </a:r>
            <a:r>
              <a:rPr lang="tr-TR" dirty="0"/>
              <a:t> şekilde mevcut </a:t>
            </a:r>
            <a:r>
              <a:rPr lang="tr-TR" b="1" dirty="0">
                <a:solidFill>
                  <a:srgbClr val="FF0000"/>
                </a:solidFill>
              </a:rPr>
              <a:t>sınırlı kaynakları </a:t>
            </a:r>
            <a:r>
              <a:rPr lang="tr-TR" dirty="0"/>
              <a:t>toplumun gereksinimleri ve öncelikleri açısından </a:t>
            </a:r>
            <a:r>
              <a:rPr lang="tr-TR" b="1" dirty="0">
                <a:solidFill>
                  <a:srgbClr val="FF0000"/>
                </a:solidFill>
              </a:rPr>
              <a:t>doğru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etkin ve verimli </a:t>
            </a:r>
            <a:r>
              <a:rPr lang="tr-TR" dirty="0"/>
              <a:t>kullanımı açısından önemlidir. 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61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3B9CA8-4F10-B7CA-AABC-E72E0D25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BECBA8-C661-293C-DAF9-94986FDD6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403"/>
            <a:ext cx="10515600" cy="4351338"/>
          </a:xfrm>
        </p:spPr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Afet Sonrası Hızlı Değerlendirme; afetten etkilenen bir toplumun </a:t>
            </a:r>
            <a:r>
              <a:rPr lang="tr-TR" b="1" dirty="0"/>
              <a:t>sağlıkla ilgili sorunlarını</a:t>
            </a:r>
            <a:r>
              <a:rPr lang="tr-TR" dirty="0"/>
              <a:t>, </a:t>
            </a:r>
            <a:r>
              <a:rPr lang="tr-TR" b="1" dirty="0"/>
              <a:t>hayatta kalma gereksinimlerini </a:t>
            </a:r>
            <a:r>
              <a:rPr lang="tr-TR" dirty="0"/>
              <a:t>ve kamu hizmetlerinde </a:t>
            </a:r>
            <a:r>
              <a:rPr lang="tr-TR" b="1" dirty="0"/>
              <a:t>acil ihtiyaçlarını </a:t>
            </a:r>
            <a:r>
              <a:rPr lang="tr-TR" dirty="0"/>
              <a:t>değerlendirmek için genellikle </a:t>
            </a:r>
            <a:r>
              <a:rPr lang="tr-TR" b="1" dirty="0">
                <a:solidFill>
                  <a:srgbClr val="FF0000"/>
                </a:solidFill>
              </a:rPr>
              <a:t>önceden oluşturulmuş bir kontrol listesiyle </a:t>
            </a:r>
            <a:r>
              <a:rPr lang="tr-TR" dirty="0"/>
              <a:t>birlikte yapılan kısa ama geçerli bir değerlendirmedir.</a:t>
            </a:r>
          </a:p>
        </p:txBody>
      </p:sp>
    </p:spTree>
    <p:extLst>
      <p:ext uri="{BB962C8B-B14F-4D97-AF65-F5344CB8AC3E}">
        <p14:creationId xmlns:p14="http://schemas.microsoft.com/office/powerpoint/2010/main" val="96815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0AD208-159C-3A4F-039E-296C709F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hızlı değerlendirmeye ihtiyacımız var?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60B586-38A4-85DD-16CF-92E122FDA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Afetin varlığını doğrulamak</a:t>
            </a:r>
            <a:r>
              <a:rPr lang="tr-TR" dirty="0"/>
              <a:t>, </a:t>
            </a:r>
            <a:r>
              <a:rPr lang="tr-TR" b="1" dirty="0">
                <a:solidFill>
                  <a:srgbClr val="FF0000"/>
                </a:solidFill>
              </a:rPr>
              <a:t>afetin tipini</a:t>
            </a:r>
            <a:r>
              <a:rPr lang="tr-TR" dirty="0"/>
              <a:t>, etkilenen </a:t>
            </a:r>
            <a:r>
              <a:rPr lang="tr-TR" b="1" dirty="0">
                <a:solidFill>
                  <a:srgbClr val="FF0000"/>
                </a:solidFill>
              </a:rPr>
              <a:t>bölgelerin genişliğini</a:t>
            </a:r>
            <a:r>
              <a:rPr lang="tr-TR" dirty="0"/>
              <a:t>, afetin </a:t>
            </a:r>
            <a:r>
              <a:rPr lang="tr-TR" b="1" dirty="0">
                <a:solidFill>
                  <a:srgbClr val="FF0000"/>
                </a:solidFill>
              </a:rPr>
              <a:t>şiddetini</a:t>
            </a:r>
            <a:r>
              <a:rPr lang="tr-TR" dirty="0">
                <a:solidFill>
                  <a:srgbClr val="FF0000"/>
                </a:solidFill>
              </a:rPr>
              <a:t>,</a:t>
            </a:r>
            <a:r>
              <a:rPr lang="tr-TR" dirty="0"/>
              <a:t> var olan ve potansiyel </a:t>
            </a:r>
            <a:r>
              <a:rPr lang="tr-TR" b="1" dirty="0">
                <a:solidFill>
                  <a:srgbClr val="FF0000"/>
                </a:solidFill>
              </a:rPr>
              <a:t>sağlık etkilerini </a:t>
            </a:r>
            <a:r>
              <a:rPr lang="tr-TR" dirty="0"/>
              <a:t>belirlemek, </a:t>
            </a:r>
            <a:r>
              <a:rPr lang="tr-TR" b="1" dirty="0">
                <a:solidFill>
                  <a:srgbClr val="FF0000"/>
                </a:solidFill>
              </a:rPr>
              <a:t>afetzedelerin ihtiyaçlarını </a:t>
            </a:r>
            <a:r>
              <a:rPr lang="tr-TR" dirty="0"/>
              <a:t>değerlendirmek, </a:t>
            </a:r>
            <a:r>
              <a:rPr lang="tr-TR" b="1" dirty="0">
                <a:solidFill>
                  <a:srgbClr val="FF0000"/>
                </a:solidFill>
              </a:rPr>
              <a:t>yanıt kapasitesinin uygunluğunu, acil yanıt önceliklerini</a:t>
            </a:r>
            <a:r>
              <a:rPr lang="tr-TR" dirty="0"/>
              <a:t> ve yapılması </a:t>
            </a:r>
            <a:r>
              <a:rPr lang="tr-TR" b="1" dirty="0">
                <a:solidFill>
                  <a:srgbClr val="FF0000"/>
                </a:solidFill>
              </a:rPr>
              <a:t>gereken işleri planlamak </a:t>
            </a:r>
            <a:r>
              <a:rPr lang="tr-TR" dirty="0"/>
              <a:t>için afetin başlangıcından hemen sonra hızlı bir değerlendirme yapılması gerekir.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Hızlı değerlendirme sonucunda hazırlanan raporlar ve izlem değerlendirmeleri </a:t>
            </a:r>
            <a:r>
              <a:rPr lang="tr-TR" b="1" dirty="0">
                <a:solidFill>
                  <a:srgbClr val="FF0000"/>
                </a:solidFill>
              </a:rPr>
              <a:t>afet sonrası yaşanan sürecin yönetiminde yol gösterici olacaktır.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5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969AA0-D0C1-DC44-3A3B-2EF3E0BB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F00FCF-49D2-EE60-090B-CF4A05753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Afet Sonrası Hızlı Değerlendirmede</a:t>
            </a:r>
          </a:p>
          <a:p>
            <a:pPr lvl="1"/>
            <a:r>
              <a:rPr lang="tr-TR" dirty="0"/>
              <a:t>İhtiyaç duyulan acil müdahalenin niteliği ve kapsamı</a:t>
            </a:r>
          </a:p>
          <a:p>
            <a:pPr lvl="1"/>
            <a:r>
              <a:rPr lang="tr-TR" dirty="0"/>
              <a:t>Talep edilecek teknik yardım</a:t>
            </a:r>
          </a:p>
          <a:p>
            <a:pPr lvl="1"/>
            <a:r>
              <a:rPr lang="tr-TR" dirty="0"/>
              <a:t>Olası ikincil Sağlık Hizmetleri ihtiyaçları</a:t>
            </a:r>
          </a:p>
          <a:p>
            <a:pPr lvl="1"/>
            <a:r>
              <a:rPr lang="tr-TR" dirty="0"/>
              <a:t>Kurtarma ve Rehabilitasyon hizmetleri</a:t>
            </a:r>
          </a:p>
          <a:p>
            <a:pPr lvl="1"/>
            <a:r>
              <a:rPr lang="tr-TR" dirty="0"/>
              <a:t>Koruyucu Sağlık Hizmetleri </a:t>
            </a:r>
          </a:p>
          <a:p>
            <a:pPr lvl="1"/>
            <a:endParaRPr lang="tr-TR" dirty="0"/>
          </a:p>
          <a:p>
            <a:pPr algn="just"/>
            <a:r>
              <a:rPr lang="tr-TR" dirty="0"/>
              <a:t>Etkilenen nüfusun </a:t>
            </a:r>
            <a:r>
              <a:rPr lang="tr-TR" b="1" dirty="0">
                <a:solidFill>
                  <a:srgbClr val="FF0000"/>
                </a:solidFill>
              </a:rPr>
              <a:t>acil ihtiyaçlarını </a:t>
            </a:r>
            <a:r>
              <a:rPr lang="tr-TR" dirty="0"/>
              <a:t>en iyi şekilde tanımlayan bilgileri </a:t>
            </a:r>
            <a:r>
              <a:rPr lang="tr-TR" b="1" dirty="0">
                <a:solidFill>
                  <a:srgbClr val="FF0000"/>
                </a:solidFill>
              </a:rPr>
              <a:t>toplayan ve işleyen epidemiyolojik bir çerçevede</a:t>
            </a:r>
            <a:r>
              <a:rPr lang="tr-TR" dirty="0"/>
              <a:t> organize edilmelidir. </a:t>
            </a:r>
          </a:p>
        </p:txBody>
      </p:sp>
    </p:spTree>
    <p:extLst>
      <p:ext uri="{BB962C8B-B14F-4D97-AF65-F5344CB8AC3E}">
        <p14:creationId xmlns:p14="http://schemas.microsoft.com/office/powerpoint/2010/main" val="274238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5BFAE5-3597-5D30-7948-4E0D09EF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59951-202E-C7E3-7E47-31D31811D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Ancak afetlerin </a:t>
            </a:r>
            <a:r>
              <a:rPr lang="tr-TR" b="1" dirty="0"/>
              <a:t>etkilediği coğrafi alanın büyüklüğü</a:t>
            </a:r>
            <a:r>
              <a:rPr lang="tr-TR" dirty="0"/>
              <a:t>, etkilenen </a:t>
            </a:r>
            <a:r>
              <a:rPr lang="tr-TR" b="1" dirty="0"/>
              <a:t>nüfusun büyüklüğü</a:t>
            </a:r>
            <a:r>
              <a:rPr lang="tr-TR" dirty="0"/>
              <a:t>, </a:t>
            </a:r>
            <a:r>
              <a:rPr lang="tr-TR" b="1" dirty="0"/>
              <a:t>afetlerin çeşitliliği </a:t>
            </a:r>
            <a:r>
              <a:rPr lang="tr-TR" dirty="0"/>
              <a:t>ve </a:t>
            </a:r>
            <a:r>
              <a:rPr lang="tr-TR" b="1" dirty="0"/>
              <a:t>yeni durumların</a:t>
            </a:r>
            <a:r>
              <a:rPr lang="tr-TR" dirty="0"/>
              <a:t> ortaya çıkabilmesi nedeniyle </a:t>
            </a:r>
            <a:r>
              <a:rPr lang="tr-TR" b="1" dirty="0">
                <a:solidFill>
                  <a:srgbClr val="FF0000"/>
                </a:solidFill>
              </a:rPr>
              <a:t>tekrarlayan değerlendirmelerin </a:t>
            </a:r>
            <a:r>
              <a:rPr lang="tr-TR" dirty="0"/>
              <a:t>yapılması önemlidir.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44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E2290E-F6A9-A5DE-110C-B970726F5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Ayrıca;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868A40-4F83-858D-74FC-6D01C3F8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Afet’in ilerleyen aşamalarında </a:t>
            </a:r>
            <a:r>
              <a:rPr lang="tr-TR" b="1" dirty="0"/>
              <a:t>afete verilen yanıtın etkinliğinin </a:t>
            </a:r>
            <a:r>
              <a:rPr lang="tr-TR" dirty="0"/>
              <a:t>anlaşılması, varsa </a:t>
            </a:r>
            <a:r>
              <a:rPr lang="tr-TR" b="1" dirty="0"/>
              <a:t>eksiklerin giderilmesi </a:t>
            </a:r>
            <a:r>
              <a:rPr lang="tr-TR" dirty="0"/>
              <a:t>amacıyla </a:t>
            </a:r>
            <a:r>
              <a:rPr lang="tr-TR" b="1" dirty="0">
                <a:solidFill>
                  <a:srgbClr val="FF0000"/>
                </a:solidFill>
              </a:rPr>
              <a:t>periyodik değerlendirmelerin </a:t>
            </a:r>
            <a:r>
              <a:rPr lang="tr-TR" dirty="0"/>
              <a:t>yapılması yardımcı olacaktır.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İlk değerlendirme ve sonraki periyodik değerlendirme sonuçları rapor edildikçe müdahaleler </a:t>
            </a:r>
            <a:r>
              <a:rPr lang="tr-TR" b="1" dirty="0">
                <a:solidFill>
                  <a:srgbClr val="FF0000"/>
                </a:solidFill>
              </a:rPr>
              <a:t>yeniden planlanmalıdır.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12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1216</Words>
  <Application>Microsoft Office PowerPoint</Application>
  <PresentationFormat>Geniş ekran</PresentationFormat>
  <Paragraphs>185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Teması</vt:lpstr>
      <vt:lpstr>Afet Sonrası Hızlı Değerlendirme Süreçleri</vt:lpstr>
      <vt:lpstr>Afet Yönetimi</vt:lpstr>
      <vt:lpstr>Afet yönetimi sistemi</vt:lpstr>
      <vt:lpstr>PowerPoint Sunusu</vt:lpstr>
      <vt:lpstr>PowerPoint Sunusu</vt:lpstr>
      <vt:lpstr>Neden hızlı değerlendirmeye ihtiyacımız var?</vt:lpstr>
      <vt:lpstr>PowerPoint Sunusu</vt:lpstr>
      <vt:lpstr>PowerPoint Sunusu</vt:lpstr>
      <vt:lpstr>Ayrıca;</vt:lpstr>
      <vt:lpstr>PowerPoint Sunusu</vt:lpstr>
      <vt:lpstr>PowerPoint Sunusu</vt:lpstr>
      <vt:lpstr>PowerPoint Sunusu</vt:lpstr>
      <vt:lpstr>PowerPoint Sunusu</vt:lpstr>
      <vt:lpstr>Veri Toplama</vt:lpstr>
      <vt:lpstr>Bilgi Kaynakları;</vt:lpstr>
      <vt:lpstr>PowerPoint Sunusu</vt:lpstr>
      <vt:lpstr>PowerPoint Sunusu</vt:lpstr>
      <vt:lpstr>İzleme</vt:lpstr>
      <vt:lpstr>PowerPoint Sunusu</vt:lpstr>
      <vt:lpstr>PowerPoint Sunusu</vt:lpstr>
      <vt:lpstr>PowerPoint Sunusu</vt:lpstr>
      <vt:lpstr>Raporlama Ana Başlıkları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 Sonrası Hızlı Değerlendirme Süreçleri</dc:title>
  <dc:creator>ahmet ay</dc:creator>
  <cp:lastModifiedBy>ahmet ay</cp:lastModifiedBy>
  <cp:revision>15</cp:revision>
  <dcterms:created xsi:type="dcterms:W3CDTF">2023-09-21T15:12:22Z</dcterms:created>
  <dcterms:modified xsi:type="dcterms:W3CDTF">2023-09-22T00:07:18Z</dcterms:modified>
</cp:coreProperties>
</file>