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9" r:id="rId1"/>
  </p:sldMasterIdLst>
  <p:notesMasterIdLst>
    <p:notesMasterId r:id="rId37"/>
  </p:notesMasterIdLst>
  <p:sldIdLst>
    <p:sldId id="256" r:id="rId2"/>
    <p:sldId id="284" r:id="rId3"/>
    <p:sldId id="296" r:id="rId4"/>
    <p:sldId id="283" r:id="rId5"/>
    <p:sldId id="267" r:id="rId6"/>
    <p:sldId id="268" r:id="rId7"/>
    <p:sldId id="269" r:id="rId8"/>
    <p:sldId id="258" r:id="rId9"/>
    <p:sldId id="259" r:id="rId10"/>
    <p:sldId id="299" r:id="rId11"/>
    <p:sldId id="260" r:id="rId12"/>
    <p:sldId id="285" r:id="rId13"/>
    <p:sldId id="301" r:id="rId14"/>
    <p:sldId id="286" r:id="rId15"/>
    <p:sldId id="287" r:id="rId16"/>
    <p:sldId id="288" r:id="rId17"/>
    <p:sldId id="289" r:id="rId18"/>
    <p:sldId id="292" r:id="rId19"/>
    <p:sldId id="293" r:id="rId20"/>
    <p:sldId id="294" r:id="rId21"/>
    <p:sldId id="262" r:id="rId22"/>
    <p:sldId id="271" r:id="rId23"/>
    <p:sldId id="272" r:id="rId24"/>
    <p:sldId id="297" r:id="rId25"/>
    <p:sldId id="273" r:id="rId26"/>
    <p:sldId id="274" r:id="rId27"/>
    <p:sldId id="275" r:id="rId28"/>
    <p:sldId id="298" r:id="rId29"/>
    <p:sldId id="276" r:id="rId30"/>
    <p:sldId id="302" r:id="rId31"/>
    <p:sldId id="295" r:id="rId32"/>
    <p:sldId id="303" r:id="rId33"/>
    <p:sldId id="277" r:id="rId34"/>
    <p:sldId id="281" r:id="rId35"/>
    <p:sldId id="28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447" autoAdjust="0"/>
  </p:normalViewPr>
  <p:slideViewPr>
    <p:cSldViewPr snapToGrid="0">
      <p:cViewPr varScale="1">
        <p:scale>
          <a:sx n="59" d="100"/>
          <a:sy n="59" d="100"/>
        </p:scale>
        <p:origin x="940" y="5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1D6B01-893E-4A8D-85FE-BE2493E378DB}" type="datetimeFigureOut">
              <a:rPr lang="tr-TR" smtClean="0"/>
              <a:t>13.11.2023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28335-F83D-4D1F-B1BB-E0D343375F96}" type="slidenum">
              <a:rPr lang="tr-TR" smtClean="0"/>
              <a:t>‹#›</a:t>
            </a:fld>
            <a:endParaRPr lang="tr-TR"/>
          </a:p>
        </p:txBody>
      </p:sp>
    </p:spTree>
    <p:extLst>
      <p:ext uri="{BB962C8B-B14F-4D97-AF65-F5344CB8AC3E}">
        <p14:creationId xmlns:p14="http://schemas.microsoft.com/office/powerpoint/2010/main" val="1806883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B928335-F83D-4D1F-B1BB-E0D343375F96}" type="slidenum">
              <a:rPr lang="tr-TR" smtClean="0"/>
              <a:t>11</a:t>
            </a:fld>
            <a:endParaRPr lang="tr-TR"/>
          </a:p>
        </p:txBody>
      </p:sp>
    </p:spTree>
    <p:extLst>
      <p:ext uri="{BB962C8B-B14F-4D97-AF65-F5344CB8AC3E}">
        <p14:creationId xmlns:p14="http://schemas.microsoft.com/office/powerpoint/2010/main" val="2271857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B928335-F83D-4D1F-B1BB-E0D343375F96}" type="slidenum">
              <a:rPr lang="tr-TR" smtClean="0"/>
              <a:t>18</a:t>
            </a:fld>
            <a:endParaRPr lang="tr-TR"/>
          </a:p>
        </p:txBody>
      </p:sp>
    </p:spTree>
    <p:extLst>
      <p:ext uri="{BB962C8B-B14F-4D97-AF65-F5344CB8AC3E}">
        <p14:creationId xmlns:p14="http://schemas.microsoft.com/office/powerpoint/2010/main" val="1186540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B928335-F83D-4D1F-B1BB-E0D343375F96}" type="slidenum">
              <a:rPr lang="tr-TR" smtClean="0"/>
              <a:t>29</a:t>
            </a:fld>
            <a:endParaRPr lang="tr-TR"/>
          </a:p>
        </p:txBody>
      </p:sp>
    </p:spTree>
    <p:extLst>
      <p:ext uri="{BB962C8B-B14F-4D97-AF65-F5344CB8AC3E}">
        <p14:creationId xmlns:p14="http://schemas.microsoft.com/office/powerpoint/2010/main" val="1130249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a:t>Asıl başlık stilini düzenlemek için tıklayın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r>
              <a:rPr lang="tr-TR"/>
              <a:t>20.09.2023</a:t>
            </a:r>
          </a:p>
        </p:txBody>
      </p:sp>
      <p:sp>
        <p:nvSpPr>
          <p:cNvPr id="5" name="Footer Placeholder 4"/>
          <p:cNvSpPr>
            <a:spLocks noGrp="1"/>
          </p:cNvSpPr>
          <p:nvPr>
            <p:ph type="ftr" sz="quarter" idx="11"/>
          </p:nvPr>
        </p:nvSpPr>
        <p:spPr/>
        <p:txBody>
          <a:bodyPr/>
          <a:lstStyle/>
          <a:p>
            <a:r>
              <a:rPr lang="tr-TR"/>
              <a:t>34. GES PROGAMI</a:t>
            </a:r>
          </a:p>
        </p:txBody>
      </p:sp>
      <p:sp>
        <p:nvSpPr>
          <p:cNvPr id="6" name="Slide Number Placeholder 5"/>
          <p:cNvSpPr>
            <a:spLocks noGrp="1"/>
          </p:cNvSpPr>
          <p:nvPr>
            <p:ph type="sldNum" sz="quarter" idx="12"/>
          </p:nvPr>
        </p:nvSpPr>
        <p:spPr/>
        <p:txBody>
          <a:bodyPr/>
          <a:lstStyle/>
          <a:p>
            <a:fld id="{53ED53E6-7DD9-4B0D-A562-09819B57561C}" type="slidenum">
              <a:rPr lang="tr-TR" smtClean="0"/>
              <a:t>‹#›</a:t>
            </a:fld>
            <a:endParaRPr lang="tr-TR"/>
          </a:p>
        </p:txBody>
      </p:sp>
    </p:spTree>
    <p:extLst>
      <p:ext uri="{BB962C8B-B14F-4D97-AF65-F5344CB8AC3E}">
        <p14:creationId xmlns:p14="http://schemas.microsoft.com/office/powerpoint/2010/main" val="1741206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r>
              <a:rPr lang="tr-TR"/>
              <a:t>20.09.2023</a:t>
            </a:r>
          </a:p>
        </p:txBody>
      </p:sp>
      <p:sp>
        <p:nvSpPr>
          <p:cNvPr id="6" name="Footer Placeholder 5"/>
          <p:cNvSpPr>
            <a:spLocks noGrp="1"/>
          </p:cNvSpPr>
          <p:nvPr>
            <p:ph type="ftr" sz="quarter" idx="11"/>
          </p:nvPr>
        </p:nvSpPr>
        <p:spPr/>
        <p:txBody>
          <a:bodyPr/>
          <a:lstStyle/>
          <a:p>
            <a:r>
              <a:rPr lang="tr-TR"/>
              <a:t>34. GES PROGAMI</a:t>
            </a:r>
          </a:p>
        </p:txBody>
      </p:sp>
      <p:sp>
        <p:nvSpPr>
          <p:cNvPr id="7" name="Slide Number Placeholder 6"/>
          <p:cNvSpPr>
            <a:spLocks noGrp="1"/>
          </p:cNvSpPr>
          <p:nvPr>
            <p:ph type="sldNum" sz="quarter" idx="12"/>
          </p:nvPr>
        </p:nvSpPr>
        <p:spPr/>
        <p:txBody>
          <a:bodyPr/>
          <a:lstStyle/>
          <a:p>
            <a:fld id="{53ED53E6-7DD9-4B0D-A562-09819B57561C}" type="slidenum">
              <a:rPr lang="tr-TR" smtClean="0"/>
              <a:t>‹#›</a:t>
            </a:fld>
            <a:endParaRPr lang="tr-TR"/>
          </a:p>
        </p:txBody>
      </p:sp>
    </p:spTree>
    <p:extLst>
      <p:ext uri="{BB962C8B-B14F-4D97-AF65-F5344CB8AC3E}">
        <p14:creationId xmlns:p14="http://schemas.microsoft.com/office/powerpoint/2010/main" val="87510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r>
              <a:rPr lang="tr-TR"/>
              <a:t>20.09.2023</a:t>
            </a:r>
          </a:p>
        </p:txBody>
      </p:sp>
      <p:sp>
        <p:nvSpPr>
          <p:cNvPr id="5" name="Footer Placeholder 4"/>
          <p:cNvSpPr>
            <a:spLocks noGrp="1"/>
          </p:cNvSpPr>
          <p:nvPr>
            <p:ph type="ftr" sz="quarter" idx="11"/>
          </p:nvPr>
        </p:nvSpPr>
        <p:spPr/>
        <p:txBody>
          <a:bodyPr/>
          <a:lstStyle/>
          <a:p>
            <a:r>
              <a:rPr lang="tr-TR"/>
              <a:t>34. GES PROGAMI</a:t>
            </a:r>
          </a:p>
        </p:txBody>
      </p:sp>
      <p:sp>
        <p:nvSpPr>
          <p:cNvPr id="6" name="Slide Number Placeholder 5"/>
          <p:cNvSpPr>
            <a:spLocks noGrp="1"/>
          </p:cNvSpPr>
          <p:nvPr>
            <p:ph type="sldNum" sz="quarter" idx="12"/>
          </p:nvPr>
        </p:nvSpPr>
        <p:spPr/>
        <p:txBody>
          <a:bodyPr/>
          <a:lstStyle/>
          <a:p>
            <a:fld id="{53ED53E6-7DD9-4B0D-A562-09819B57561C}" type="slidenum">
              <a:rPr lang="tr-TR" smtClean="0"/>
              <a:t>‹#›</a:t>
            </a:fld>
            <a:endParaRPr lang="tr-TR"/>
          </a:p>
        </p:txBody>
      </p:sp>
    </p:spTree>
    <p:extLst>
      <p:ext uri="{BB962C8B-B14F-4D97-AF65-F5344CB8AC3E}">
        <p14:creationId xmlns:p14="http://schemas.microsoft.com/office/powerpoint/2010/main" val="3725314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a:t>Asıl başlık stilini düzenlemek için tıklayın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düzenlemek için tıklayın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r>
              <a:rPr lang="tr-TR"/>
              <a:t>20.09.2023</a:t>
            </a:r>
          </a:p>
        </p:txBody>
      </p:sp>
      <p:sp>
        <p:nvSpPr>
          <p:cNvPr id="5" name="Footer Placeholder 4"/>
          <p:cNvSpPr>
            <a:spLocks noGrp="1"/>
          </p:cNvSpPr>
          <p:nvPr>
            <p:ph type="ftr" sz="quarter" idx="11"/>
          </p:nvPr>
        </p:nvSpPr>
        <p:spPr/>
        <p:txBody>
          <a:bodyPr/>
          <a:lstStyle/>
          <a:p>
            <a:r>
              <a:rPr lang="tr-TR"/>
              <a:t>34. GES PROGAMI</a:t>
            </a:r>
          </a:p>
        </p:txBody>
      </p:sp>
      <p:sp>
        <p:nvSpPr>
          <p:cNvPr id="6" name="Slide Number Placeholder 5"/>
          <p:cNvSpPr>
            <a:spLocks noGrp="1"/>
          </p:cNvSpPr>
          <p:nvPr>
            <p:ph type="sldNum" sz="quarter" idx="12"/>
          </p:nvPr>
        </p:nvSpPr>
        <p:spPr/>
        <p:txBody>
          <a:bodyPr/>
          <a:lstStyle/>
          <a:p>
            <a:fld id="{53ED53E6-7DD9-4B0D-A562-09819B57561C}"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24249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r>
              <a:rPr lang="tr-TR"/>
              <a:t>20.09.2023</a:t>
            </a:r>
          </a:p>
        </p:txBody>
      </p:sp>
      <p:sp>
        <p:nvSpPr>
          <p:cNvPr id="5" name="Footer Placeholder 4"/>
          <p:cNvSpPr>
            <a:spLocks noGrp="1"/>
          </p:cNvSpPr>
          <p:nvPr>
            <p:ph type="ftr" sz="quarter" idx="11"/>
          </p:nvPr>
        </p:nvSpPr>
        <p:spPr/>
        <p:txBody>
          <a:bodyPr/>
          <a:lstStyle/>
          <a:p>
            <a:r>
              <a:rPr lang="tr-TR"/>
              <a:t>34. GES PROGAMI</a:t>
            </a:r>
          </a:p>
        </p:txBody>
      </p:sp>
      <p:sp>
        <p:nvSpPr>
          <p:cNvPr id="6" name="Slide Number Placeholder 5"/>
          <p:cNvSpPr>
            <a:spLocks noGrp="1"/>
          </p:cNvSpPr>
          <p:nvPr>
            <p:ph type="sldNum" sz="quarter" idx="12"/>
          </p:nvPr>
        </p:nvSpPr>
        <p:spPr/>
        <p:txBody>
          <a:bodyPr/>
          <a:lstStyle/>
          <a:p>
            <a:fld id="{53ED53E6-7DD9-4B0D-A562-09819B57561C}" type="slidenum">
              <a:rPr lang="tr-TR" smtClean="0"/>
              <a:t>‹#›</a:t>
            </a:fld>
            <a:endParaRPr lang="tr-TR"/>
          </a:p>
        </p:txBody>
      </p:sp>
    </p:spTree>
    <p:extLst>
      <p:ext uri="{BB962C8B-B14F-4D97-AF65-F5344CB8AC3E}">
        <p14:creationId xmlns:p14="http://schemas.microsoft.com/office/powerpoint/2010/main" val="2263338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tr-TR"/>
              <a:t>20.09.2023</a:t>
            </a:r>
          </a:p>
        </p:txBody>
      </p:sp>
      <p:sp>
        <p:nvSpPr>
          <p:cNvPr id="4" name="Footer Placeholder 4"/>
          <p:cNvSpPr>
            <a:spLocks noGrp="1"/>
          </p:cNvSpPr>
          <p:nvPr>
            <p:ph type="ftr" sz="quarter" idx="11"/>
          </p:nvPr>
        </p:nvSpPr>
        <p:spPr/>
        <p:txBody>
          <a:bodyPr/>
          <a:lstStyle/>
          <a:p>
            <a:r>
              <a:rPr lang="tr-TR"/>
              <a:t>34. GES PROGAMI</a:t>
            </a:r>
          </a:p>
        </p:txBody>
      </p:sp>
      <p:sp>
        <p:nvSpPr>
          <p:cNvPr id="6" name="Slide Number Placeholder 5"/>
          <p:cNvSpPr>
            <a:spLocks noGrp="1"/>
          </p:cNvSpPr>
          <p:nvPr>
            <p:ph type="sldNum" sz="quarter" idx="12"/>
          </p:nvPr>
        </p:nvSpPr>
        <p:spPr/>
        <p:txBody>
          <a:bodyPr/>
          <a:lstStyle/>
          <a:p>
            <a:fld id="{53ED53E6-7DD9-4B0D-A562-09819B57561C}" type="slidenum">
              <a:rPr lang="tr-TR" smtClean="0"/>
              <a:t>‹#›</a:t>
            </a:fld>
            <a:endParaRPr lang="tr-TR"/>
          </a:p>
        </p:txBody>
      </p:sp>
    </p:spTree>
    <p:extLst>
      <p:ext uri="{BB962C8B-B14F-4D97-AF65-F5344CB8AC3E}">
        <p14:creationId xmlns:p14="http://schemas.microsoft.com/office/powerpoint/2010/main" val="1793479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tr-TR"/>
              <a:t>20.09.2023</a:t>
            </a:r>
          </a:p>
        </p:txBody>
      </p:sp>
      <p:sp>
        <p:nvSpPr>
          <p:cNvPr id="4" name="Footer Placeholder 4"/>
          <p:cNvSpPr>
            <a:spLocks noGrp="1"/>
          </p:cNvSpPr>
          <p:nvPr>
            <p:ph type="ftr" sz="quarter" idx="11"/>
          </p:nvPr>
        </p:nvSpPr>
        <p:spPr/>
        <p:txBody>
          <a:bodyPr/>
          <a:lstStyle/>
          <a:p>
            <a:r>
              <a:rPr lang="tr-TR"/>
              <a:t>34. GES PROGAMI</a:t>
            </a:r>
          </a:p>
        </p:txBody>
      </p:sp>
      <p:sp>
        <p:nvSpPr>
          <p:cNvPr id="6" name="Slide Number Placeholder 5"/>
          <p:cNvSpPr>
            <a:spLocks noGrp="1"/>
          </p:cNvSpPr>
          <p:nvPr>
            <p:ph type="sldNum" sz="quarter" idx="12"/>
          </p:nvPr>
        </p:nvSpPr>
        <p:spPr/>
        <p:txBody>
          <a:bodyPr/>
          <a:lstStyle/>
          <a:p>
            <a:fld id="{53ED53E6-7DD9-4B0D-A562-09819B57561C}" type="slidenum">
              <a:rPr lang="tr-TR" smtClean="0"/>
              <a:t>‹#›</a:t>
            </a:fld>
            <a:endParaRPr lang="tr-TR"/>
          </a:p>
        </p:txBody>
      </p:sp>
    </p:spTree>
    <p:extLst>
      <p:ext uri="{BB962C8B-B14F-4D97-AF65-F5344CB8AC3E}">
        <p14:creationId xmlns:p14="http://schemas.microsoft.com/office/powerpoint/2010/main" val="3528973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r>
              <a:rPr lang="tr-TR"/>
              <a:t>20.09.2023</a:t>
            </a:r>
          </a:p>
        </p:txBody>
      </p:sp>
      <p:sp>
        <p:nvSpPr>
          <p:cNvPr id="5" name="Footer Placeholder 4"/>
          <p:cNvSpPr>
            <a:spLocks noGrp="1"/>
          </p:cNvSpPr>
          <p:nvPr>
            <p:ph type="ftr" sz="quarter" idx="11"/>
          </p:nvPr>
        </p:nvSpPr>
        <p:spPr/>
        <p:txBody>
          <a:bodyPr/>
          <a:lstStyle/>
          <a:p>
            <a:r>
              <a:rPr lang="tr-TR"/>
              <a:t>34. GES PROGAMI</a:t>
            </a:r>
          </a:p>
        </p:txBody>
      </p:sp>
      <p:sp>
        <p:nvSpPr>
          <p:cNvPr id="6" name="Slide Number Placeholder 5"/>
          <p:cNvSpPr>
            <a:spLocks noGrp="1"/>
          </p:cNvSpPr>
          <p:nvPr>
            <p:ph type="sldNum" sz="quarter" idx="12"/>
          </p:nvPr>
        </p:nvSpPr>
        <p:spPr/>
        <p:txBody>
          <a:bodyPr/>
          <a:lstStyle/>
          <a:p>
            <a:fld id="{53ED53E6-7DD9-4B0D-A562-09819B57561C}" type="slidenum">
              <a:rPr lang="tr-TR" smtClean="0"/>
              <a:t>‹#›</a:t>
            </a:fld>
            <a:endParaRPr lang="tr-TR"/>
          </a:p>
        </p:txBody>
      </p:sp>
    </p:spTree>
    <p:extLst>
      <p:ext uri="{BB962C8B-B14F-4D97-AF65-F5344CB8AC3E}">
        <p14:creationId xmlns:p14="http://schemas.microsoft.com/office/powerpoint/2010/main" val="2129289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r>
              <a:rPr lang="tr-TR"/>
              <a:t>20.09.2023</a:t>
            </a:r>
          </a:p>
        </p:txBody>
      </p:sp>
      <p:sp>
        <p:nvSpPr>
          <p:cNvPr id="5" name="Footer Placeholder 4"/>
          <p:cNvSpPr>
            <a:spLocks noGrp="1"/>
          </p:cNvSpPr>
          <p:nvPr>
            <p:ph type="ftr" sz="quarter" idx="11"/>
          </p:nvPr>
        </p:nvSpPr>
        <p:spPr/>
        <p:txBody>
          <a:bodyPr/>
          <a:lstStyle/>
          <a:p>
            <a:r>
              <a:rPr lang="tr-TR"/>
              <a:t>34. GES PROGAMI</a:t>
            </a:r>
          </a:p>
        </p:txBody>
      </p:sp>
      <p:sp>
        <p:nvSpPr>
          <p:cNvPr id="6" name="Slide Number Placeholder 5"/>
          <p:cNvSpPr>
            <a:spLocks noGrp="1"/>
          </p:cNvSpPr>
          <p:nvPr>
            <p:ph type="sldNum" sz="quarter" idx="12"/>
          </p:nvPr>
        </p:nvSpPr>
        <p:spPr/>
        <p:txBody>
          <a:bodyPr/>
          <a:lstStyle/>
          <a:p>
            <a:fld id="{53ED53E6-7DD9-4B0D-A562-09819B57561C}" type="slidenum">
              <a:rPr lang="tr-TR" smtClean="0"/>
              <a:t>‹#›</a:t>
            </a:fld>
            <a:endParaRPr lang="tr-TR"/>
          </a:p>
        </p:txBody>
      </p:sp>
    </p:spTree>
    <p:extLst>
      <p:ext uri="{BB962C8B-B14F-4D97-AF65-F5344CB8AC3E}">
        <p14:creationId xmlns:p14="http://schemas.microsoft.com/office/powerpoint/2010/main" val="2793764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3"/>
          <p:cNvSpPr>
            <a:spLocks noGrp="1"/>
          </p:cNvSpPr>
          <p:nvPr>
            <p:ph type="dt" sz="half" idx="10"/>
          </p:nvPr>
        </p:nvSpPr>
        <p:spPr/>
        <p:txBody>
          <a:bodyPr/>
          <a:lstStyle/>
          <a:p>
            <a:r>
              <a:rPr lang="tr-TR"/>
              <a:t>20.09.2023</a:t>
            </a:r>
          </a:p>
        </p:txBody>
      </p:sp>
      <p:sp>
        <p:nvSpPr>
          <p:cNvPr id="5" name="Footer Placeholder 4"/>
          <p:cNvSpPr>
            <a:spLocks noGrp="1"/>
          </p:cNvSpPr>
          <p:nvPr>
            <p:ph type="ftr" sz="quarter" idx="11"/>
          </p:nvPr>
        </p:nvSpPr>
        <p:spPr/>
        <p:txBody>
          <a:bodyPr/>
          <a:lstStyle/>
          <a:p>
            <a:r>
              <a:rPr lang="tr-TR"/>
              <a:t>34. GES PROGAMI</a:t>
            </a:r>
          </a:p>
        </p:txBody>
      </p:sp>
      <p:sp>
        <p:nvSpPr>
          <p:cNvPr id="6" name="Slide Number Placeholder 5"/>
          <p:cNvSpPr>
            <a:spLocks noGrp="1"/>
          </p:cNvSpPr>
          <p:nvPr>
            <p:ph type="sldNum" sz="quarter" idx="12"/>
          </p:nvPr>
        </p:nvSpPr>
        <p:spPr/>
        <p:txBody>
          <a:bodyPr/>
          <a:lstStyle/>
          <a:p>
            <a:fld id="{53ED53E6-7DD9-4B0D-A562-09819B57561C}" type="slidenum">
              <a:rPr lang="tr-TR" smtClean="0"/>
              <a:t>‹#›</a:t>
            </a:fld>
            <a:endParaRPr lang="tr-TR"/>
          </a:p>
        </p:txBody>
      </p:sp>
    </p:spTree>
    <p:extLst>
      <p:ext uri="{BB962C8B-B14F-4D97-AF65-F5344CB8AC3E}">
        <p14:creationId xmlns:p14="http://schemas.microsoft.com/office/powerpoint/2010/main" val="1691422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r>
              <a:rPr lang="tr-TR"/>
              <a:t>20.09.2023</a:t>
            </a:r>
          </a:p>
        </p:txBody>
      </p:sp>
      <p:sp>
        <p:nvSpPr>
          <p:cNvPr id="5" name="Footer Placeholder 4"/>
          <p:cNvSpPr>
            <a:spLocks noGrp="1"/>
          </p:cNvSpPr>
          <p:nvPr>
            <p:ph type="ftr" sz="quarter" idx="11"/>
          </p:nvPr>
        </p:nvSpPr>
        <p:spPr/>
        <p:txBody>
          <a:bodyPr/>
          <a:lstStyle/>
          <a:p>
            <a:r>
              <a:rPr lang="tr-TR"/>
              <a:t>34. GES PROGAMI</a:t>
            </a:r>
          </a:p>
        </p:txBody>
      </p:sp>
      <p:sp>
        <p:nvSpPr>
          <p:cNvPr id="6" name="Slide Number Placeholder 5"/>
          <p:cNvSpPr>
            <a:spLocks noGrp="1"/>
          </p:cNvSpPr>
          <p:nvPr>
            <p:ph type="sldNum" sz="quarter" idx="12"/>
          </p:nvPr>
        </p:nvSpPr>
        <p:spPr/>
        <p:txBody>
          <a:bodyPr/>
          <a:lstStyle/>
          <a:p>
            <a:fld id="{53ED53E6-7DD9-4B0D-A562-09819B57561C}" type="slidenum">
              <a:rPr lang="tr-TR" smtClean="0"/>
              <a:t>‹#›</a:t>
            </a:fld>
            <a:endParaRPr lang="tr-TR"/>
          </a:p>
        </p:txBody>
      </p:sp>
    </p:spTree>
    <p:extLst>
      <p:ext uri="{BB962C8B-B14F-4D97-AF65-F5344CB8AC3E}">
        <p14:creationId xmlns:p14="http://schemas.microsoft.com/office/powerpoint/2010/main" val="1586304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r>
              <a:rPr lang="tr-TR"/>
              <a:t>20.09.2023</a:t>
            </a:r>
          </a:p>
        </p:txBody>
      </p:sp>
      <p:sp>
        <p:nvSpPr>
          <p:cNvPr id="6" name="Footer Placeholder 5"/>
          <p:cNvSpPr>
            <a:spLocks noGrp="1"/>
          </p:cNvSpPr>
          <p:nvPr>
            <p:ph type="ftr" sz="quarter" idx="11"/>
          </p:nvPr>
        </p:nvSpPr>
        <p:spPr/>
        <p:txBody>
          <a:bodyPr/>
          <a:lstStyle/>
          <a:p>
            <a:r>
              <a:rPr lang="tr-TR"/>
              <a:t>34. GES PROGAMI</a:t>
            </a:r>
          </a:p>
        </p:txBody>
      </p:sp>
      <p:sp>
        <p:nvSpPr>
          <p:cNvPr id="7" name="Slide Number Placeholder 6"/>
          <p:cNvSpPr>
            <a:spLocks noGrp="1"/>
          </p:cNvSpPr>
          <p:nvPr>
            <p:ph type="sldNum" sz="quarter" idx="12"/>
          </p:nvPr>
        </p:nvSpPr>
        <p:spPr/>
        <p:txBody>
          <a:bodyPr/>
          <a:lstStyle/>
          <a:p>
            <a:fld id="{53ED53E6-7DD9-4B0D-A562-09819B57561C}" type="slidenum">
              <a:rPr lang="tr-TR" smtClean="0"/>
              <a:t>‹#›</a:t>
            </a:fld>
            <a:endParaRPr lang="tr-TR"/>
          </a:p>
        </p:txBody>
      </p:sp>
    </p:spTree>
    <p:extLst>
      <p:ext uri="{BB962C8B-B14F-4D97-AF65-F5344CB8AC3E}">
        <p14:creationId xmlns:p14="http://schemas.microsoft.com/office/powerpoint/2010/main" val="2553839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r>
              <a:rPr lang="tr-TR"/>
              <a:t>20.09.2023</a:t>
            </a:r>
          </a:p>
        </p:txBody>
      </p:sp>
      <p:sp>
        <p:nvSpPr>
          <p:cNvPr id="8" name="Footer Placeholder 7"/>
          <p:cNvSpPr>
            <a:spLocks noGrp="1"/>
          </p:cNvSpPr>
          <p:nvPr>
            <p:ph type="ftr" sz="quarter" idx="11"/>
          </p:nvPr>
        </p:nvSpPr>
        <p:spPr/>
        <p:txBody>
          <a:bodyPr/>
          <a:lstStyle/>
          <a:p>
            <a:r>
              <a:rPr lang="tr-TR"/>
              <a:t>34. GES PROGAMI</a:t>
            </a:r>
          </a:p>
        </p:txBody>
      </p:sp>
      <p:sp>
        <p:nvSpPr>
          <p:cNvPr id="9" name="Slide Number Placeholder 8"/>
          <p:cNvSpPr>
            <a:spLocks noGrp="1"/>
          </p:cNvSpPr>
          <p:nvPr>
            <p:ph type="sldNum" sz="quarter" idx="12"/>
          </p:nvPr>
        </p:nvSpPr>
        <p:spPr/>
        <p:txBody>
          <a:bodyPr/>
          <a:lstStyle/>
          <a:p>
            <a:fld id="{53ED53E6-7DD9-4B0D-A562-09819B57561C}" type="slidenum">
              <a:rPr lang="tr-TR" smtClean="0"/>
              <a:t>‹#›</a:t>
            </a:fld>
            <a:endParaRPr lang="tr-TR"/>
          </a:p>
        </p:txBody>
      </p:sp>
    </p:spTree>
    <p:extLst>
      <p:ext uri="{BB962C8B-B14F-4D97-AF65-F5344CB8AC3E}">
        <p14:creationId xmlns:p14="http://schemas.microsoft.com/office/powerpoint/2010/main" val="3930613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7" name="Date Placeholder 2"/>
          <p:cNvSpPr>
            <a:spLocks noGrp="1"/>
          </p:cNvSpPr>
          <p:nvPr>
            <p:ph type="dt" sz="half" idx="10"/>
          </p:nvPr>
        </p:nvSpPr>
        <p:spPr/>
        <p:txBody>
          <a:bodyPr/>
          <a:lstStyle/>
          <a:p>
            <a:r>
              <a:rPr lang="tr-TR"/>
              <a:t>20.09.2023</a:t>
            </a:r>
          </a:p>
        </p:txBody>
      </p:sp>
      <p:sp>
        <p:nvSpPr>
          <p:cNvPr id="5" name="Footer Placeholder 3"/>
          <p:cNvSpPr>
            <a:spLocks noGrp="1"/>
          </p:cNvSpPr>
          <p:nvPr>
            <p:ph type="ftr" sz="quarter" idx="11"/>
          </p:nvPr>
        </p:nvSpPr>
        <p:spPr/>
        <p:txBody>
          <a:bodyPr/>
          <a:lstStyle/>
          <a:p>
            <a:r>
              <a:rPr lang="tr-TR"/>
              <a:t>34. GES PROGAMI</a:t>
            </a:r>
          </a:p>
        </p:txBody>
      </p:sp>
      <p:sp>
        <p:nvSpPr>
          <p:cNvPr id="6" name="Slide Number Placeholder 4"/>
          <p:cNvSpPr>
            <a:spLocks noGrp="1"/>
          </p:cNvSpPr>
          <p:nvPr>
            <p:ph type="sldNum" sz="quarter" idx="12"/>
          </p:nvPr>
        </p:nvSpPr>
        <p:spPr/>
        <p:txBody>
          <a:bodyPr/>
          <a:lstStyle/>
          <a:p>
            <a:fld id="{53ED53E6-7DD9-4B0D-A562-09819B57561C}" type="slidenum">
              <a:rPr lang="tr-TR" smtClean="0"/>
              <a:t>‹#›</a:t>
            </a:fld>
            <a:endParaRPr lang="tr-TR"/>
          </a:p>
        </p:txBody>
      </p:sp>
    </p:spTree>
    <p:extLst>
      <p:ext uri="{BB962C8B-B14F-4D97-AF65-F5344CB8AC3E}">
        <p14:creationId xmlns:p14="http://schemas.microsoft.com/office/powerpoint/2010/main" val="191494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tr-TR"/>
              <a:t>20.09.2023</a:t>
            </a:r>
          </a:p>
        </p:txBody>
      </p:sp>
      <p:sp>
        <p:nvSpPr>
          <p:cNvPr id="5" name="Footer Placeholder 2"/>
          <p:cNvSpPr>
            <a:spLocks noGrp="1"/>
          </p:cNvSpPr>
          <p:nvPr>
            <p:ph type="ftr" sz="quarter" idx="11"/>
          </p:nvPr>
        </p:nvSpPr>
        <p:spPr/>
        <p:txBody>
          <a:bodyPr/>
          <a:lstStyle/>
          <a:p>
            <a:r>
              <a:rPr lang="tr-TR"/>
              <a:t>34. GES PROGAMI</a:t>
            </a:r>
          </a:p>
        </p:txBody>
      </p:sp>
      <p:sp>
        <p:nvSpPr>
          <p:cNvPr id="6" name="Slide Number Placeholder 3"/>
          <p:cNvSpPr>
            <a:spLocks noGrp="1"/>
          </p:cNvSpPr>
          <p:nvPr>
            <p:ph type="sldNum" sz="quarter" idx="12"/>
          </p:nvPr>
        </p:nvSpPr>
        <p:spPr/>
        <p:txBody>
          <a:bodyPr/>
          <a:lstStyle/>
          <a:p>
            <a:fld id="{53ED53E6-7DD9-4B0D-A562-09819B57561C}" type="slidenum">
              <a:rPr lang="tr-TR" smtClean="0"/>
              <a:t>‹#›</a:t>
            </a:fld>
            <a:endParaRPr lang="tr-TR"/>
          </a:p>
        </p:txBody>
      </p:sp>
    </p:spTree>
    <p:extLst>
      <p:ext uri="{BB962C8B-B14F-4D97-AF65-F5344CB8AC3E}">
        <p14:creationId xmlns:p14="http://schemas.microsoft.com/office/powerpoint/2010/main" val="677642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7" name="Date Placeholder 4"/>
          <p:cNvSpPr>
            <a:spLocks noGrp="1"/>
          </p:cNvSpPr>
          <p:nvPr>
            <p:ph type="dt" sz="half" idx="10"/>
          </p:nvPr>
        </p:nvSpPr>
        <p:spPr/>
        <p:txBody>
          <a:bodyPr/>
          <a:lstStyle/>
          <a:p>
            <a:r>
              <a:rPr lang="tr-TR"/>
              <a:t>20.09.2023</a:t>
            </a:r>
          </a:p>
        </p:txBody>
      </p:sp>
      <p:sp>
        <p:nvSpPr>
          <p:cNvPr id="5" name="Footer Placeholder 5"/>
          <p:cNvSpPr>
            <a:spLocks noGrp="1"/>
          </p:cNvSpPr>
          <p:nvPr>
            <p:ph type="ftr" sz="quarter" idx="11"/>
          </p:nvPr>
        </p:nvSpPr>
        <p:spPr/>
        <p:txBody>
          <a:bodyPr/>
          <a:lstStyle/>
          <a:p>
            <a:r>
              <a:rPr lang="tr-TR"/>
              <a:t>34. GES PROGAMI</a:t>
            </a:r>
          </a:p>
        </p:txBody>
      </p:sp>
      <p:sp>
        <p:nvSpPr>
          <p:cNvPr id="6" name="Slide Number Placeholder 6"/>
          <p:cNvSpPr>
            <a:spLocks noGrp="1"/>
          </p:cNvSpPr>
          <p:nvPr>
            <p:ph type="sldNum" sz="quarter" idx="12"/>
          </p:nvPr>
        </p:nvSpPr>
        <p:spPr/>
        <p:txBody>
          <a:bodyPr/>
          <a:lstStyle/>
          <a:p>
            <a:fld id="{53ED53E6-7DD9-4B0D-A562-09819B57561C}" type="slidenum">
              <a:rPr lang="tr-TR" smtClean="0"/>
              <a:t>‹#›</a:t>
            </a:fld>
            <a:endParaRPr lang="tr-TR"/>
          </a:p>
        </p:txBody>
      </p:sp>
    </p:spTree>
    <p:extLst>
      <p:ext uri="{BB962C8B-B14F-4D97-AF65-F5344CB8AC3E}">
        <p14:creationId xmlns:p14="http://schemas.microsoft.com/office/powerpoint/2010/main" val="1353751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r>
              <a:rPr lang="tr-TR"/>
              <a:t>20.09.2023</a:t>
            </a:r>
          </a:p>
        </p:txBody>
      </p:sp>
      <p:sp>
        <p:nvSpPr>
          <p:cNvPr id="6" name="Footer Placeholder 5"/>
          <p:cNvSpPr>
            <a:spLocks noGrp="1"/>
          </p:cNvSpPr>
          <p:nvPr>
            <p:ph type="ftr" sz="quarter" idx="11"/>
          </p:nvPr>
        </p:nvSpPr>
        <p:spPr/>
        <p:txBody>
          <a:bodyPr/>
          <a:lstStyle/>
          <a:p>
            <a:r>
              <a:rPr lang="tr-TR"/>
              <a:t>34. GES PROGAMI</a:t>
            </a:r>
          </a:p>
        </p:txBody>
      </p:sp>
      <p:sp>
        <p:nvSpPr>
          <p:cNvPr id="7" name="Slide Number Placeholder 6"/>
          <p:cNvSpPr>
            <a:spLocks noGrp="1"/>
          </p:cNvSpPr>
          <p:nvPr>
            <p:ph type="sldNum" sz="quarter" idx="12"/>
          </p:nvPr>
        </p:nvSpPr>
        <p:spPr/>
        <p:txBody>
          <a:bodyPr/>
          <a:lstStyle/>
          <a:p>
            <a:fld id="{53ED53E6-7DD9-4B0D-A562-09819B57561C}" type="slidenum">
              <a:rPr lang="tr-TR" smtClean="0"/>
              <a:t>‹#›</a:t>
            </a:fld>
            <a:endParaRPr lang="tr-TR"/>
          </a:p>
        </p:txBody>
      </p:sp>
    </p:spTree>
    <p:extLst>
      <p:ext uri="{BB962C8B-B14F-4D97-AF65-F5344CB8AC3E}">
        <p14:creationId xmlns:p14="http://schemas.microsoft.com/office/powerpoint/2010/main" val="4098355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r>
              <a:rPr lang="tr-TR"/>
              <a:t>20.09.2023</a:t>
            </a: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34. GES PROGAMI</a:t>
            </a: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3ED53E6-7DD9-4B0D-A562-09819B57561C}" type="slidenum">
              <a:rPr lang="tr-TR" smtClean="0"/>
              <a:t>‹#›</a:t>
            </a:fld>
            <a:endParaRPr lang="tr-TR"/>
          </a:p>
        </p:txBody>
      </p:sp>
    </p:spTree>
    <p:extLst>
      <p:ext uri="{BB962C8B-B14F-4D97-AF65-F5344CB8AC3E}">
        <p14:creationId xmlns:p14="http://schemas.microsoft.com/office/powerpoint/2010/main" val="3793188520"/>
      </p:ext>
    </p:extLst>
  </p:cSld>
  <p:clrMap bg1="dk1" tx1="lt1" bg2="dk2" tx2="lt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Lst>
  <p:hf hd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27238C-8EAF-4098-86E6-7723B7DAE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8" name="Freeform 36">
            <a:extLst>
              <a:ext uri="{FF2B5EF4-FFF2-40B4-BE49-F238E27FC236}">
                <a16:creationId xmlns:a16="http://schemas.microsoft.com/office/drawing/2014/main" id="{992F97B1-1891-4FCC-9E5F-BA97EDB48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19" name="Freeform: Shape 11">
            <a:extLst>
              <a:ext uri="{FF2B5EF4-FFF2-40B4-BE49-F238E27FC236}">
                <a16:creationId xmlns:a16="http://schemas.microsoft.com/office/drawing/2014/main" id="{78C6C821-FEE1-4EB6-9590-C021440C7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3" name="Alt Başlık 2">
            <a:extLst>
              <a:ext uri="{FF2B5EF4-FFF2-40B4-BE49-F238E27FC236}">
                <a16:creationId xmlns:a16="http://schemas.microsoft.com/office/drawing/2014/main" id="{FE439FDB-48C5-83CD-C260-82ED4892BE37}"/>
              </a:ext>
            </a:extLst>
          </p:cNvPr>
          <p:cNvSpPr>
            <a:spLocks noGrp="1"/>
          </p:cNvSpPr>
          <p:nvPr>
            <p:ph type="subTitle" idx="1"/>
          </p:nvPr>
        </p:nvSpPr>
        <p:spPr>
          <a:xfrm>
            <a:off x="1154955" y="4777380"/>
            <a:ext cx="6974911" cy="861420"/>
          </a:xfrm>
        </p:spPr>
        <p:txBody>
          <a:bodyPr>
            <a:normAutofit/>
          </a:bodyPr>
          <a:lstStyle/>
          <a:p>
            <a:pPr>
              <a:lnSpc>
                <a:spcPct val="90000"/>
              </a:lnSpc>
            </a:pPr>
            <a:endParaRPr lang="tr-TR" sz="1100">
              <a:solidFill>
                <a:schemeClr val="tx1">
                  <a:lumMod val="85000"/>
                  <a:lumOff val="15000"/>
                </a:schemeClr>
              </a:solidFill>
            </a:endParaRPr>
          </a:p>
          <a:p>
            <a:pPr>
              <a:lnSpc>
                <a:spcPct val="90000"/>
              </a:lnSpc>
            </a:pPr>
            <a:endParaRPr lang="tr-TR" sz="1100">
              <a:solidFill>
                <a:schemeClr val="tx1">
                  <a:lumMod val="85000"/>
                  <a:lumOff val="15000"/>
                </a:schemeClr>
              </a:solidFill>
            </a:endParaRPr>
          </a:p>
          <a:p>
            <a:pPr>
              <a:lnSpc>
                <a:spcPct val="90000"/>
              </a:lnSpc>
            </a:pPr>
            <a:r>
              <a:rPr lang="tr-TR" sz="1100">
                <a:solidFill>
                  <a:schemeClr val="tx1">
                    <a:lumMod val="85000"/>
                    <a:lumOff val="15000"/>
                  </a:schemeClr>
                </a:solidFill>
              </a:rPr>
              <a:t>Dr. Mehmet Furkan Aytekin</a:t>
            </a:r>
          </a:p>
        </p:txBody>
      </p:sp>
      <p:sp>
        <p:nvSpPr>
          <p:cNvPr id="2" name="Başlık 1">
            <a:extLst>
              <a:ext uri="{FF2B5EF4-FFF2-40B4-BE49-F238E27FC236}">
                <a16:creationId xmlns:a16="http://schemas.microsoft.com/office/drawing/2014/main" id="{4BFC1528-A64F-02DB-557D-936ABD99D8C5}"/>
              </a:ext>
            </a:extLst>
          </p:cNvPr>
          <p:cNvSpPr>
            <a:spLocks noGrp="1"/>
          </p:cNvSpPr>
          <p:nvPr>
            <p:ph type="ctrTitle"/>
          </p:nvPr>
        </p:nvSpPr>
        <p:spPr>
          <a:xfrm>
            <a:off x="1154955" y="1447800"/>
            <a:ext cx="6974915" cy="3329581"/>
          </a:xfrm>
        </p:spPr>
        <p:txBody>
          <a:bodyPr>
            <a:normAutofit/>
          </a:bodyPr>
          <a:lstStyle/>
          <a:p>
            <a:pPr>
              <a:lnSpc>
                <a:spcPct val="90000"/>
              </a:lnSpc>
            </a:pPr>
            <a:r>
              <a:rPr lang="tr-TR"/>
              <a:t>AFET SONRASI BAĞIŞIKLAMA HİZMETLERİ</a:t>
            </a:r>
          </a:p>
        </p:txBody>
      </p:sp>
      <p:sp>
        <p:nvSpPr>
          <p:cNvPr id="20" name="Rectangle 13">
            <a:extLst>
              <a:ext uri="{FF2B5EF4-FFF2-40B4-BE49-F238E27FC236}">
                <a16:creationId xmlns:a16="http://schemas.microsoft.com/office/drawing/2014/main" id="{B61A74B3-E247-44D4-8C48-FAE8E2056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Tree>
    <p:extLst>
      <p:ext uri="{BB962C8B-B14F-4D97-AF65-F5344CB8AC3E}">
        <p14:creationId xmlns:p14="http://schemas.microsoft.com/office/powerpoint/2010/main" val="31978436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Rectangle 1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6" name="Slayt Numarası Yer Tutucusu 5">
            <a:extLst>
              <a:ext uri="{FF2B5EF4-FFF2-40B4-BE49-F238E27FC236}">
                <a16:creationId xmlns:a16="http://schemas.microsoft.com/office/drawing/2014/main" id="{61EE2751-FD13-B22F-C7C8-8DFE4499D320}"/>
              </a:ext>
            </a:extLst>
          </p:cNvPr>
          <p:cNvSpPr>
            <a:spLocks noGrp="1"/>
          </p:cNvSpPr>
          <p:nvPr>
            <p:ph type="sldNum" sz="quarter" idx="12"/>
          </p:nvPr>
        </p:nvSpPr>
        <p:spPr>
          <a:xfrm>
            <a:off x="10352540" y="295729"/>
            <a:ext cx="838199" cy="767687"/>
          </a:xfrm>
        </p:spPr>
        <p:txBody>
          <a:bodyPr>
            <a:normAutofit/>
          </a:bodyPr>
          <a:lstStyle/>
          <a:p>
            <a:pPr>
              <a:spcAft>
                <a:spcPts val="600"/>
              </a:spcAft>
            </a:pPr>
            <a:fld id="{53ED53E6-7DD9-4B0D-A562-09819B57561C}" type="slidenum">
              <a:rPr lang="tr-TR">
                <a:solidFill>
                  <a:srgbClr val="FFFFFF"/>
                </a:solidFill>
              </a:rPr>
              <a:pPr>
                <a:spcAft>
                  <a:spcPts val="600"/>
                </a:spcAft>
              </a:pPr>
              <a:t>10</a:t>
            </a:fld>
            <a:endParaRPr lang="tr-TR">
              <a:solidFill>
                <a:srgbClr val="FFFFFF"/>
              </a:solidFill>
            </a:endParaRPr>
          </a:p>
        </p:txBody>
      </p:sp>
      <p:sp>
        <p:nvSpPr>
          <p:cNvPr id="1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7" name="Freeform: Shape 1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tr-TR"/>
          </a:p>
        </p:txBody>
      </p:sp>
      <p:sp>
        <p:nvSpPr>
          <p:cNvPr id="2" name="Başlık 1">
            <a:extLst>
              <a:ext uri="{FF2B5EF4-FFF2-40B4-BE49-F238E27FC236}">
                <a16:creationId xmlns:a16="http://schemas.microsoft.com/office/drawing/2014/main" id="{5CF576AA-62B8-0E32-951A-C749CB09762A}"/>
              </a:ext>
            </a:extLst>
          </p:cNvPr>
          <p:cNvSpPr>
            <a:spLocks noGrp="1"/>
          </p:cNvSpPr>
          <p:nvPr>
            <p:ph type="title"/>
          </p:nvPr>
        </p:nvSpPr>
        <p:spPr>
          <a:xfrm>
            <a:off x="1103312" y="452718"/>
            <a:ext cx="8947522" cy="1400530"/>
          </a:xfrm>
        </p:spPr>
        <p:txBody>
          <a:bodyPr anchor="ctr">
            <a:normAutofit/>
          </a:bodyPr>
          <a:lstStyle/>
          <a:p>
            <a:r>
              <a:rPr lang="tr-TR" dirty="0">
                <a:solidFill>
                  <a:srgbClr val="FFFFFF"/>
                </a:solidFill>
                <a:effectLst/>
              </a:rPr>
              <a:t>Afet Durumunda Önerilen Aşılar</a:t>
            </a:r>
            <a:br>
              <a:rPr lang="tr-TR" dirty="0">
                <a:solidFill>
                  <a:srgbClr val="FFFFFF"/>
                </a:solidFill>
                <a:effectLst/>
              </a:rPr>
            </a:br>
            <a:endParaRPr lang="tr-TR" dirty="0">
              <a:solidFill>
                <a:srgbClr val="FFFFFF"/>
              </a:solidFill>
            </a:endParaRPr>
          </a:p>
        </p:txBody>
      </p:sp>
      <p:sp>
        <p:nvSpPr>
          <p:cNvPr id="5" name="Alt Bilgi Yer Tutucusu 4">
            <a:extLst>
              <a:ext uri="{FF2B5EF4-FFF2-40B4-BE49-F238E27FC236}">
                <a16:creationId xmlns:a16="http://schemas.microsoft.com/office/drawing/2014/main" id="{68381918-DCFB-4D4B-D27D-AEB3484921AD}"/>
              </a:ext>
            </a:extLst>
          </p:cNvPr>
          <p:cNvSpPr>
            <a:spLocks noGrp="1"/>
          </p:cNvSpPr>
          <p:nvPr>
            <p:ph type="ftr" sz="quarter" idx="11"/>
          </p:nvPr>
        </p:nvSpPr>
        <p:spPr>
          <a:xfrm>
            <a:off x="636915" y="6355080"/>
            <a:ext cx="3859795" cy="304801"/>
          </a:xfrm>
        </p:spPr>
        <p:txBody>
          <a:bodyPr>
            <a:normAutofit/>
          </a:bodyPr>
          <a:lstStyle/>
          <a:p>
            <a:pPr>
              <a:spcAft>
                <a:spcPts val="600"/>
              </a:spcAft>
            </a:pPr>
            <a:r>
              <a:rPr lang="tr-TR">
                <a:solidFill>
                  <a:schemeClr val="tx1">
                    <a:alpha val="60000"/>
                  </a:schemeClr>
                </a:solidFill>
              </a:rPr>
              <a:t>34. GES PROGAMI</a:t>
            </a:r>
          </a:p>
        </p:txBody>
      </p:sp>
      <p:sp>
        <p:nvSpPr>
          <p:cNvPr id="3" name="İçerik Yer Tutucusu 2">
            <a:extLst>
              <a:ext uri="{FF2B5EF4-FFF2-40B4-BE49-F238E27FC236}">
                <a16:creationId xmlns:a16="http://schemas.microsoft.com/office/drawing/2014/main" id="{FE219AD2-95D4-6746-69CF-2A55F8948801}"/>
              </a:ext>
            </a:extLst>
          </p:cNvPr>
          <p:cNvSpPr>
            <a:spLocks noGrp="1"/>
          </p:cNvSpPr>
          <p:nvPr>
            <p:ph idx="1"/>
          </p:nvPr>
        </p:nvSpPr>
        <p:spPr>
          <a:xfrm>
            <a:off x="1103312" y="2763520"/>
            <a:ext cx="8946541" cy="3484879"/>
          </a:xfrm>
        </p:spPr>
        <p:txBody>
          <a:bodyPr>
            <a:normAutofit/>
          </a:bodyPr>
          <a:lstStyle/>
          <a:p>
            <a:r>
              <a:rPr lang="tr-TR" dirty="0"/>
              <a:t>Yüksek riskli bireylere olası bulaşmayı önlemek için duyarlı sağlık personeli de aşılanmalıdır. Rutin bağışıklama hizmetleri güçlendirilmelidir.</a:t>
            </a:r>
          </a:p>
          <a:p>
            <a:endParaRPr lang="tr-TR" dirty="0"/>
          </a:p>
          <a:p>
            <a:r>
              <a:rPr lang="tr-TR" dirty="0"/>
              <a:t>Kızamık aşısından 5-12 gün sonra aşılananların % 10-</a:t>
            </a:r>
            <a:r>
              <a:rPr lang="tr-TR" dirty="0" err="1"/>
              <a:t>15’inde</a:t>
            </a:r>
            <a:r>
              <a:rPr lang="tr-TR" dirty="0"/>
              <a:t> kızamığa benzer döküntüler, hafif ateş olabilir. 1-3 günde kendiliğinden geçer. </a:t>
            </a:r>
          </a:p>
          <a:p>
            <a:endParaRPr lang="tr-TR" dirty="0"/>
          </a:p>
        </p:txBody>
      </p:sp>
      <p:sp>
        <p:nvSpPr>
          <p:cNvPr id="4" name="Veri Yer Tutucusu 3">
            <a:extLst>
              <a:ext uri="{FF2B5EF4-FFF2-40B4-BE49-F238E27FC236}">
                <a16:creationId xmlns:a16="http://schemas.microsoft.com/office/drawing/2014/main" id="{B0BD2D73-2FDE-EA21-4BB6-8956C48EBE5B}"/>
              </a:ext>
            </a:extLst>
          </p:cNvPr>
          <p:cNvSpPr>
            <a:spLocks noGrp="1"/>
          </p:cNvSpPr>
          <p:nvPr>
            <p:ph type="dt" sz="half" idx="10"/>
          </p:nvPr>
        </p:nvSpPr>
        <p:spPr>
          <a:xfrm>
            <a:off x="9254068" y="6355080"/>
            <a:ext cx="2290232" cy="304799"/>
          </a:xfrm>
        </p:spPr>
        <p:txBody>
          <a:bodyPr>
            <a:normAutofit/>
          </a:bodyPr>
          <a:lstStyle/>
          <a:p>
            <a:pPr algn="r">
              <a:spcAft>
                <a:spcPts val="600"/>
              </a:spcAft>
            </a:pPr>
            <a:r>
              <a:rPr lang="tr-TR">
                <a:solidFill>
                  <a:schemeClr val="tx1">
                    <a:alpha val="60000"/>
                  </a:schemeClr>
                </a:solidFill>
              </a:rPr>
              <a:t>20.09.2023</a:t>
            </a:r>
          </a:p>
        </p:txBody>
      </p:sp>
    </p:spTree>
    <p:extLst>
      <p:ext uri="{BB962C8B-B14F-4D97-AF65-F5344CB8AC3E}">
        <p14:creationId xmlns:p14="http://schemas.microsoft.com/office/powerpoint/2010/main" val="345462634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Rectangle 14">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7" name="Slayt Numarası Yer Tutucusu 6">
            <a:extLst>
              <a:ext uri="{FF2B5EF4-FFF2-40B4-BE49-F238E27FC236}">
                <a16:creationId xmlns:a16="http://schemas.microsoft.com/office/drawing/2014/main" id="{95CA7457-A2C0-CFB1-391E-02ED25E52F6D}"/>
              </a:ext>
            </a:extLst>
          </p:cNvPr>
          <p:cNvSpPr>
            <a:spLocks noGrp="1"/>
          </p:cNvSpPr>
          <p:nvPr>
            <p:ph type="sldNum" sz="quarter" idx="12"/>
          </p:nvPr>
        </p:nvSpPr>
        <p:spPr>
          <a:xfrm>
            <a:off x="10352540" y="295729"/>
            <a:ext cx="838199" cy="767687"/>
          </a:xfrm>
        </p:spPr>
        <p:txBody>
          <a:bodyPr>
            <a:normAutofit/>
          </a:bodyPr>
          <a:lstStyle/>
          <a:p>
            <a:pPr>
              <a:spcAft>
                <a:spcPts val="600"/>
              </a:spcAft>
            </a:pPr>
            <a:fld id="{53ED53E6-7DD9-4B0D-A562-09819B57561C}" type="slidenum">
              <a:rPr lang="tr-TR">
                <a:solidFill>
                  <a:srgbClr val="FFFFFF"/>
                </a:solidFill>
              </a:rPr>
              <a:pPr>
                <a:spcAft>
                  <a:spcPts val="600"/>
                </a:spcAft>
              </a:pPr>
              <a:t>11</a:t>
            </a:fld>
            <a:endParaRPr lang="tr-TR">
              <a:solidFill>
                <a:srgbClr val="FFFFFF"/>
              </a:solidFill>
            </a:endParaRPr>
          </a:p>
        </p:txBody>
      </p:sp>
      <p:sp>
        <p:nvSpPr>
          <p:cNvPr id="1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9" name="Freeform: Shape 18">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tr-TR"/>
          </a:p>
        </p:txBody>
      </p:sp>
      <p:sp>
        <p:nvSpPr>
          <p:cNvPr id="2" name="Başlık 1">
            <a:extLst>
              <a:ext uri="{FF2B5EF4-FFF2-40B4-BE49-F238E27FC236}">
                <a16:creationId xmlns:a16="http://schemas.microsoft.com/office/drawing/2014/main" id="{C40C4E9C-7525-7E6F-7A99-D643D1C3B75B}"/>
              </a:ext>
            </a:extLst>
          </p:cNvPr>
          <p:cNvSpPr>
            <a:spLocks noGrp="1"/>
          </p:cNvSpPr>
          <p:nvPr>
            <p:ph type="title"/>
          </p:nvPr>
        </p:nvSpPr>
        <p:spPr>
          <a:xfrm>
            <a:off x="1103312" y="452718"/>
            <a:ext cx="8947522" cy="1400530"/>
          </a:xfrm>
        </p:spPr>
        <p:txBody>
          <a:bodyPr anchor="ctr">
            <a:normAutofit/>
          </a:bodyPr>
          <a:lstStyle/>
          <a:p>
            <a:r>
              <a:rPr lang="tr-TR" dirty="0">
                <a:solidFill>
                  <a:srgbClr val="FFFFFF"/>
                </a:solidFill>
                <a:effectLst/>
              </a:rPr>
              <a:t>Afet Durumunda Önerilen Aşılar</a:t>
            </a:r>
            <a:br>
              <a:rPr lang="tr-TR" dirty="0">
                <a:solidFill>
                  <a:srgbClr val="FFFFFF"/>
                </a:solidFill>
                <a:effectLst/>
              </a:rPr>
            </a:br>
            <a:endParaRPr lang="tr-TR" dirty="0">
              <a:solidFill>
                <a:srgbClr val="FFFFFF"/>
              </a:solidFill>
            </a:endParaRPr>
          </a:p>
        </p:txBody>
      </p:sp>
      <p:sp>
        <p:nvSpPr>
          <p:cNvPr id="8" name="Alt Bilgi Yer Tutucusu 7">
            <a:extLst>
              <a:ext uri="{FF2B5EF4-FFF2-40B4-BE49-F238E27FC236}">
                <a16:creationId xmlns:a16="http://schemas.microsoft.com/office/drawing/2014/main" id="{06E5D7DE-B173-024B-DDAC-842C09E686E0}"/>
              </a:ext>
            </a:extLst>
          </p:cNvPr>
          <p:cNvSpPr>
            <a:spLocks noGrp="1"/>
          </p:cNvSpPr>
          <p:nvPr>
            <p:ph type="ftr" sz="quarter" idx="11"/>
          </p:nvPr>
        </p:nvSpPr>
        <p:spPr>
          <a:xfrm>
            <a:off x="636915" y="6355080"/>
            <a:ext cx="3859795" cy="304801"/>
          </a:xfrm>
        </p:spPr>
        <p:txBody>
          <a:bodyPr>
            <a:normAutofit/>
          </a:bodyPr>
          <a:lstStyle/>
          <a:p>
            <a:pPr>
              <a:spcAft>
                <a:spcPts val="600"/>
              </a:spcAft>
            </a:pPr>
            <a:r>
              <a:rPr lang="tr-TR">
                <a:solidFill>
                  <a:schemeClr val="tx1">
                    <a:alpha val="60000"/>
                  </a:schemeClr>
                </a:solidFill>
              </a:rPr>
              <a:t>34. GES PROGAMI</a:t>
            </a:r>
          </a:p>
        </p:txBody>
      </p:sp>
      <p:sp>
        <p:nvSpPr>
          <p:cNvPr id="3" name="İçerik Yer Tutucusu 2">
            <a:extLst>
              <a:ext uri="{FF2B5EF4-FFF2-40B4-BE49-F238E27FC236}">
                <a16:creationId xmlns:a16="http://schemas.microsoft.com/office/drawing/2014/main" id="{1C3603B4-8BC7-EE3F-C6D5-2CC8BFFABB3F}"/>
              </a:ext>
            </a:extLst>
          </p:cNvPr>
          <p:cNvSpPr>
            <a:spLocks noGrp="1"/>
          </p:cNvSpPr>
          <p:nvPr>
            <p:ph idx="1"/>
          </p:nvPr>
        </p:nvSpPr>
        <p:spPr>
          <a:xfrm>
            <a:off x="1103312" y="2763520"/>
            <a:ext cx="8946541" cy="3484879"/>
          </a:xfrm>
        </p:spPr>
        <p:txBody>
          <a:bodyPr>
            <a:normAutofit/>
          </a:bodyPr>
          <a:lstStyle/>
          <a:p>
            <a:pPr>
              <a:lnSpc>
                <a:spcPct val="90000"/>
              </a:lnSpc>
            </a:pPr>
            <a:r>
              <a:rPr lang="tr-TR" sz="1900" dirty="0"/>
              <a:t>Laboratuvar tarafından doğrulanmış tek bir kızamık vakası, müdahale için uyarıcı olmalıdır. </a:t>
            </a:r>
          </a:p>
          <a:p>
            <a:pPr>
              <a:lnSpc>
                <a:spcPct val="90000"/>
              </a:lnSpc>
            </a:pPr>
            <a:endParaRPr lang="tr-TR" sz="1900" dirty="0"/>
          </a:p>
          <a:p>
            <a:pPr>
              <a:lnSpc>
                <a:spcPct val="90000"/>
              </a:lnSpc>
            </a:pPr>
            <a:r>
              <a:rPr lang="tr-TR" sz="1800" dirty="0"/>
              <a:t>Son vakanın başlangıç tarihinden itibaren iki kuluçka dönemi (46 gün) boyunca epidemiyolojik veya virolojik olarak bağlantılı diğer vakalar çıkmaz ise salgın bitmiş kabul edilir. </a:t>
            </a:r>
          </a:p>
          <a:p>
            <a:pPr>
              <a:lnSpc>
                <a:spcPct val="90000"/>
              </a:lnSpc>
            </a:pPr>
            <a:endParaRPr lang="tr-TR" sz="1900" dirty="0"/>
          </a:p>
          <a:p>
            <a:pPr>
              <a:lnSpc>
                <a:spcPct val="90000"/>
              </a:lnSpc>
            </a:pPr>
            <a:endParaRPr lang="tr-TR" sz="1900" dirty="0"/>
          </a:p>
        </p:txBody>
      </p:sp>
      <p:sp>
        <p:nvSpPr>
          <p:cNvPr id="4" name="Veri Yer Tutucusu 3">
            <a:extLst>
              <a:ext uri="{FF2B5EF4-FFF2-40B4-BE49-F238E27FC236}">
                <a16:creationId xmlns:a16="http://schemas.microsoft.com/office/drawing/2014/main" id="{EC003B9F-70F0-A5F9-AF10-85DCD92BEE16}"/>
              </a:ext>
            </a:extLst>
          </p:cNvPr>
          <p:cNvSpPr>
            <a:spLocks noGrp="1"/>
          </p:cNvSpPr>
          <p:nvPr>
            <p:ph type="dt" sz="half" idx="10"/>
          </p:nvPr>
        </p:nvSpPr>
        <p:spPr>
          <a:xfrm>
            <a:off x="9254068" y="6355080"/>
            <a:ext cx="2290232" cy="304799"/>
          </a:xfrm>
        </p:spPr>
        <p:txBody>
          <a:bodyPr>
            <a:normAutofit/>
          </a:bodyPr>
          <a:lstStyle/>
          <a:p>
            <a:pPr algn="r">
              <a:spcAft>
                <a:spcPts val="600"/>
              </a:spcAft>
            </a:pPr>
            <a:r>
              <a:rPr lang="tr-TR">
                <a:solidFill>
                  <a:schemeClr val="tx1">
                    <a:alpha val="60000"/>
                  </a:schemeClr>
                </a:solidFill>
              </a:rPr>
              <a:t>20.09.2023</a:t>
            </a:r>
          </a:p>
        </p:txBody>
      </p:sp>
    </p:spTree>
    <p:extLst>
      <p:ext uri="{BB962C8B-B14F-4D97-AF65-F5344CB8AC3E}">
        <p14:creationId xmlns:p14="http://schemas.microsoft.com/office/powerpoint/2010/main" val="1874351724"/>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Rectangle 1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6" name="Slayt Numarası Yer Tutucusu 5">
            <a:extLst>
              <a:ext uri="{FF2B5EF4-FFF2-40B4-BE49-F238E27FC236}">
                <a16:creationId xmlns:a16="http://schemas.microsoft.com/office/drawing/2014/main" id="{263D0622-2BE5-D74F-2C69-3C9848085B2D}"/>
              </a:ext>
            </a:extLst>
          </p:cNvPr>
          <p:cNvSpPr>
            <a:spLocks noGrp="1"/>
          </p:cNvSpPr>
          <p:nvPr>
            <p:ph type="sldNum" sz="quarter" idx="12"/>
          </p:nvPr>
        </p:nvSpPr>
        <p:spPr>
          <a:xfrm>
            <a:off x="10352540" y="295729"/>
            <a:ext cx="838199" cy="767687"/>
          </a:xfrm>
        </p:spPr>
        <p:txBody>
          <a:bodyPr>
            <a:normAutofit/>
          </a:bodyPr>
          <a:lstStyle/>
          <a:p>
            <a:pPr>
              <a:spcAft>
                <a:spcPts val="600"/>
              </a:spcAft>
            </a:pPr>
            <a:fld id="{53ED53E6-7DD9-4B0D-A562-09819B57561C}" type="slidenum">
              <a:rPr lang="tr-TR">
                <a:solidFill>
                  <a:srgbClr val="FFFFFF"/>
                </a:solidFill>
              </a:rPr>
              <a:pPr>
                <a:spcAft>
                  <a:spcPts val="600"/>
                </a:spcAft>
              </a:pPr>
              <a:t>12</a:t>
            </a:fld>
            <a:endParaRPr lang="tr-TR">
              <a:solidFill>
                <a:srgbClr val="FFFFFF"/>
              </a:solidFill>
            </a:endParaRPr>
          </a:p>
        </p:txBody>
      </p:sp>
      <p:sp>
        <p:nvSpPr>
          <p:cNvPr id="1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8" name="Freeform: Shape 1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tr-TR"/>
          </a:p>
        </p:txBody>
      </p:sp>
      <p:sp>
        <p:nvSpPr>
          <p:cNvPr id="2" name="Başlık 1">
            <a:extLst>
              <a:ext uri="{FF2B5EF4-FFF2-40B4-BE49-F238E27FC236}">
                <a16:creationId xmlns:a16="http://schemas.microsoft.com/office/drawing/2014/main" id="{73328831-23B2-C27F-8C53-B59F4CBFD0AA}"/>
              </a:ext>
            </a:extLst>
          </p:cNvPr>
          <p:cNvSpPr>
            <a:spLocks noGrp="1"/>
          </p:cNvSpPr>
          <p:nvPr>
            <p:ph type="title"/>
          </p:nvPr>
        </p:nvSpPr>
        <p:spPr>
          <a:xfrm>
            <a:off x="1103312" y="452718"/>
            <a:ext cx="8947522" cy="1400530"/>
          </a:xfrm>
        </p:spPr>
        <p:txBody>
          <a:bodyPr anchor="ctr">
            <a:normAutofit/>
          </a:bodyPr>
          <a:lstStyle/>
          <a:p>
            <a:r>
              <a:rPr lang="tr-TR" dirty="0">
                <a:solidFill>
                  <a:srgbClr val="FFFFFF"/>
                </a:solidFill>
                <a:effectLst/>
              </a:rPr>
              <a:t>Afet Durumunda Önerilen Aşılar</a:t>
            </a:r>
            <a:br>
              <a:rPr lang="tr-TR" dirty="0">
                <a:solidFill>
                  <a:srgbClr val="FFFFFF"/>
                </a:solidFill>
                <a:effectLst/>
              </a:rPr>
            </a:br>
            <a:endParaRPr lang="tr-TR" dirty="0">
              <a:solidFill>
                <a:srgbClr val="FFFFFF"/>
              </a:solidFill>
            </a:endParaRPr>
          </a:p>
        </p:txBody>
      </p:sp>
      <p:sp>
        <p:nvSpPr>
          <p:cNvPr id="7" name="Alt Bilgi Yer Tutucusu 6">
            <a:extLst>
              <a:ext uri="{FF2B5EF4-FFF2-40B4-BE49-F238E27FC236}">
                <a16:creationId xmlns:a16="http://schemas.microsoft.com/office/drawing/2014/main" id="{F2D1EE79-DC07-73F9-13C4-D99CC34C575D}"/>
              </a:ext>
            </a:extLst>
          </p:cNvPr>
          <p:cNvSpPr>
            <a:spLocks noGrp="1"/>
          </p:cNvSpPr>
          <p:nvPr>
            <p:ph type="ftr" sz="quarter" idx="11"/>
          </p:nvPr>
        </p:nvSpPr>
        <p:spPr>
          <a:xfrm>
            <a:off x="636915" y="6355080"/>
            <a:ext cx="3859795" cy="304801"/>
          </a:xfrm>
        </p:spPr>
        <p:txBody>
          <a:bodyPr>
            <a:normAutofit/>
          </a:bodyPr>
          <a:lstStyle/>
          <a:p>
            <a:pPr>
              <a:spcAft>
                <a:spcPts val="600"/>
              </a:spcAft>
            </a:pPr>
            <a:r>
              <a:rPr lang="tr-TR">
                <a:solidFill>
                  <a:schemeClr val="tx1">
                    <a:alpha val="60000"/>
                  </a:schemeClr>
                </a:solidFill>
              </a:rPr>
              <a:t>34. GES PROGAMI</a:t>
            </a:r>
          </a:p>
        </p:txBody>
      </p:sp>
      <p:sp>
        <p:nvSpPr>
          <p:cNvPr id="3" name="İçerik Yer Tutucusu 2">
            <a:extLst>
              <a:ext uri="{FF2B5EF4-FFF2-40B4-BE49-F238E27FC236}">
                <a16:creationId xmlns:a16="http://schemas.microsoft.com/office/drawing/2014/main" id="{4F185914-0D6C-04B7-BB6C-4C5371AE2763}"/>
              </a:ext>
            </a:extLst>
          </p:cNvPr>
          <p:cNvSpPr>
            <a:spLocks noGrp="1"/>
          </p:cNvSpPr>
          <p:nvPr>
            <p:ph idx="1"/>
          </p:nvPr>
        </p:nvSpPr>
        <p:spPr>
          <a:xfrm>
            <a:off x="1103312" y="2763520"/>
            <a:ext cx="8946541" cy="3484879"/>
          </a:xfrm>
        </p:spPr>
        <p:txBody>
          <a:bodyPr>
            <a:normAutofit/>
          </a:bodyPr>
          <a:lstStyle/>
          <a:p>
            <a:r>
              <a:rPr lang="tr-TR" dirty="0" err="1"/>
              <a:t>Tetanoz</a:t>
            </a:r>
            <a:r>
              <a:rPr lang="tr-TR" dirty="0"/>
              <a:t> aşısı: Afet sırasında yaralanmalara bağlı olarak </a:t>
            </a:r>
            <a:r>
              <a:rPr lang="tr-TR" dirty="0" err="1"/>
              <a:t>tetanoz</a:t>
            </a:r>
            <a:r>
              <a:rPr lang="tr-TR" dirty="0"/>
              <a:t> gelişme riski artar. Aşılanmamış ya da eksik aşı yapılmış kişilerde risk daha yüksektir. </a:t>
            </a:r>
          </a:p>
          <a:p>
            <a:endParaRPr lang="tr-TR" dirty="0"/>
          </a:p>
          <a:p>
            <a:r>
              <a:rPr lang="tr-TR" dirty="0"/>
              <a:t>İlk tercih </a:t>
            </a:r>
            <a:r>
              <a:rPr lang="tr-TR" dirty="0" err="1"/>
              <a:t>Tetanoz</a:t>
            </a:r>
            <a:r>
              <a:rPr lang="tr-TR" dirty="0"/>
              <a:t>/Difteri (</a:t>
            </a:r>
            <a:r>
              <a:rPr lang="tr-TR" dirty="0" err="1"/>
              <a:t>Td</a:t>
            </a:r>
            <a:r>
              <a:rPr lang="tr-TR" dirty="0"/>
              <a:t>) </a:t>
            </a:r>
            <a:r>
              <a:rPr lang="tr-TR" dirty="0" err="1"/>
              <a:t>toksoid</a:t>
            </a:r>
            <a:r>
              <a:rPr lang="tr-TR" dirty="0"/>
              <a:t> aşısıdır. Aşı gereksinimi ve profilaksi uygulaması hastanın daha önceki </a:t>
            </a:r>
            <a:r>
              <a:rPr lang="tr-TR" dirty="0" err="1"/>
              <a:t>immunizasyon</a:t>
            </a:r>
            <a:r>
              <a:rPr lang="tr-TR" dirty="0"/>
              <a:t> durumuna ve yarasının durumuna göre belirlenir.</a:t>
            </a:r>
          </a:p>
          <a:p>
            <a:endParaRPr lang="tr-TR" dirty="0"/>
          </a:p>
        </p:txBody>
      </p:sp>
      <p:sp>
        <p:nvSpPr>
          <p:cNvPr id="4" name="Veri Yer Tutucusu 3">
            <a:extLst>
              <a:ext uri="{FF2B5EF4-FFF2-40B4-BE49-F238E27FC236}">
                <a16:creationId xmlns:a16="http://schemas.microsoft.com/office/drawing/2014/main" id="{441AA279-A128-EB45-92A0-C1F6D1E86B84}"/>
              </a:ext>
            </a:extLst>
          </p:cNvPr>
          <p:cNvSpPr>
            <a:spLocks noGrp="1"/>
          </p:cNvSpPr>
          <p:nvPr>
            <p:ph type="dt" sz="half" idx="10"/>
          </p:nvPr>
        </p:nvSpPr>
        <p:spPr>
          <a:xfrm>
            <a:off x="9254068" y="6355080"/>
            <a:ext cx="2290232" cy="304799"/>
          </a:xfrm>
        </p:spPr>
        <p:txBody>
          <a:bodyPr>
            <a:normAutofit/>
          </a:bodyPr>
          <a:lstStyle/>
          <a:p>
            <a:pPr algn="r">
              <a:spcAft>
                <a:spcPts val="600"/>
              </a:spcAft>
            </a:pPr>
            <a:r>
              <a:rPr lang="tr-TR">
                <a:solidFill>
                  <a:schemeClr val="tx1">
                    <a:alpha val="60000"/>
                  </a:schemeClr>
                </a:solidFill>
              </a:rPr>
              <a:t>20.09.2023</a:t>
            </a:r>
          </a:p>
        </p:txBody>
      </p:sp>
    </p:spTree>
    <p:extLst>
      <p:ext uri="{BB962C8B-B14F-4D97-AF65-F5344CB8AC3E}">
        <p14:creationId xmlns:p14="http://schemas.microsoft.com/office/powerpoint/2010/main" val="293681136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Rectangle 1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6" name="Slayt Numarası Yer Tutucusu 5">
            <a:extLst>
              <a:ext uri="{FF2B5EF4-FFF2-40B4-BE49-F238E27FC236}">
                <a16:creationId xmlns:a16="http://schemas.microsoft.com/office/drawing/2014/main" id="{3C0E3B20-3668-18D3-23E4-CF3F526A21B3}"/>
              </a:ext>
            </a:extLst>
          </p:cNvPr>
          <p:cNvSpPr>
            <a:spLocks noGrp="1"/>
          </p:cNvSpPr>
          <p:nvPr>
            <p:ph type="sldNum" sz="quarter" idx="12"/>
          </p:nvPr>
        </p:nvSpPr>
        <p:spPr>
          <a:xfrm>
            <a:off x="10352540" y="295729"/>
            <a:ext cx="838199" cy="767687"/>
          </a:xfrm>
        </p:spPr>
        <p:txBody>
          <a:bodyPr>
            <a:normAutofit/>
          </a:bodyPr>
          <a:lstStyle/>
          <a:p>
            <a:pPr>
              <a:spcAft>
                <a:spcPts val="600"/>
              </a:spcAft>
            </a:pPr>
            <a:fld id="{53ED53E6-7DD9-4B0D-A562-09819B57561C}" type="slidenum">
              <a:rPr lang="tr-TR">
                <a:solidFill>
                  <a:srgbClr val="FFFFFF"/>
                </a:solidFill>
              </a:rPr>
              <a:pPr>
                <a:spcAft>
                  <a:spcPts val="600"/>
                </a:spcAft>
              </a:pPr>
              <a:t>13</a:t>
            </a:fld>
            <a:endParaRPr lang="tr-TR">
              <a:solidFill>
                <a:srgbClr val="FFFFFF"/>
              </a:solidFill>
            </a:endParaRPr>
          </a:p>
        </p:txBody>
      </p:sp>
      <p:sp>
        <p:nvSpPr>
          <p:cNvPr id="1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7" name="Freeform: Shape 1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tr-TR"/>
          </a:p>
        </p:txBody>
      </p:sp>
      <p:sp>
        <p:nvSpPr>
          <p:cNvPr id="2" name="Başlık 1">
            <a:extLst>
              <a:ext uri="{FF2B5EF4-FFF2-40B4-BE49-F238E27FC236}">
                <a16:creationId xmlns:a16="http://schemas.microsoft.com/office/drawing/2014/main" id="{8D576967-9946-75BE-C239-5F06E015D647}"/>
              </a:ext>
            </a:extLst>
          </p:cNvPr>
          <p:cNvSpPr>
            <a:spLocks noGrp="1"/>
          </p:cNvSpPr>
          <p:nvPr>
            <p:ph type="title"/>
          </p:nvPr>
        </p:nvSpPr>
        <p:spPr>
          <a:xfrm>
            <a:off x="1103312" y="452718"/>
            <a:ext cx="8947522" cy="1400530"/>
          </a:xfrm>
        </p:spPr>
        <p:txBody>
          <a:bodyPr anchor="ctr">
            <a:normAutofit/>
          </a:bodyPr>
          <a:lstStyle/>
          <a:p>
            <a:r>
              <a:rPr lang="tr-TR" dirty="0">
                <a:solidFill>
                  <a:srgbClr val="FFFFFF"/>
                </a:solidFill>
                <a:effectLst/>
              </a:rPr>
              <a:t>Afet Durumunda Önerilen Aşılar</a:t>
            </a:r>
            <a:br>
              <a:rPr lang="tr-TR" dirty="0">
                <a:solidFill>
                  <a:srgbClr val="FFFFFF"/>
                </a:solidFill>
                <a:effectLst/>
              </a:rPr>
            </a:br>
            <a:endParaRPr lang="tr-TR">
              <a:solidFill>
                <a:srgbClr val="FFFFFF"/>
              </a:solidFill>
            </a:endParaRPr>
          </a:p>
        </p:txBody>
      </p:sp>
      <p:sp>
        <p:nvSpPr>
          <p:cNvPr id="5" name="Alt Bilgi Yer Tutucusu 4">
            <a:extLst>
              <a:ext uri="{FF2B5EF4-FFF2-40B4-BE49-F238E27FC236}">
                <a16:creationId xmlns:a16="http://schemas.microsoft.com/office/drawing/2014/main" id="{8FB1B646-5156-C689-0F7F-F77CD508AA4B}"/>
              </a:ext>
            </a:extLst>
          </p:cNvPr>
          <p:cNvSpPr>
            <a:spLocks noGrp="1"/>
          </p:cNvSpPr>
          <p:nvPr>
            <p:ph type="ftr" sz="quarter" idx="11"/>
          </p:nvPr>
        </p:nvSpPr>
        <p:spPr>
          <a:xfrm>
            <a:off x="636915" y="6355080"/>
            <a:ext cx="3859795" cy="304801"/>
          </a:xfrm>
        </p:spPr>
        <p:txBody>
          <a:bodyPr>
            <a:normAutofit/>
          </a:bodyPr>
          <a:lstStyle/>
          <a:p>
            <a:pPr>
              <a:spcAft>
                <a:spcPts val="600"/>
              </a:spcAft>
            </a:pPr>
            <a:r>
              <a:rPr lang="tr-TR">
                <a:solidFill>
                  <a:schemeClr val="tx1">
                    <a:alpha val="60000"/>
                  </a:schemeClr>
                </a:solidFill>
              </a:rPr>
              <a:t>34. GES PROGAMI</a:t>
            </a:r>
          </a:p>
        </p:txBody>
      </p:sp>
      <p:sp>
        <p:nvSpPr>
          <p:cNvPr id="3" name="İçerik Yer Tutucusu 2">
            <a:extLst>
              <a:ext uri="{FF2B5EF4-FFF2-40B4-BE49-F238E27FC236}">
                <a16:creationId xmlns:a16="http://schemas.microsoft.com/office/drawing/2014/main" id="{801A46E5-9759-70D1-4135-29D53B890C1F}"/>
              </a:ext>
            </a:extLst>
          </p:cNvPr>
          <p:cNvSpPr>
            <a:spLocks noGrp="1"/>
          </p:cNvSpPr>
          <p:nvPr>
            <p:ph idx="1"/>
          </p:nvPr>
        </p:nvSpPr>
        <p:spPr>
          <a:xfrm>
            <a:off x="1103312" y="2763520"/>
            <a:ext cx="8946541" cy="3484879"/>
          </a:xfrm>
        </p:spPr>
        <p:txBody>
          <a:bodyPr>
            <a:normAutofit/>
          </a:bodyPr>
          <a:lstStyle/>
          <a:p>
            <a:r>
              <a:rPr lang="tr-TR" dirty="0"/>
              <a:t>Yaralıların dışında tüm afetzedelere ve bu bölgeye gidecek olan arama, kurtarma ve yardım ekibinde bulunan herkese son 5 yıl içinde </a:t>
            </a:r>
            <a:r>
              <a:rPr lang="tr-TR" dirty="0" err="1"/>
              <a:t>rapel</a:t>
            </a:r>
            <a:r>
              <a:rPr lang="tr-TR" dirty="0"/>
              <a:t> doz yapılmamışsa tek doz </a:t>
            </a:r>
            <a:r>
              <a:rPr lang="tr-TR" dirty="0" err="1"/>
              <a:t>Td</a:t>
            </a:r>
            <a:r>
              <a:rPr lang="tr-TR" dirty="0"/>
              <a:t> yapılmalıdır. </a:t>
            </a:r>
          </a:p>
          <a:p>
            <a:endParaRPr lang="tr-TR" dirty="0"/>
          </a:p>
          <a:p>
            <a:r>
              <a:rPr lang="tr-TR" dirty="0" err="1"/>
              <a:t>Tetanoz</a:t>
            </a:r>
            <a:r>
              <a:rPr lang="tr-TR" dirty="0"/>
              <a:t> aşılamasının olabildiğince en erken zamanda planlanması ve uygulanması önemlidir.</a:t>
            </a:r>
          </a:p>
          <a:p>
            <a:endParaRPr lang="tr-TR" dirty="0"/>
          </a:p>
        </p:txBody>
      </p:sp>
      <p:sp>
        <p:nvSpPr>
          <p:cNvPr id="4" name="Veri Yer Tutucusu 3">
            <a:extLst>
              <a:ext uri="{FF2B5EF4-FFF2-40B4-BE49-F238E27FC236}">
                <a16:creationId xmlns:a16="http://schemas.microsoft.com/office/drawing/2014/main" id="{CAC3E5E1-1607-E7B6-791B-972038413129}"/>
              </a:ext>
            </a:extLst>
          </p:cNvPr>
          <p:cNvSpPr>
            <a:spLocks noGrp="1"/>
          </p:cNvSpPr>
          <p:nvPr>
            <p:ph type="dt" sz="half" idx="10"/>
          </p:nvPr>
        </p:nvSpPr>
        <p:spPr>
          <a:xfrm>
            <a:off x="9254068" y="6355080"/>
            <a:ext cx="2290232" cy="304799"/>
          </a:xfrm>
        </p:spPr>
        <p:txBody>
          <a:bodyPr>
            <a:normAutofit/>
          </a:bodyPr>
          <a:lstStyle/>
          <a:p>
            <a:pPr algn="r">
              <a:spcAft>
                <a:spcPts val="600"/>
              </a:spcAft>
            </a:pPr>
            <a:r>
              <a:rPr lang="tr-TR">
                <a:solidFill>
                  <a:schemeClr val="tx1">
                    <a:alpha val="60000"/>
                  </a:schemeClr>
                </a:solidFill>
              </a:rPr>
              <a:t>20.09.2023</a:t>
            </a:r>
          </a:p>
        </p:txBody>
      </p:sp>
    </p:spTree>
    <p:extLst>
      <p:ext uri="{BB962C8B-B14F-4D97-AF65-F5344CB8AC3E}">
        <p14:creationId xmlns:p14="http://schemas.microsoft.com/office/powerpoint/2010/main" val="152387824"/>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BB9CCA8-C8E6-69CF-7961-0629704D2597}"/>
              </a:ext>
            </a:extLst>
          </p:cNvPr>
          <p:cNvSpPr>
            <a:spLocks noGrp="1"/>
          </p:cNvSpPr>
          <p:nvPr>
            <p:ph type="title"/>
          </p:nvPr>
        </p:nvSpPr>
        <p:spPr/>
        <p:txBody>
          <a:bodyPr>
            <a:normAutofit/>
          </a:bodyPr>
          <a:lstStyle/>
          <a:p>
            <a:r>
              <a:rPr lang="tr-TR" sz="2800" dirty="0">
                <a:effectLst/>
              </a:rPr>
              <a:t>Afet Durumunda Önerilen Aşılar</a:t>
            </a:r>
            <a:br>
              <a:rPr lang="tr-TR" sz="2800" dirty="0">
                <a:effectLst/>
              </a:rPr>
            </a:br>
            <a:endParaRPr lang="tr-TR" sz="2800" dirty="0"/>
          </a:p>
        </p:txBody>
      </p:sp>
      <p:pic>
        <p:nvPicPr>
          <p:cNvPr id="8" name="İçerik Yer Tutucusu 7" descr="metin, ekran görüntüsü, yazı tipi, sayı, numara içeren bir resim&#10;&#10;Açıklama otomatik olarak oluşturuldu">
            <a:extLst>
              <a:ext uri="{FF2B5EF4-FFF2-40B4-BE49-F238E27FC236}">
                <a16:creationId xmlns:a16="http://schemas.microsoft.com/office/drawing/2014/main" id="{C2266D56-596E-5B70-C89A-8ED9E0BE18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3313" y="2492979"/>
            <a:ext cx="8947150" cy="3315079"/>
          </a:xfrm>
        </p:spPr>
      </p:pic>
      <p:sp>
        <p:nvSpPr>
          <p:cNvPr id="4" name="Veri Yer Tutucusu 3">
            <a:extLst>
              <a:ext uri="{FF2B5EF4-FFF2-40B4-BE49-F238E27FC236}">
                <a16:creationId xmlns:a16="http://schemas.microsoft.com/office/drawing/2014/main" id="{972CBB02-135D-1E9C-AFAB-8A8658BCC2FD}"/>
              </a:ext>
            </a:extLst>
          </p:cNvPr>
          <p:cNvSpPr>
            <a:spLocks noGrp="1"/>
          </p:cNvSpPr>
          <p:nvPr>
            <p:ph type="dt" sz="half" idx="10"/>
          </p:nvPr>
        </p:nvSpPr>
        <p:spPr/>
        <p:txBody>
          <a:bodyPr/>
          <a:lstStyle/>
          <a:p>
            <a:r>
              <a:rPr lang="tr-TR"/>
              <a:t>20.09.2023</a:t>
            </a:r>
          </a:p>
        </p:txBody>
      </p:sp>
      <p:sp>
        <p:nvSpPr>
          <p:cNvPr id="6" name="Slayt Numarası Yer Tutucusu 5">
            <a:extLst>
              <a:ext uri="{FF2B5EF4-FFF2-40B4-BE49-F238E27FC236}">
                <a16:creationId xmlns:a16="http://schemas.microsoft.com/office/drawing/2014/main" id="{5580FAD3-1428-439A-2B76-AFD3DAD3ECF0}"/>
              </a:ext>
            </a:extLst>
          </p:cNvPr>
          <p:cNvSpPr>
            <a:spLocks noGrp="1"/>
          </p:cNvSpPr>
          <p:nvPr>
            <p:ph type="sldNum" sz="quarter" idx="12"/>
          </p:nvPr>
        </p:nvSpPr>
        <p:spPr/>
        <p:txBody>
          <a:bodyPr/>
          <a:lstStyle/>
          <a:p>
            <a:fld id="{53ED53E6-7DD9-4B0D-A562-09819B57561C}" type="slidenum">
              <a:rPr lang="tr-TR" smtClean="0"/>
              <a:t>14</a:t>
            </a:fld>
            <a:endParaRPr lang="tr-TR"/>
          </a:p>
        </p:txBody>
      </p:sp>
      <p:sp>
        <p:nvSpPr>
          <p:cNvPr id="9" name="Alt Bilgi Yer Tutucusu 8">
            <a:extLst>
              <a:ext uri="{FF2B5EF4-FFF2-40B4-BE49-F238E27FC236}">
                <a16:creationId xmlns:a16="http://schemas.microsoft.com/office/drawing/2014/main" id="{341B693D-752B-7F4A-F7BA-04626F8A61DF}"/>
              </a:ext>
            </a:extLst>
          </p:cNvPr>
          <p:cNvSpPr>
            <a:spLocks noGrp="1"/>
          </p:cNvSpPr>
          <p:nvPr>
            <p:ph type="ftr" sz="quarter" idx="11"/>
          </p:nvPr>
        </p:nvSpPr>
        <p:spPr/>
        <p:txBody>
          <a:bodyPr/>
          <a:lstStyle/>
          <a:p>
            <a:r>
              <a:rPr lang="tr-TR"/>
              <a:t>34. GES PROGAMI</a:t>
            </a:r>
          </a:p>
        </p:txBody>
      </p:sp>
    </p:spTree>
    <p:extLst>
      <p:ext uri="{BB962C8B-B14F-4D97-AF65-F5344CB8AC3E}">
        <p14:creationId xmlns:p14="http://schemas.microsoft.com/office/powerpoint/2010/main" val="299457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Rectangle 1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6" name="Slayt Numarası Yer Tutucusu 5">
            <a:extLst>
              <a:ext uri="{FF2B5EF4-FFF2-40B4-BE49-F238E27FC236}">
                <a16:creationId xmlns:a16="http://schemas.microsoft.com/office/drawing/2014/main" id="{BA3C55FF-87C3-3EE1-D753-89CE7BDDE888}"/>
              </a:ext>
            </a:extLst>
          </p:cNvPr>
          <p:cNvSpPr>
            <a:spLocks noGrp="1"/>
          </p:cNvSpPr>
          <p:nvPr>
            <p:ph type="sldNum" sz="quarter" idx="12"/>
          </p:nvPr>
        </p:nvSpPr>
        <p:spPr>
          <a:xfrm>
            <a:off x="10352540" y="295729"/>
            <a:ext cx="838199" cy="767687"/>
          </a:xfrm>
        </p:spPr>
        <p:txBody>
          <a:bodyPr>
            <a:normAutofit/>
          </a:bodyPr>
          <a:lstStyle/>
          <a:p>
            <a:pPr>
              <a:spcAft>
                <a:spcPts val="600"/>
              </a:spcAft>
            </a:pPr>
            <a:fld id="{53ED53E6-7DD9-4B0D-A562-09819B57561C}" type="slidenum">
              <a:rPr lang="tr-TR">
                <a:solidFill>
                  <a:srgbClr val="FFFFFF"/>
                </a:solidFill>
              </a:rPr>
              <a:pPr>
                <a:spcAft>
                  <a:spcPts val="600"/>
                </a:spcAft>
              </a:pPr>
              <a:t>15</a:t>
            </a:fld>
            <a:endParaRPr lang="tr-TR">
              <a:solidFill>
                <a:srgbClr val="FFFFFF"/>
              </a:solidFill>
            </a:endParaRPr>
          </a:p>
        </p:txBody>
      </p:sp>
      <p:sp>
        <p:nvSpPr>
          <p:cNvPr id="1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8" name="Freeform: Shape 1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tr-TR"/>
          </a:p>
        </p:txBody>
      </p:sp>
      <p:sp>
        <p:nvSpPr>
          <p:cNvPr id="2" name="Başlık 1">
            <a:extLst>
              <a:ext uri="{FF2B5EF4-FFF2-40B4-BE49-F238E27FC236}">
                <a16:creationId xmlns:a16="http://schemas.microsoft.com/office/drawing/2014/main" id="{913F68D4-C6E3-D752-1A69-A2B938B1205F}"/>
              </a:ext>
            </a:extLst>
          </p:cNvPr>
          <p:cNvSpPr>
            <a:spLocks noGrp="1"/>
          </p:cNvSpPr>
          <p:nvPr>
            <p:ph type="title"/>
          </p:nvPr>
        </p:nvSpPr>
        <p:spPr>
          <a:xfrm>
            <a:off x="1103312" y="452718"/>
            <a:ext cx="8947522" cy="1400530"/>
          </a:xfrm>
        </p:spPr>
        <p:txBody>
          <a:bodyPr anchor="ctr">
            <a:normAutofit/>
          </a:bodyPr>
          <a:lstStyle/>
          <a:p>
            <a:r>
              <a:rPr lang="tr-TR">
                <a:solidFill>
                  <a:srgbClr val="FFFFFF"/>
                </a:solidFill>
                <a:effectLst/>
              </a:rPr>
              <a:t>Afet Durumunda Önerilen Aşılar</a:t>
            </a:r>
            <a:br>
              <a:rPr lang="tr-TR">
                <a:solidFill>
                  <a:srgbClr val="FFFFFF"/>
                </a:solidFill>
                <a:effectLst/>
              </a:rPr>
            </a:br>
            <a:endParaRPr lang="tr-TR">
              <a:solidFill>
                <a:srgbClr val="FFFFFF"/>
              </a:solidFill>
            </a:endParaRPr>
          </a:p>
        </p:txBody>
      </p:sp>
      <p:sp>
        <p:nvSpPr>
          <p:cNvPr id="7" name="Alt Bilgi Yer Tutucusu 6">
            <a:extLst>
              <a:ext uri="{FF2B5EF4-FFF2-40B4-BE49-F238E27FC236}">
                <a16:creationId xmlns:a16="http://schemas.microsoft.com/office/drawing/2014/main" id="{A35EEA3C-5B4E-3DB1-A230-2BD7ADC73BC3}"/>
              </a:ext>
            </a:extLst>
          </p:cNvPr>
          <p:cNvSpPr>
            <a:spLocks noGrp="1"/>
          </p:cNvSpPr>
          <p:nvPr>
            <p:ph type="ftr" sz="quarter" idx="11"/>
          </p:nvPr>
        </p:nvSpPr>
        <p:spPr>
          <a:xfrm>
            <a:off x="636915" y="6355080"/>
            <a:ext cx="3859795" cy="304801"/>
          </a:xfrm>
        </p:spPr>
        <p:txBody>
          <a:bodyPr>
            <a:normAutofit/>
          </a:bodyPr>
          <a:lstStyle/>
          <a:p>
            <a:pPr>
              <a:spcAft>
                <a:spcPts val="600"/>
              </a:spcAft>
            </a:pPr>
            <a:r>
              <a:rPr lang="tr-TR">
                <a:solidFill>
                  <a:schemeClr val="tx1">
                    <a:alpha val="60000"/>
                  </a:schemeClr>
                </a:solidFill>
              </a:rPr>
              <a:t>34. GES PROGAMI</a:t>
            </a:r>
          </a:p>
        </p:txBody>
      </p:sp>
      <p:sp>
        <p:nvSpPr>
          <p:cNvPr id="3" name="İçerik Yer Tutucusu 2">
            <a:extLst>
              <a:ext uri="{FF2B5EF4-FFF2-40B4-BE49-F238E27FC236}">
                <a16:creationId xmlns:a16="http://schemas.microsoft.com/office/drawing/2014/main" id="{2C497A3F-29D9-F15E-DC81-BC0111F9370D}"/>
              </a:ext>
            </a:extLst>
          </p:cNvPr>
          <p:cNvSpPr>
            <a:spLocks noGrp="1"/>
          </p:cNvSpPr>
          <p:nvPr>
            <p:ph idx="1"/>
          </p:nvPr>
        </p:nvSpPr>
        <p:spPr>
          <a:xfrm>
            <a:off x="1103312" y="2763520"/>
            <a:ext cx="8946541" cy="3484879"/>
          </a:xfrm>
        </p:spPr>
        <p:txBody>
          <a:bodyPr>
            <a:normAutofit/>
          </a:bodyPr>
          <a:lstStyle/>
          <a:p>
            <a:r>
              <a:rPr lang="tr-TR"/>
              <a:t>Grip aşısı: Bu dönemde grip aşısı yaptırmayan tüm afetzedelere uygulanmalıdır.</a:t>
            </a:r>
          </a:p>
        </p:txBody>
      </p:sp>
      <p:sp>
        <p:nvSpPr>
          <p:cNvPr id="4" name="Veri Yer Tutucusu 3">
            <a:extLst>
              <a:ext uri="{FF2B5EF4-FFF2-40B4-BE49-F238E27FC236}">
                <a16:creationId xmlns:a16="http://schemas.microsoft.com/office/drawing/2014/main" id="{1F0E0B02-4962-EF57-9BAD-FF3E420604DA}"/>
              </a:ext>
            </a:extLst>
          </p:cNvPr>
          <p:cNvSpPr>
            <a:spLocks noGrp="1"/>
          </p:cNvSpPr>
          <p:nvPr>
            <p:ph type="dt" sz="half" idx="10"/>
          </p:nvPr>
        </p:nvSpPr>
        <p:spPr>
          <a:xfrm>
            <a:off x="9254068" y="6355080"/>
            <a:ext cx="2290232" cy="304799"/>
          </a:xfrm>
        </p:spPr>
        <p:txBody>
          <a:bodyPr>
            <a:normAutofit/>
          </a:bodyPr>
          <a:lstStyle/>
          <a:p>
            <a:pPr algn="r">
              <a:spcAft>
                <a:spcPts val="600"/>
              </a:spcAft>
            </a:pPr>
            <a:r>
              <a:rPr lang="tr-TR">
                <a:solidFill>
                  <a:schemeClr val="tx1">
                    <a:alpha val="60000"/>
                  </a:schemeClr>
                </a:solidFill>
              </a:rPr>
              <a:t>20.09.2023</a:t>
            </a:r>
          </a:p>
        </p:txBody>
      </p:sp>
    </p:spTree>
    <p:extLst>
      <p:ext uri="{BB962C8B-B14F-4D97-AF65-F5344CB8AC3E}">
        <p14:creationId xmlns:p14="http://schemas.microsoft.com/office/powerpoint/2010/main" val="5417238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Rectangle 1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6" name="Slayt Numarası Yer Tutucusu 5">
            <a:extLst>
              <a:ext uri="{FF2B5EF4-FFF2-40B4-BE49-F238E27FC236}">
                <a16:creationId xmlns:a16="http://schemas.microsoft.com/office/drawing/2014/main" id="{D49A8272-ED90-76A4-DFEC-9CB8734814B9}"/>
              </a:ext>
            </a:extLst>
          </p:cNvPr>
          <p:cNvSpPr>
            <a:spLocks noGrp="1"/>
          </p:cNvSpPr>
          <p:nvPr>
            <p:ph type="sldNum" sz="quarter" idx="12"/>
          </p:nvPr>
        </p:nvSpPr>
        <p:spPr>
          <a:xfrm>
            <a:off x="10352540" y="295729"/>
            <a:ext cx="838199" cy="767687"/>
          </a:xfrm>
        </p:spPr>
        <p:txBody>
          <a:bodyPr>
            <a:normAutofit/>
          </a:bodyPr>
          <a:lstStyle/>
          <a:p>
            <a:pPr>
              <a:spcAft>
                <a:spcPts val="600"/>
              </a:spcAft>
            </a:pPr>
            <a:fld id="{53ED53E6-7DD9-4B0D-A562-09819B57561C}" type="slidenum">
              <a:rPr lang="tr-TR">
                <a:solidFill>
                  <a:srgbClr val="FFFFFF"/>
                </a:solidFill>
              </a:rPr>
              <a:pPr>
                <a:spcAft>
                  <a:spcPts val="600"/>
                </a:spcAft>
              </a:pPr>
              <a:t>16</a:t>
            </a:fld>
            <a:endParaRPr lang="tr-TR">
              <a:solidFill>
                <a:srgbClr val="FFFFFF"/>
              </a:solidFill>
            </a:endParaRPr>
          </a:p>
        </p:txBody>
      </p:sp>
      <p:sp>
        <p:nvSpPr>
          <p:cNvPr id="1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8" name="Freeform: Shape 1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tr-TR"/>
          </a:p>
        </p:txBody>
      </p:sp>
      <p:sp>
        <p:nvSpPr>
          <p:cNvPr id="2" name="Başlık 1">
            <a:extLst>
              <a:ext uri="{FF2B5EF4-FFF2-40B4-BE49-F238E27FC236}">
                <a16:creationId xmlns:a16="http://schemas.microsoft.com/office/drawing/2014/main" id="{3ED9B16F-9A98-1B2A-7542-77B2FE144B8D}"/>
              </a:ext>
            </a:extLst>
          </p:cNvPr>
          <p:cNvSpPr>
            <a:spLocks noGrp="1"/>
          </p:cNvSpPr>
          <p:nvPr>
            <p:ph type="title"/>
          </p:nvPr>
        </p:nvSpPr>
        <p:spPr>
          <a:xfrm>
            <a:off x="1103312" y="452718"/>
            <a:ext cx="8947522" cy="1400530"/>
          </a:xfrm>
        </p:spPr>
        <p:txBody>
          <a:bodyPr anchor="ctr">
            <a:normAutofit/>
          </a:bodyPr>
          <a:lstStyle/>
          <a:p>
            <a:r>
              <a:rPr lang="tr-TR">
                <a:solidFill>
                  <a:srgbClr val="FFFFFF"/>
                </a:solidFill>
                <a:effectLst/>
              </a:rPr>
              <a:t>Afet Durumunda Önerilen Aşılar</a:t>
            </a:r>
            <a:br>
              <a:rPr lang="tr-TR">
                <a:solidFill>
                  <a:srgbClr val="FFFFFF"/>
                </a:solidFill>
                <a:effectLst/>
              </a:rPr>
            </a:br>
            <a:endParaRPr lang="tr-TR">
              <a:solidFill>
                <a:srgbClr val="FFFFFF"/>
              </a:solidFill>
            </a:endParaRPr>
          </a:p>
        </p:txBody>
      </p:sp>
      <p:sp>
        <p:nvSpPr>
          <p:cNvPr id="7" name="Alt Bilgi Yer Tutucusu 6">
            <a:extLst>
              <a:ext uri="{FF2B5EF4-FFF2-40B4-BE49-F238E27FC236}">
                <a16:creationId xmlns:a16="http://schemas.microsoft.com/office/drawing/2014/main" id="{47FFF976-E955-4F4B-E987-D8C9248F79DC}"/>
              </a:ext>
            </a:extLst>
          </p:cNvPr>
          <p:cNvSpPr>
            <a:spLocks noGrp="1"/>
          </p:cNvSpPr>
          <p:nvPr>
            <p:ph type="ftr" sz="quarter" idx="11"/>
          </p:nvPr>
        </p:nvSpPr>
        <p:spPr>
          <a:xfrm>
            <a:off x="636915" y="6355080"/>
            <a:ext cx="3859795" cy="304801"/>
          </a:xfrm>
        </p:spPr>
        <p:txBody>
          <a:bodyPr>
            <a:normAutofit/>
          </a:bodyPr>
          <a:lstStyle/>
          <a:p>
            <a:pPr>
              <a:spcAft>
                <a:spcPts val="600"/>
              </a:spcAft>
            </a:pPr>
            <a:r>
              <a:rPr lang="tr-TR">
                <a:solidFill>
                  <a:schemeClr val="tx1">
                    <a:alpha val="60000"/>
                  </a:schemeClr>
                </a:solidFill>
              </a:rPr>
              <a:t>34. GES PROGAMI</a:t>
            </a:r>
          </a:p>
        </p:txBody>
      </p:sp>
      <p:sp>
        <p:nvSpPr>
          <p:cNvPr id="3" name="İçerik Yer Tutucusu 2">
            <a:extLst>
              <a:ext uri="{FF2B5EF4-FFF2-40B4-BE49-F238E27FC236}">
                <a16:creationId xmlns:a16="http://schemas.microsoft.com/office/drawing/2014/main" id="{16027F52-2870-8164-5AED-F1B62CB652CD}"/>
              </a:ext>
            </a:extLst>
          </p:cNvPr>
          <p:cNvSpPr>
            <a:spLocks noGrp="1"/>
          </p:cNvSpPr>
          <p:nvPr>
            <p:ph idx="1"/>
          </p:nvPr>
        </p:nvSpPr>
        <p:spPr>
          <a:xfrm>
            <a:off x="1103312" y="2763520"/>
            <a:ext cx="8946541" cy="3484879"/>
          </a:xfrm>
        </p:spPr>
        <p:txBody>
          <a:bodyPr>
            <a:normAutofit/>
          </a:bodyPr>
          <a:lstStyle/>
          <a:p>
            <a:r>
              <a:rPr lang="tr-TR"/>
              <a:t>COVID-19 aşısı: Son doz aşıdan 6 ay geçmiş yetişkinlere uygulanmalıdır.</a:t>
            </a:r>
          </a:p>
        </p:txBody>
      </p:sp>
      <p:sp>
        <p:nvSpPr>
          <p:cNvPr id="4" name="Veri Yer Tutucusu 3">
            <a:extLst>
              <a:ext uri="{FF2B5EF4-FFF2-40B4-BE49-F238E27FC236}">
                <a16:creationId xmlns:a16="http://schemas.microsoft.com/office/drawing/2014/main" id="{0E8D51DD-5565-092A-AC7C-6FFAEC97E210}"/>
              </a:ext>
            </a:extLst>
          </p:cNvPr>
          <p:cNvSpPr>
            <a:spLocks noGrp="1"/>
          </p:cNvSpPr>
          <p:nvPr>
            <p:ph type="dt" sz="half" idx="10"/>
          </p:nvPr>
        </p:nvSpPr>
        <p:spPr>
          <a:xfrm>
            <a:off x="9254068" y="6355080"/>
            <a:ext cx="2290232" cy="304799"/>
          </a:xfrm>
        </p:spPr>
        <p:txBody>
          <a:bodyPr>
            <a:normAutofit/>
          </a:bodyPr>
          <a:lstStyle/>
          <a:p>
            <a:pPr algn="r">
              <a:spcAft>
                <a:spcPts val="600"/>
              </a:spcAft>
            </a:pPr>
            <a:r>
              <a:rPr lang="tr-TR">
                <a:solidFill>
                  <a:schemeClr val="tx1">
                    <a:alpha val="60000"/>
                  </a:schemeClr>
                </a:solidFill>
              </a:rPr>
              <a:t>20.09.2023</a:t>
            </a:r>
          </a:p>
        </p:txBody>
      </p:sp>
    </p:spTree>
    <p:extLst>
      <p:ext uri="{BB962C8B-B14F-4D97-AF65-F5344CB8AC3E}">
        <p14:creationId xmlns:p14="http://schemas.microsoft.com/office/powerpoint/2010/main" val="36547487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Rectangle 1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6" name="Slayt Numarası Yer Tutucusu 5">
            <a:extLst>
              <a:ext uri="{FF2B5EF4-FFF2-40B4-BE49-F238E27FC236}">
                <a16:creationId xmlns:a16="http://schemas.microsoft.com/office/drawing/2014/main" id="{7A537C98-C286-3330-4CCA-33B9F2975284}"/>
              </a:ext>
            </a:extLst>
          </p:cNvPr>
          <p:cNvSpPr>
            <a:spLocks noGrp="1"/>
          </p:cNvSpPr>
          <p:nvPr>
            <p:ph type="sldNum" sz="quarter" idx="12"/>
          </p:nvPr>
        </p:nvSpPr>
        <p:spPr>
          <a:xfrm>
            <a:off x="10352540" y="295729"/>
            <a:ext cx="838199" cy="767687"/>
          </a:xfrm>
        </p:spPr>
        <p:txBody>
          <a:bodyPr>
            <a:normAutofit/>
          </a:bodyPr>
          <a:lstStyle/>
          <a:p>
            <a:pPr>
              <a:spcAft>
                <a:spcPts val="600"/>
              </a:spcAft>
            </a:pPr>
            <a:fld id="{53ED53E6-7DD9-4B0D-A562-09819B57561C}" type="slidenum">
              <a:rPr lang="tr-TR">
                <a:solidFill>
                  <a:srgbClr val="FFFFFF"/>
                </a:solidFill>
              </a:rPr>
              <a:pPr>
                <a:spcAft>
                  <a:spcPts val="600"/>
                </a:spcAft>
              </a:pPr>
              <a:t>17</a:t>
            </a:fld>
            <a:endParaRPr lang="tr-TR">
              <a:solidFill>
                <a:srgbClr val="FFFFFF"/>
              </a:solidFill>
            </a:endParaRPr>
          </a:p>
        </p:txBody>
      </p:sp>
      <p:sp>
        <p:nvSpPr>
          <p:cNvPr id="1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8" name="Freeform: Shape 1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tr-TR"/>
          </a:p>
        </p:txBody>
      </p:sp>
      <p:sp>
        <p:nvSpPr>
          <p:cNvPr id="2" name="Başlık 1">
            <a:extLst>
              <a:ext uri="{FF2B5EF4-FFF2-40B4-BE49-F238E27FC236}">
                <a16:creationId xmlns:a16="http://schemas.microsoft.com/office/drawing/2014/main" id="{8C098759-7510-1133-DD12-AA219BBFE1F3}"/>
              </a:ext>
            </a:extLst>
          </p:cNvPr>
          <p:cNvSpPr>
            <a:spLocks noGrp="1"/>
          </p:cNvSpPr>
          <p:nvPr>
            <p:ph type="title"/>
          </p:nvPr>
        </p:nvSpPr>
        <p:spPr>
          <a:xfrm>
            <a:off x="1103312" y="452718"/>
            <a:ext cx="8947522" cy="1400530"/>
          </a:xfrm>
        </p:spPr>
        <p:txBody>
          <a:bodyPr anchor="ctr">
            <a:normAutofit/>
          </a:bodyPr>
          <a:lstStyle/>
          <a:p>
            <a:r>
              <a:rPr lang="tr-TR">
                <a:solidFill>
                  <a:srgbClr val="FFFFFF"/>
                </a:solidFill>
                <a:effectLst/>
              </a:rPr>
              <a:t>Afet Durumunda Önerilen Aşılar</a:t>
            </a:r>
            <a:br>
              <a:rPr lang="tr-TR">
                <a:solidFill>
                  <a:srgbClr val="FFFFFF"/>
                </a:solidFill>
                <a:effectLst/>
              </a:rPr>
            </a:br>
            <a:endParaRPr lang="tr-TR">
              <a:solidFill>
                <a:srgbClr val="FFFFFF"/>
              </a:solidFill>
            </a:endParaRPr>
          </a:p>
        </p:txBody>
      </p:sp>
      <p:sp>
        <p:nvSpPr>
          <p:cNvPr id="7" name="Alt Bilgi Yer Tutucusu 6">
            <a:extLst>
              <a:ext uri="{FF2B5EF4-FFF2-40B4-BE49-F238E27FC236}">
                <a16:creationId xmlns:a16="http://schemas.microsoft.com/office/drawing/2014/main" id="{F143F401-0FDC-AD1D-387D-1487074B101C}"/>
              </a:ext>
            </a:extLst>
          </p:cNvPr>
          <p:cNvSpPr>
            <a:spLocks noGrp="1"/>
          </p:cNvSpPr>
          <p:nvPr>
            <p:ph type="ftr" sz="quarter" idx="11"/>
          </p:nvPr>
        </p:nvSpPr>
        <p:spPr>
          <a:xfrm>
            <a:off x="636915" y="6355080"/>
            <a:ext cx="3859795" cy="304801"/>
          </a:xfrm>
        </p:spPr>
        <p:txBody>
          <a:bodyPr>
            <a:normAutofit/>
          </a:bodyPr>
          <a:lstStyle/>
          <a:p>
            <a:pPr>
              <a:spcAft>
                <a:spcPts val="600"/>
              </a:spcAft>
            </a:pPr>
            <a:r>
              <a:rPr lang="tr-TR">
                <a:solidFill>
                  <a:schemeClr val="tx1">
                    <a:alpha val="60000"/>
                  </a:schemeClr>
                </a:solidFill>
              </a:rPr>
              <a:t>34. GES PROGAMI</a:t>
            </a:r>
          </a:p>
        </p:txBody>
      </p:sp>
      <p:sp>
        <p:nvSpPr>
          <p:cNvPr id="3" name="İçerik Yer Tutucusu 2">
            <a:extLst>
              <a:ext uri="{FF2B5EF4-FFF2-40B4-BE49-F238E27FC236}">
                <a16:creationId xmlns:a16="http://schemas.microsoft.com/office/drawing/2014/main" id="{4682D2F2-2FFB-5BAD-D095-729AB339C74B}"/>
              </a:ext>
            </a:extLst>
          </p:cNvPr>
          <p:cNvSpPr>
            <a:spLocks noGrp="1"/>
          </p:cNvSpPr>
          <p:nvPr>
            <p:ph idx="1"/>
          </p:nvPr>
        </p:nvSpPr>
        <p:spPr>
          <a:xfrm>
            <a:off x="1103312" y="2763520"/>
            <a:ext cx="8946541" cy="3484879"/>
          </a:xfrm>
        </p:spPr>
        <p:txBody>
          <a:bodyPr>
            <a:normAutofit/>
          </a:bodyPr>
          <a:lstStyle/>
          <a:p>
            <a:r>
              <a:rPr lang="tr-TR" err="1"/>
              <a:t>Pnömokok</a:t>
            </a:r>
            <a:r>
              <a:rPr lang="tr-TR"/>
              <a:t> aşısı: Risk faktörü (65 yaş üzeri, kardiovasküler hastalık, kronik akciğer hastalığı ve DM gibi kronik hastalıkları) olan ve daha önce konjuge </a:t>
            </a:r>
            <a:r>
              <a:rPr lang="tr-TR" err="1"/>
              <a:t>pnömokok</a:t>
            </a:r>
            <a:r>
              <a:rPr lang="tr-TR"/>
              <a:t> aşısı yapılmamış yetişkinlere tek doz 13-</a:t>
            </a:r>
            <a:r>
              <a:rPr lang="tr-TR" err="1"/>
              <a:t>valanlı</a:t>
            </a:r>
            <a:r>
              <a:rPr lang="tr-TR"/>
              <a:t> konjuge </a:t>
            </a:r>
            <a:r>
              <a:rPr lang="tr-TR" err="1"/>
              <a:t>pnömokok</a:t>
            </a:r>
            <a:r>
              <a:rPr lang="tr-TR"/>
              <a:t> aşısı (</a:t>
            </a:r>
            <a:r>
              <a:rPr lang="tr-TR" err="1"/>
              <a:t>PCV13</a:t>
            </a:r>
            <a:r>
              <a:rPr lang="tr-TR"/>
              <a:t>) uygulanmalıdır</a:t>
            </a:r>
            <a:r>
              <a:rPr lang="tr-TR" dirty="0"/>
              <a:t>.</a:t>
            </a:r>
          </a:p>
        </p:txBody>
      </p:sp>
      <p:sp>
        <p:nvSpPr>
          <p:cNvPr id="4" name="Veri Yer Tutucusu 3">
            <a:extLst>
              <a:ext uri="{FF2B5EF4-FFF2-40B4-BE49-F238E27FC236}">
                <a16:creationId xmlns:a16="http://schemas.microsoft.com/office/drawing/2014/main" id="{05AC7E20-97D8-4995-D45F-6A15A77F3A30}"/>
              </a:ext>
            </a:extLst>
          </p:cNvPr>
          <p:cNvSpPr>
            <a:spLocks noGrp="1"/>
          </p:cNvSpPr>
          <p:nvPr>
            <p:ph type="dt" sz="half" idx="10"/>
          </p:nvPr>
        </p:nvSpPr>
        <p:spPr>
          <a:xfrm>
            <a:off x="9254068" y="6355080"/>
            <a:ext cx="2290232" cy="304799"/>
          </a:xfrm>
        </p:spPr>
        <p:txBody>
          <a:bodyPr>
            <a:normAutofit/>
          </a:bodyPr>
          <a:lstStyle/>
          <a:p>
            <a:pPr algn="r">
              <a:spcAft>
                <a:spcPts val="600"/>
              </a:spcAft>
            </a:pPr>
            <a:r>
              <a:rPr lang="tr-TR">
                <a:solidFill>
                  <a:schemeClr val="tx1">
                    <a:alpha val="60000"/>
                  </a:schemeClr>
                </a:solidFill>
              </a:rPr>
              <a:t>20.09.2023</a:t>
            </a:r>
          </a:p>
        </p:txBody>
      </p:sp>
    </p:spTree>
    <p:extLst>
      <p:ext uri="{BB962C8B-B14F-4D97-AF65-F5344CB8AC3E}">
        <p14:creationId xmlns:p14="http://schemas.microsoft.com/office/powerpoint/2010/main" val="487289834"/>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Rectangle 1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6" name="Slayt Numarası Yer Tutucusu 5">
            <a:extLst>
              <a:ext uri="{FF2B5EF4-FFF2-40B4-BE49-F238E27FC236}">
                <a16:creationId xmlns:a16="http://schemas.microsoft.com/office/drawing/2014/main" id="{86956ECB-17E6-0BBD-10B2-3F70B6D46E2C}"/>
              </a:ext>
            </a:extLst>
          </p:cNvPr>
          <p:cNvSpPr>
            <a:spLocks noGrp="1"/>
          </p:cNvSpPr>
          <p:nvPr>
            <p:ph type="sldNum" sz="quarter" idx="12"/>
          </p:nvPr>
        </p:nvSpPr>
        <p:spPr>
          <a:xfrm>
            <a:off x="10352540" y="295729"/>
            <a:ext cx="838199" cy="767687"/>
          </a:xfrm>
        </p:spPr>
        <p:txBody>
          <a:bodyPr>
            <a:normAutofit/>
          </a:bodyPr>
          <a:lstStyle/>
          <a:p>
            <a:pPr>
              <a:spcAft>
                <a:spcPts val="600"/>
              </a:spcAft>
            </a:pPr>
            <a:fld id="{53ED53E6-7DD9-4B0D-A562-09819B57561C}" type="slidenum">
              <a:rPr lang="tr-TR">
                <a:solidFill>
                  <a:srgbClr val="FFFFFF"/>
                </a:solidFill>
              </a:rPr>
              <a:pPr>
                <a:spcAft>
                  <a:spcPts val="600"/>
                </a:spcAft>
              </a:pPr>
              <a:t>18</a:t>
            </a:fld>
            <a:endParaRPr lang="tr-TR">
              <a:solidFill>
                <a:srgbClr val="FFFFFF"/>
              </a:solidFill>
            </a:endParaRPr>
          </a:p>
        </p:txBody>
      </p:sp>
      <p:sp>
        <p:nvSpPr>
          <p:cNvPr id="1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8" name="Freeform: Shape 1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tr-TR"/>
          </a:p>
        </p:txBody>
      </p:sp>
      <p:sp>
        <p:nvSpPr>
          <p:cNvPr id="2" name="Başlık 1">
            <a:extLst>
              <a:ext uri="{FF2B5EF4-FFF2-40B4-BE49-F238E27FC236}">
                <a16:creationId xmlns:a16="http://schemas.microsoft.com/office/drawing/2014/main" id="{746ECB43-C870-D3AC-7D33-F5951BF6B76D}"/>
              </a:ext>
            </a:extLst>
          </p:cNvPr>
          <p:cNvSpPr>
            <a:spLocks noGrp="1"/>
          </p:cNvSpPr>
          <p:nvPr>
            <p:ph type="title"/>
          </p:nvPr>
        </p:nvSpPr>
        <p:spPr>
          <a:xfrm>
            <a:off x="1103312" y="452718"/>
            <a:ext cx="8947522" cy="1400530"/>
          </a:xfrm>
        </p:spPr>
        <p:txBody>
          <a:bodyPr anchor="ctr">
            <a:normAutofit/>
          </a:bodyPr>
          <a:lstStyle/>
          <a:p>
            <a:r>
              <a:rPr lang="tr-TR">
                <a:solidFill>
                  <a:srgbClr val="FFFFFF"/>
                </a:solidFill>
                <a:effectLst/>
              </a:rPr>
              <a:t>Afet Durumunda Önerilen Aşılar</a:t>
            </a:r>
            <a:br>
              <a:rPr lang="tr-TR">
                <a:solidFill>
                  <a:srgbClr val="FFFFFF"/>
                </a:solidFill>
                <a:effectLst/>
              </a:rPr>
            </a:br>
            <a:endParaRPr lang="tr-TR">
              <a:solidFill>
                <a:srgbClr val="FFFFFF"/>
              </a:solidFill>
            </a:endParaRPr>
          </a:p>
        </p:txBody>
      </p:sp>
      <p:sp>
        <p:nvSpPr>
          <p:cNvPr id="7" name="Alt Bilgi Yer Tutucusu 6">
            <a:extLst>
              <a:ext uri="{FF2B5EF4-FFF2-40B4-BE49-F238E27FC236}">
                <a16:creationId xmlns:a16="http://schemas.microsoft.com/office/drawing/2014/main" id="{8575822A-007B-8A7B-5D66-43301B2E7947}"/>
              </a:ext>
            </a:extLst>
          </p:cNvPr>
          <p:cNvSpPr>
            <a:spLocks noGrp="1"/>
          </p:cNvSpPr>
          <p:nvPr>
            <p:ph type="ftr" sz="quarter" idx="11"/>
          </p:nvPr>
        </p:nvSpPr>
        <p:spPr>
          <a:xfrm>
            <a:off x="636915" y="6355080"/>
            <a:ext cx="3859795" cy="304801"/>
          </a:xfrm>
        </p:spPr>
        <p:txBody>
          <a:bodyPr>
            <a:normAutofit/>
          </a:bodyPr>
          <a:lstStyle/>
          <a:p>
            <a:pPr>
              <a:spcAft>
                <a:spcPts val="600"/>
              </a:spcAft>
            </a:pPr>
            <a:r>
              <a:rPr lang="tr-TR">
                <a:solidFill>
                  <a:schemeClr val="tx1">
                    <a:alpha val="60000"/>
                  </a:schemeClr>
                </a:solidFill>
              </a:rPr>
              <a:t>34. GES PROGAMI</a:t>
            </a:r>
          </a:p>
        </p:txBody>
      </p:sp>
      <p:sp>
        <p:nvSpPr>
          <p:cNvPr id="3" name="İçerik Yer Tutucusu 2">
            <a:extLst>
              <a:ext uri="{FF2B5EF4-FFF2-40B4-BE49-F238E27FC236}">
                <a16:creationId xmlns:a16="http://schemas.microsoft.com/office/drawing/2014/main" id="{7D307BA5-FE82-E1BE-02CF-F458D82709A3}"/>
              </a:ext>
            </a:extLst>
          </p:cNvPr>
          <p:cNvSpPr>
            <a:spLocks noGrp="1"/>
          </p:cNvSpPr>
          <p:nvPr>
            <p:ph idx="1"/>
          </p:nvPr>
        </p:nvSpPr>
        <p:spPr>
          <a:xfrm>
            <a:off x="1103312" y="2763520"/>
            <a:ext cx="8946541" cy="3484879"/>
          </a:xfrm>
        </p:spPr>
        <p:txBody>
          <a:bodyPr>
            <a:normAutofit/>
          </a:bodyPr>
          <a:lstStyle/>
          <a:p>
            <a:r>
              <a:rPr lang="tr-TR"/>
              <a:t>Su çiçeği aşısı: Daha önce suçiçeği geçirmeyen veya aşılanmayan ve toplu yaşam alanlarında yaşayan afetzedelere uygulanmalıdır.</a:t>
            </a:r>
          </a:p>
        </p:txBody>
      </p:sp>
      <p:sp>
        <p:nvSpPr>
          <p:cNvPr id="4" name="Veri Yer Tutucusu 3">
            <a:extLst>
              <a:ext uri="{FF2B5EF4-FFF2-40B4-BE49-F238E27FC236}">
                <a16:creationId xmlns:a16="http://schemas.microsoft.com/office/drawing/2014/main" id="{C7DAA62D-E073-2BC7-23E4-2FE7996B98B4}"/>
              </a:ext>
            </a:extLst>
          </p:cNvPr>
          <p:cNvSpPr>
            <a:spLocks noGrp="1"/>
          </p:cNvSpPr>
          <p:nvPr>
            <p:ph type="dt" sz="half" idx="10"/>
          </p:nvPr>
        </p:nvSpPr>
        <p:spPr>
          <a:xfrm>
            <a:off x="9254068" y="6355080"/>
            <a:ext cx="2290232" cy="304799"/>
          </a:xfrm>
        </p:spPr>
        <p:txBody>
          <a:bodyPr>
            <a:normAutofit/>
          </a:bodyPr>
          <a:lstStyle/>
          <a:p>
            <a:pPr algn="r">
              <a:spcAft>
                <a:spcPts val="600"/>
              </a:spcAft>
            </a:pPr>
            <a:r>
              <a:rPr lang="tr-TR">
                <a:solidFill>
                  <a:schemeClr val="tx1">
                    <a:alpha val="60000"/>
                  </a:schemeClr>
                </a:solidFill>
              </a:rPr>
              <a:t>20.09.2023</a:t>
            </a:r>
          </a:p>
        </p:txBody>
      </p:sp>
    </p:spTree>
    <p:extLst>
      <p:ext uri="{BB962C8B-B14F-4D97-AF65-F5344CB8AC3E}">
        <p14:creationId xmlns:p14="http://schemas.microsoft.com/office/powerpoint/2010/main" val="2898478757"/>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Rectangle 1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6" name="Slayt Numarası Yer Tutucusu 5">
            <a:extLst>
              <a:ext uri="{FF2B5EF4-FFF2-40B4-BE49-F238E27FC236}">
                <a16:creationId xmlns:a16="http://schemas.microsoft.com/office/drawing/2014/main" id="{07CCFEE6-89AC-1E3C-0EA6-D5139A077383}"/>
              </a:ext>
            </a:extLst>
          </p:cNvPr>
          <p:cNvSpPr>
            <a:spLocks noGrp="1"/>
          </p:cNvSpPr>
          <p:nvPr>
            <p:ph type="sldNum" sz="quarter" idx="12"/>
          </p:nvPr>
        </p:nvSpPr>
        <p:spPr>
          <a:xfrm>
            <a:off x="10352540" y="295729"/>
            <a:ext cx="838199" cy="767687"/>
          </a:xfrm>
        </p:spPr>
        <p:txBody>
          <a:bodyPr>
            <a:normAutofit/>
          </a:bodyPr>
          <a:lstStyle/>
          <a:p>
            <a:pPr>
              <a:spcAft>
                <a:spcPts val="600"/>
              </a:spcAft>
            </a:pPr>
            <a:fld id="{53ED53E6-7DD9-4B0D-A562-09819B57561C}" type="slidenum">
              <a:rPr lang="tr-TR">
                <a:solidFill>
                  <a:srgbClr val="FFFFFF"/>
                </a:solidFill>
              </a:rPr>
              <a:pPr>
                <a:spcAft>
                  <a:spcPts val="600"/>
                </a:spcAft>
              </a:pPr>
              <a:t>19</a:t>
            </a:fld>
            <a:endParaRPr lang="tr-TR">
              <a:solidFill>
                <a:srgbClr val="FFFFFF"/>
              </a:solidFill>
            </a:endParaRPr>
          </a:p>
        </p:txBody>
      </p:sp>
      <p:sp>
        <p:nvSpPr>
          <p:cNvPr id="1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8" name="Freeform: Shape 1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tr-TR"/>
          </a:p>
        </p:txBody>
      </p:sp>
      <p:sp>
        <p:nvSpPr>
          <p:cNvPr id="2" name="Başlık 1">
            <a:extLst>
              <a:ext uri="{FF2B5EF4-FFF2-40B4-BE49-F238E27FC236}">
                <a16:creationId xmlns:a16="http://schemas.microsoft.com/office/drawing/2014/main" id="{AB125B37-5440-99EF-D3A0-BAB0FFE28379}"/>
              </a:ext>
            </a:extLst>
          </p:cNvPr>
          <p:cNvSpPr>
            <a:spLocks noGrp="1"/>
          </p:cNvSpPr>
          <p:nvPr>
            <p:ph type="title"/>
          </p:nvPr>
        </p:nvSpPr>
        <p:spPr>
          <a:xfrm>
            <a:off x="1103312" y="452718"/>
            <a:ext cx="8947522" cy="1400530"/>
          </a:xfrm>
        </p:spPr>
        <p:txBody>
          <a:bodyPr anchor="ctr">
            <a:normAutofit/>
          </a:bodyPr>
          <a:lstStyle/>
          <a:p>
            <a:r>
              <a:rPr lang="tr-TR">
                <a:solidFill>
                  <a:srgbClr val="FFFFFF"/>
                </a:solidFill>
                <a:effectLst/>
              </a:rPr>
              <a:t>Afet Durumunda Önerilen Aşılar</a:t>
            </a:r>
            <a:br>
              <a:rPr lang="tr-TR">
                <a:solidFill>
                  <a:srgbClr val="FFFFFF"/>
                </a:solidFill>
                <a:effectLst/>
              </a:rPr>
            </a:br>
            <a:endParaRPr lang="tr-TR">
              <a:solidFill>
                <a:srgbClr val="FFFFFF"/>
              </a:solidFill>
            </a:endParaRPr>
          </a:p>
        </p:txBody>
      </p:sp>
      <p:sp>
        <p:nvSpPr>
          <p:cNvPr id="7" name="Alt Bilgi Yer Tutucusu 6">
            <a:extLst>
              <a:ext uri="{FF2B5EF4-FFF2-40B4-BE49-F238E27FC236}">
                <a16:creationId xmlns:a16="http://schemas.microsoft.com/office/drawing/2014/main" id="{396D85F8-DFE3-5627-E314-F5948036A246}"/>
              </a:ext>
            </a:extLst>
          </p:cNvPr>
          <p:cNvSpPr>
            <a:spLocks noGrp="1"/>
          </p:cNvSpPr>
          <p:nvPr>
            <p:ph type="ftr" sz="quarter" idx="11"/>
          </p:nvPr>
        </p:nvSpPr>
        <p:spPr>
          <a:xfrm>
            <a:off x="636915" y="6355080"/>
            <a:ext cx="3859795" cy="304801"/>
          </a:xfrm>
        </p:spPr>
        <p:txBody>
          <a:bodyPr>
            <a:normAutofit/>
          </a:bodyPr>
          <a:lstStyle/>
          <a:p>
            <a:pPr>
              <a:spcAft>
                <a:spcPts val="600"/>
              </a:spcAft>
            </a:pPr>
            <a:r>
              <a:rPr lang="tr-TR">
                <a:solidFill>
                  <a:schemeClr val="tx1">
                    <a:alpha val="60000"/>
                  </a:schemeClr>
                </a:solidFill>
              </a:rPr>
              <a:t>34. GES PROGAMI</a:t>
            </a:r>
          </a:p>
        </p:txBody>
      </p:sp>
      <p:sp>
        <p:nvSpPr>
          <p:cNvPr id="3" name="İçerik Yer Tutucusu 2">
            <a:extLst>
              <a:ext uri="{FF2B5EF4-FFF2-40B4-BE49-F238E27FC236}">
                <a16:creationId xmlns:a16="http://schemas.microsoft.com/office/drawing/2014/main" id="{EE60E86D-AE39-B04E-7218-5B9875CF23B7}"/>
              </a:ext>
            </a:extLst>
          </p:cNvPr>
          <p:cNvSpPr>
            <a:spLocks noGrp="1"/>
          </p:cNvSpPr>
          <p:nvPr>
            <p:ph idx="1"/>
          </p:nvPr>
        </p:nvSpPr>
        <p:spPr>
          <a:xfrm>
            <a:off x="1103312" y="2763520"/>
            <a:ext cx="8946541" cy="3484879"/>
          </a:xfrm>
        </p:spPr>
        <p:txBody>
          <a:bodyPr>
            <a:normAutofit/>
          </a:bodyPr>
          <a:lstStyle/>
          <a:p>
            <a:r>
              <a:rPr lang="tr-TR" err="1"/>
              <a:t>Meningokok</a:t>
            </a:r>
            <a:r>
              <a:rPr lang="tr-TR"/>
              <a:t> aşısı: Eksik aşılı çocuklara yapılması önerilir. Risk grubunda (</a:t>
            </a:r>
            <a:r>
              <a:rPr lang="tr-TR" err="1"/>
              <a:t>splenektomi</a:t>
            </a:r>
            <a:r>
              <a:rPr lang="tr-TR"/>
              <a:t>, kompleman eksikliği gibi) olan yetişkinler eğer daha önce aşılanmamışsa veya </a:t>
            </a:r>
            <a:r>
              <a:rPr lang="tr-TR" err="1"/>
              <a:t>rapel</a:t>
            </a:r>
            <a:r>
              <a:rPr lang="tr-TR"/>
              <a:t> zamanı gelmişse aşılanmalıdır.</a:t>
            </a:r>
          </a:p>
        </p:txBody>
      </p:sp>
      <p:sp>
        <p:nvSpPr>
          <p:cNvPr id="4" name="Veri Yer Tutucusu 3">
            <a:extLst>
              <a:ext uri="{FF2B5EF4-FFF2-40B4-BE49-F238E27FC236}">
                <a16:creationId xmlns:a16="http://schemas.microsoft.com/office/drawing/2014/main" id="{3D5A99A3-3950-1808-6C4A-30A082BD65E4}"/>
              </a:ext>
            </a:extLst>
          </p:cNvPr>
          <p:cNvSpPr>
            <a:spLocks noGrp="1"/>
          </p:cNvSpPr>
          <p:nvPr>
            <p:ph type="dt" sz="half" idx="10"/>
          </p:nvPr>
        </p:nvSpPr>
        <p:spPr>
          <a:xfrm>
            <a:off x="9254068" y="6355080"/>
            <a:ext cx="2290232" cy="304799"/>
          </a:xfrm>
        </p:spPr>
        <p:txBody>
          <a:bodyPr>
            <a:normAutofit/>
          </a:bodyPr>
          <a:lstStyle/>
          <a:p>
            <a:pPr algn="r">
              <a:spcAft>
                <a:spcPts val="600"/>
              </a:spcAft>
            </a:pPr>
            <a:r>
              <a:rPr lang="tr-TR">
                <a:solidFill>
                  <a:schemeClr val="tx1">
                    <a:alpha val="60000"/>
                  </a:schemeClr>
                </a:solidFill>
              </a:rPr>
              <a:t>20.09.2023</a:t>
            </a:r>
          </a:p>
        </p:txBody>
      </p:sp>
    </p:spTree>
    <p:extLst>
      <p:ext uri="{BB962C8B-B14F-4D97-AF65-F5344CB8AC3E}">
        <p14:creationId xmlns:p14="http://schemas.microsoft.com/office/powerpoint/2010/main" val="405877818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Rectangle 15">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8" name="Slayt Numarası Yer Tutucusu 7">
            <a:extLst>
              <a:ext uri="{FF2B5EF4-FFF2-40B4-BE49-F238E27FC236}">
                <a16:creationId xmlns:a16="http://schemas.microsoft.com/office/drawing/2014/main" id="{239FAEE2-D948-206E-A731-2DFFB54D0ECF}"/>
              </a:ext>
            </a:extLst>
          </p:cNvPr>
          <p:cNvSpPr>
            <a:spLocks noGrp="1"/>
          </p:cNvSpPr>
          <p:nvPr>
            <p:ph type="sldNum" sz="quarter" idx="12"/>
          </p:nvPr>
        </p:nvSpPr>
        <p:spPr>
          <a:xfrm>
            <a:off x="10352540" y="295729"/>
            <a:ext cx="838199" cy="767687"/>
          </a:xfrm>
        </p:spPr>
        <p:txBody>
          <a:bodyPr>
            <a:normAutofit/>
          </a:bodyPr>
          <a:lstStyle/>
          <a:p>
            <a:pPr>
              <a:spcAft>
                <a:spcPts val="600"/>
              </a:spcAft>
            </a:pPr>
            <a:fld id="{53ED53E6-7DD9-4B0D-A562-09819B57561C}" type="slidenum">
              <a:rPr lang="tr-TR">
                <a:solidFill>
                  <a:srgbClr val="FFFFFF"/>
                </a:solidFill>
              </a:rPr>
              <a:pPr>
                <a:spcAft>
                  <a:spcPts val="600"/>
                </a:spcAft>
              </a:pPr>
              <a:t>2</a:t>
            </a:fld>
            <a:endParaRPr lang="tr-TR">
              <a:solidFill>
                <a:srgbClr val="FFFFFF"/>
              </a:solidFill>
            </a:endParaRPr>
          </a:p>
        </p:txBody>
      </p:sp>
      <p:sp>
        <p:nvSpPr>
          <p:cNvPr id="18"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0" name="Freeform: Shape 19">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tr-TR"/>
          </a:p>
        </p:txBody>
      </p:sp>
      <p:sp>
        <p:nvSpPr>
          <p:cNvPr id="4" name="Başlık 3">
            <a:extLst>
              <a:ext uri="{FF2B5EF4-FFF2-40B4-BE49-F238E27FC236}">
                <a16:creationId xmlns:a16="http://schemas.microsoft.com/office/drawing/2014/main" id="{570C0D30-5863-6991-D87B-915851C802AB}"/>
              </a:ext>
            </a:extLst>
          </p:cNvPr>
          <p:cNvSpPr>
            <a:spLocks noGrp="1"/>
          </p:cNvSpPr>
          <p:nvPr>
            <p:ph type="title"/>
          </p:nvPr>
        </p:nvSpPr>
        <p:spPr>
          <a:xfrm>
            <a:off x="1103312" y="452718"/>
            <a:ext cx="8947522" cy="1400530"/>
          </a:xfrm>
        </p:spPr>
        <p:txBody>
          <a:bodyPr anchor="ctr">
            <a:normAutofit/>
          </a:bodyPr>
          <a:lstStyle/>
          <a:p>
            <a:r>
              <a:rPr lang="tr-TR" sz="3900" dirty="0">
                <a:solidFill>
                  <a:srgbClr val="FFFFFF"/>
                </a:solidFill>
                <a:effectLst/>
              </a:rPr>
              <a:t>Doğal Afetlerde Aşılama ve Profilaksi</a:t>
            </a:r>
            <a:br>
              <a:rPr lang="tr-TR" sz="3900" dirty="0">
                <a:solidFill>
                  <a:srgbClr val="FFFFFF"/>
                </a:solidFill>
                <a:effectLst/>
              </a:rPr>
            </a:br>
            <a:endParaRPr lang="tr-TR" sz="3900" dirty="0">
              <a:solidFill>
                <a:srgbClr val="FFFFFF"/>
              </a:solidFill>
            </a:endParaRPr>
          </a:p>
        </p:txBody>
      </p:sp>
      <p:sp>
        <p:nvSpPr>
          <p:cNvPr id="9" name="Alt Bilgi Yer Tutucusu 8">
            <a:extLst>
              <a:ext uri="{FF2B5EF4-FFF2-40B4-BE49-F238E27FC236}">
                <a16:creationId xmlns:a16="http://schemas.microsoft.com/office/drawing/2014/main" id="{DADA7D4D-0FFD-2BBE-941A-F2BA5076EBBD}"/>
              </a:ext>
            </a:extLst>
          </p:cNvPr>
          <p:cNvSpPr>
            <a:spLocks noGrp="1"/>
          </p:cNvSpPr>
          <p:nvPr>
            <p:ph type="ftr" sz="quarter" idx="11"/>
          </p:nvPr>
        </p:nvSpPr>
        <p:spPr>
          <a:xfrm>
            <a:off x="636915" y="6355080"/>
            <a:ext cx="3859795" cy="304801"/>
          </a:xfrm>
        </p:spPr>
        <p:txBody>
          <a:bodyPr>
            <a:normAutofit/>
          </a:bodyPr>
          <a:lstStyle/>
          <a:p>
            <a:pPr>
              <a:spcAft>
                <a:spcPts val="600"/>
              </a:spcAft>
            </a:pPr>
            <a:r>
              <a:rPr lang="tr-TR">
                <a:solidFill>
                  <a:schemeClr val="tx1">
                    <a:alpha val="60000"/>
                  </a:schemeClr>
                </a:solidFill>
              </a:rPr>
              <a:t>34. GES PROGAMI</a:t>
            </a:r>
          </a:p>
        </p:txBody>
      </p:sp>
      <p:sp>
        <p:nvSpPr>
          <p:cNvPr id="23" name="İçerik Yer Tutucusu 4">
            <a:extLst>
              <a:ext uri="{FF2B5EF4-FFF2-40B4-BE49-F238E27FC236}">
                <a16:creationId xmlns:a16="http://schemas.microsoft.com/office/drawing/2014/main" id="{4F564D6F-62BA-B052-A9F3-A4812FFE588F}"/>
              </a:ext>
            </a:extLst>
          </p:cNvPr>
          <p:cNvSpPr>
            <a:spLocks noGrp="1"/>
          </p:cNvSpPr>
          <p:nvPr>
            <p:ph idx="1"/>
          </p:nvPr>
        </p:nvSpPr>
        <p:spPr>
          <a:xfrm>
            <a:off x="1103312" y="2763520"/>
            <a:ext cx="8946541" cy="3484879"/>
          </a:xfrm>
        </p:spPr>
        <p:txBody>
          <a:bodyPr>
            <a:normAutofit/>
          </a:bodyPr>
          <a:lstStyle/>
          <a:p>
            <a:r>
              <a:rPr lang="tr-TR" dirty="0">
                <a:effectLst/>
              </a:rPr>
              <a:t>Afet sonrası ortaya çıkabilen bulaşıcı hastalıkların önemli bir kısmı aşıyla önlenebilir hastalıklardır ve bu yüzden afetzedelere sağlık hizmeti sunumunda aşılama önem kazanmaktadır. </a:t>
            </a:r>
          </a:p>
          <a:p>
            <a:endParaRPr lang="tr-TR" dirty="0">
              <a:effectLst/>
            </a:endParaRPr>
          </a:p>
          <a:p>
            <a:r>
              <a:rPr lang="tr-TR" dirty="0">
                <a:effectLst/>
              </a:rPr>
              <a:t>Afet sonrası ilk günlerde sağlık hizmetlerinin önceliği kurtarma, ilk yardım, travmalara bağlı oluşan sağlık sorunlarının tedavi edilmesi olmakta birlikte aşılama da göz önünde bulundurulmalıdır. </a:t>
            </a:r>
          </a:p>
          <a:p>
            <a:endParaRPr lang="tr-TR" dirty="0"/>
          </a:p>
        </p:txBody>
      </p:sp>
      <p:sp>
        <p:nvSpPr>
          <p:cNvPr id="6" name="Veri Yer Tutucusu 5">
            <a:extLst>
              <a:ext uri="{FF2B5EF4-FFF2-40B4-BE49-F238E27FC236}">
                <a16:creationId xmlns:a16="http://schemas.microsoft.com/office/drawing/2014/main" id="{60F0D09F-1D87-AB36-7333-2CE03F232BA8}"/>
              </a:ext>
            </a:extLst>
          </p:cNvPr>
          <p:cNvSpPr>
            <a:spLocks noGrp="1"/>
          </p:cNvSpPr>
          <p:nvPr>
            <p:ph type="dt" sz="half" idx="10"/>
          </p:nvPr>
        </p:nvSpPr>
        <p:spPr>
          <a:xfrm>
            <a:off x="9254068" y="6355080"/>
            <a:ext cx="2290232" cy="304799"/>
          </a:xfrm>
        </p:spPr>
        <p:txBody>
          <a:bodyPr>
            <a:normAutofit/>
          </a:bodyPr>
          <a:lstStyle/>
          <a:p>
            <a:pPr algn="r">
              <a:spcAft>
                <a:spcPts val="600"/>
              </a:spcAft>
            </a:pPr>
            <a:r>
              <a:rPr lang="tr-TR">
                <a:solidFill>
                  <a:schemeClr val="tx1">
                    <a:alpha val="60000"/>
                  </a:schemeClr>
                </a:solidFill>
              </a:rPr>
              <a:t>20.09.2023</a:t>
            </a:r>
          </a:p>
        </p:txBody>
      </p:sp>
    </p:spTree>
    <p:extLst>
      <p:ext uri="{BB962C8B-B14F-4D97-AF65-F5344CB8AC3E}">
        <p14:creationId xmlns:p14="http://schemas.microsoft.com/office/powerpoint/2010/main" val="3562738837"/>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Rectangle 1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6" name="Slayt Numarası Yer Tutucusu 5">
            <a:extLst>
              <a:ext uri="{FF2B5EF4-FFF2-40B4-BE49-F238E27FC236}">
                <a16:creationId xmlns:a16="http://schemas.microsoft.com/office/drawing/2014/main" id="{07388372-915C-CA48-4A9D-646BA450C4F7}"/>
              </a:ext>
            </a:extLst>
          </p:cNvPr>
          <p:cNvSpPr>
            <a:spLocks noGrp="1"/>
          </p:cNvSpPr>
          <p:nvPr>
            <p:ph type="sldNum" sz="quarter" idx="12"/>
          </p:nvPr>
        </p:nvSpPr>
        <p:spPr>
          <a:xfrm>
            <a:off x="10352540" y="295729"/>
            <a:ext cx="838199" cy="767687"/>
          </a:xfrm>
        </p:spPr>
        <p:txBody>
          <a:bodyPr>
            <a:normAutofit/>
          </a:bodyPr>
          <a:lstStyle/>
          <a:p>
            <a:pPr>
              <a:spcAft>
                <a:spcPts val="600"/>
              </a:spcAft>
            </a:pPr>
            <a:fld id="{53ED53E6-7DD9-4B0D-A562-09819B57561C}" type="slidenum">
              <a:rPr lang="tr-TR">
                <a:solidFill>
                  <a:srgbClr val="FFFFFF"/>
                </a:solidFill>
              </a:rPr>
              <a:pPr>
                <a:spcAft>
                  <a:spcPts val="600"/>
                </a:spcAft>
              </a:pPr>
              <a:t>20</a:t>
            </a:fld>
            <a:endParaRPr lang="tr-TR">
              <a:solidFill>
                <a:srgbClr val="FFFFFF"/>
              </a:solidFill>
            </a:endParaRPr>
          </a:p>
        </p:txBody>
      </p:sp>
      <p:sp>
        <p:nvSpPr>
          <p:cNvPr id="1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8" name="Freeform: Shape 1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tr-TR"/>
          </a:p>
        </p:txBody>
      </p:sp>
      <p:sp>
        <p:nvSpPr>
          <p:cNvPr id="2" name="Başlık 1">
            <a:extLst>
              <a:ext uri="{FF2B5EF4-FFF2-40B4-BE49-F238E27FC236}">
                <a16:creationId xmlns:a16="http://schemas.microsoft.com/office/drawing/2014/main" id="{904BC38A-B7F1-3D81-1538-D6661B72DC76}"/>
              </a:ext>
            </a:extLst>
          </p:cNvPr>
          <p:cNvSpPr>
            <a:spLocks noGrp="1"/>
          </p:cNvSpPr>
          <p:nvPr>
            <p:ph type="title"/>
          </p:nvPr>
        </p:nvSpPr>
        <p:spPr>
          <a:xfrm>
            <a:off x="1103312" y="452718"/>
            <a:ext cx="8947522" cy="1400530"/>
          </a:xfrm>
        </p:spPr>
        <p:txBody>
          <a:bodyPr anchor="ctr">
            <a:normAutofit/>
          </a:bodyPr>
          <a:lstStyle/>
          <a:p>
            <a:r>
              <a:rPr lang="tr-TR">
                <a:solidFill>
                  <a:srgbClr val="FFFFFF"/>
                </a:solidFill>
                <a:effectLst/>
              </a:rPr>
              <a:t>Afet Durumunda Önerilen Aşılar</a:t>
            </a:r>
            <a:br>
              <a:rPr lang="tr-TR">
                <a:solidFill>
                  <a:srgbClr val="FFFFFF"/>
                </a:solidFill>
                <a:effectLst/>
              </a:rPr>
            </a:br>
            <a:endParaRPr lang="tr-TR">
              <a:solidFill>
                <a:srgbClr val="FFFFFF"/>
              </a:solidFill>
            </a:endParaRPr>
          </a:p>
        </p:txBody>
      </p:sp>
      <p:sp>
        <p:nvSpPr>
          <p:cNvPr id="7" name="Alt Bilgi Yer Tutucusu 6">
            <a:extLst>
              <a:ext uri="{FF2B5EF4-FFF2-40B4-BE49-F238E27FC236}">
                <a16:creationId xmlns:a16="http://schemas.microsoft.com/office/drawing/2014/main" id="{17709E13-6C82-940C-DF1A-46D7605CCDD4}"/>
              </a:ext>
            </a:extLst>
          </p:cNvPr>
          <p:cNvSpPr>
            <a:spLocks noGrp="1"/>
          </p:cNvSpPr>
          <p:nvPr>
            <p:ph type="ftr" sz="quarter" idx="11"/>
          </p:nvPr>
        </p:nvSpPr>
        <p:spPr>
          <a:xfrm>
            <a:off x="636915" y="6355080"/>
            <a:ext cx="3859795" cy="304801"/>
          </a:xfrm>
        </p:spPr>
        <p:txBody>
          <a:bodyPr>
            <a:normAutofit/>
          </a:bodyPr>
          <a:lstStyle/>
          <a:p>
            <a:pPr>
              <a:spcAft>
                <a:spcPts val="600"/>
              </a:spcAft>
            </a:pPr>
            <a:r>
              <a:rPr lang="tr-TR">
                <a:solidFill>
                  <a:schemeClr val="tx1">
                    <a:alpha val="60000"/>
                  </a:schemeClr>
                </a:solidFill>
              </a:rPr>
              <a:t>34. GES PROGAMI</a:t>
            </a:r>
          </a:p>
        </p:txBody>
      </p:sp>
      <p:sp>
        <p:nvSpPr>
          <p:cNvPr id="3" name="İçerik Yer Tutucusu 2">
            <a:extLst>
              <a:ext uri="{FF2B5EF4-FFF2-40B4-BE49-F238E27FC236}">
                <a16:creationId xmlns:a16="http://schemas.microsoft.com/office/drawing/2014/main" id="{3D1DD333-2546-0D09-FDEC-9A5F0C978187}"/>
              </a:ext>
            </a:extLst>
          </p:cNvPr>
          <p:cNvSpPr>
            <a:spLocks noGrp="1"/>
          </p:cNvSpPr>
          <p:nvPr>
            <p:ph idx="1"/>
          </p:nvPr>
        </p:nvSpPr>
        <p:spPr>
          <a:xfrm>
            <a:off x="1103312" y="2763520"/>
            <a:ext cx="8946541" cy="3484879"/>
          </a:xfrm>
        </p:spPr>
        <p:txBody>
          <a:bodyPr>
            <a:normAutofit/>
          </a:bodyPr>
          <a:lstStyle/>
          <a:p>
            <a:r>
              <a:rPr lang="tr-TR" dirty="0"/>
              <a:t>Hepatit B aşısı: Afetzedelere tıbbi bakım veren, kan veya vücut sıvıları ile teması olanlara eğer önceden bağışıklıkları yoksa hepatit B aşısı önerilir. </a:t>
            </a:r>
          </a:p>
          <a:p>
            <a:endParaRPr lang="tr-TR" dirty="0"/>
          </a:p>
          <a:p>
            <a:r>
              <a:rPr lang="tr-TR" dirty="0"/>
              <a:t>Erken bağışık yanıt oluşturabilmek için 0, 7, </a:t>
            </a:r>
            <a:r>
              <a:rPr lang="tr-TR" dirty="0" err="1"/>
              <a:t>21.gün</a:t>
            </a:r>
            <a:r>
              <a:rPr lang="tr-TR" dirty="0"/>
              <a:t> şeklinde uygulanabilir. Bu kişilere uzun süreli bağışıklık sağlamak için bir yıl sonra tek bir </a:t>
            </a:r>
            <a:r>
              <a:rPr lang="tr-TR" dirty="0" err="1"/>
              <a:t>rapel</a:t>
            </a:r>
            <a:r>
              <a:rPr lang="tr-TR" dirty="0"/>
              <a:t> doz uygulanır.</a:t>
            </a:r>
          </a:p>
        </p:txBody>
      </p:sp>
      <p:sp>
        <p:nvSpPr>
          <p:cNvPr id="4" name="Veri Yer Tutucusu 3">
            <a:extLst>
              <a:ext uri="{FF2B5EF4-FFF2-40B4-BE49-F238E27FC236}">
                <a16:creationId xmlns:a16="http://schemas.microsoft.com/office/drawing/2014/main" id="{230A3CE6-C530-F9B2-3538-7062B00424CE}"/>
              </a:ext>
            </a:extLst>
          </p:cNvPr>
          <p:cNvSpPr>
            <a:spLocks noGrp="1"/>
          </p:cNvSpPr>
          <p:nvPr>
            <p:ph type="dt" sz="half" idx="10"/>
          </p:nvPr>
        </p:nvSpPr>
        <p:spPr>
          <a:xfrm>
            <a:off x="9254068" y="6355080"/>
            <a:ext cx="2290232" cy="304799"/>
          </a:xfrm>
        </p:spPr>
        <p:txBody>
          <a:bodyPr>
            <a:normAutofit/>
          </a:bodyPr>
          <a:lstStyle/>
          <a:p>
            <a:pPr algn="r">
              <a:spcAft>
                <a:spcPts val="600"/>
              </a:spcAft>
            </a:pPr>
            <a:r>
              <a:rPr lang="tr-TR">
                <a:solidFill>
                  <a:schemeClr val="tx1">
                    <a:alpha val="60000"/>
                  </a:schemeClr>
                </a:solidFill>
              </a:rPr>
              <a:t>20.09.2023</a:t>
            </a:r>
          </a:p>
        </p:txBody>
      </p:sp>
    </p:spTree>
    <p:extLst>
      <p:ext uri="{BB962C8B-B14F-4D97-AF65-F5344CB8AC3E}">
        <p14:creationId xmlns:p14="http://schemas.microsoft.com/office/powerpoint/2010/main" val="3623016891"/>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Rectangle 14">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7" name="Slayt Numarası Yer Tutucusu 6">
            <a:extLst>
              <a:ext uri="{FF2B5EF4-FFF2-40B4-BE49-F238E27FC236}">
                <a16:creationId xmlns:a16="http://schemas.microsoft.com/office/drawing/2014/main" id="{1DDCE605-25E6-10B5-D460-630430477765}"/>
              </a:ext>
            </a:extLst>
          </p:cNvPr>
          <p:cNvSpPr>
            <a:spLocks noGrp="1"/>
          </p:cNvSpPr>
          <p:nvPr>
            <p:ph type="sldNum" sz="quarter" idx="12"/>
          </p:nvPr>
        </p:nvSpPr>
        <p:spPr>
          <a:xfrm>
            <a:off x="10352540" y="295729"/>
            <a:ext cx="838199" cy="767687"/>
          </a:xfrm>
        </p:spPr>
        <p:txBody>
          <a:bodyPr>
            <a:normAutofit/>
          </a:bodyPr>
          <a:lstStyle/>
          <a:p>
            <a:pPr>
              <a:spcAft>
                <a:spcPts val="600"/>
              </a:spcAft>
            </a:pPr>
            <a:fld id="{53ED53E6-7DD9-4B0D-A562-09819B57561C}" type="slidenum">
              <a:rPr lang="tr-TR">
                <a:solidFill>
                  <a:srgbClr val="FFFFFF"/>
                </a:solidFill>
              </a:rPr>
              <a:pPr>
                <a:spcAft>
                  <a:spcPts val="600"/>
                </a:spcAft>
              </a:pPr>
              <a:t>21</a:t>
            </a:fld>
            <a:endParaRPr lang="tr-TR">
              <a:solidFill>
                <a:srgbClr val="FFFFFF"/>
              </a:solidFill>
            </a:endParaRPr>
          </a:p>
        </p:txBody>
      </p:sp>
      <p:sp>
        <p:nvSpPr>
          <p:cNvPr id="1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9" name="Freeform: Shape 18">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tr-TR"/>
          </a:p>
        </p:txBody>
      </p:sp>
      <p:sp>
        <p:nvSpPr>
          <p:cNvPr id="2" name="Başlık 1">
            <a:extLst>
              <a:ext uri="{FF2B5EF4-FFF2-40B4-BE49-F238E27FC236}">
                <a16:creationId xmlns:a16="http://schemas.microsoft.com/office/drawing/2014/main" id="{1CFCE0F8-69B5-0BC8-618D-01FF5FFF3B6D}"/>
              </a:ext>
            </a:extLst>
          </p:cNvPr>
          <p:cNvSpPr>
            <a:spLocks noGrp="1"/>
          </p:cNvSpPr>
          <p:nvPr>
            <p:ph type="title"/>
          </p:nvPr>
        </p:nvSpPr>
        <p:spPr>
          <a:xfrm>
            <a:off x="1103312" y="452718"/>
            <a:ext cx="8947522" cy="1400530"/>
          </a:xfrm>
        </p:spPr>
        <p:txBody>
          <a:bodyPr anchor="ctr">
            <a:normAutofit/>
          </a:bodyPr>
          <a:lstStyle/>
          <a:p>
            <a:r>
              <a:rPr lang="tr-TR">
                <a:solidFill>
                  <a:srgbClr val="FFFFFF"/>
                </a:solidFill>
                <a:effectLst/>
              </a:rPr>
              <a:t>Afet Durumunda Önerilen Aşılar</a:t>
            </a:r>
            <a:br>
              <a:rPr lang="tr-TR">
                <a:solidFill>
                  <a:srgbClr val="FFFFFF"/>
                </a:solidFill>
                <a:effectLst/>
              </a:rPr>
            </a:br>
            <a:endParaRPr lang="tr-TR">
              <a:solidFill>
                <a:srgbClr val="FFFFFF"/>
              </a:solidFill>
            </a:endParaRPr>
          </a:p>
        </p:txBody>
      </p:sp>
      <p:sp>
        <p:nvSpPr>
          <p:cNvPr id="8" name="Alt Bilgi Yer Tutucusu 7">
            <a:extLst>
              <a:ext uri="{FF2B5EF4-FFF2-40B4-BE49-F238E27FC236}">
                <a16:creationId xmlns:a16="http://schemas.microsoft.com/office/drawing/2014/main" id="{FAECCDDC-8475-FB4D-3986-7FA5FD53CDCE}"/>
              </a:ext>
            </a:extLst>
          </p:cNvPr>
          <p:cNvSpPr>
            <a:spLocks noGrp="1"/>
          </p:cNvSpPr>
          <p:nvPr>
            <p:ph type="ftr" sz="quarter" idx="11"/>
          </p:nvPr>
        </p:nvSpPr>
        <p:spPr>
          <a:xfrm>
            <a:off x="636915" y="6355080"/>
            <a:ext cx="3859795" cy="304801"/>
          </a:xfrm>
        </p:spPr>
        <p:txBody>
          <a:bodyPr>
            <a:normAutofit/>
          </a:bodyPr>
          <a:lstStyle/>
          <a:p>
            <a:pPr>
              <a:spcAft>
                <a:spcPts val="600"/>
              </a:spcAft>
            </a:pPr>
            <a:r>
              <a:rPr lang="tr-TR">
                <a:solidFill>
                  <a:schemeClr val="tx1">
                    <a:alpha val="60000"/>
                  </a:schemeClr>
                </a:solidFill>
              </a:rPr>
              <a:t>34. GES PROGAMI</a:t>
            </a:r>
          </a:p>
        </p:txBody>
      </p:sp>
      <p:sp>
        <p:nvSpPr>
          <p:cNvPr id="3" name="İçerik Yer Tutucusu 2">
            <a:extLst>
              <a:ext uri="{FF2B5EF4-FFF2-40B4-BE49-F238E27FC236}">
                <a16:creationId xmlns:a16="http://schemas.microsoft.com/office/drawing/2014/main" id="{13468239-501D-FCDC-1D5A-EB051E3F8F6E}"/>
              </a:ext>
            </a:extLst>
          </p:cNvPr>
          <p:cNvSpPr>
            <a:spLocks noGrp="1"/>
          </p:cNvSpPr>
          <p:nvPr>
            <p:ph idx="1"/>
          </p:nvPr>
        </p:nvSpPr>
        <p:spPr>
          <a:xfrm>
            <a:off x="1103312" y="2763520"/>
            <a:ext cx="8946541" cy="3484879"/>
          </a:xfrm>
        </p:spPr>
        <p:txBody>
          <a:bodyPr>
            <a:normAutofit/>
          </a:bodyPr>
          <a:lstStyle/>
          <a:p>
            <a:r>
              <a:rPr lang="tr-TR" dirty="0"/>
              <a:t>Temiz içme suyu sağlamak ve dışkıyı uygun bir şekilde boşaltmak bu hastalıkların önlenmesinde engellenmesinde en uygun yollardır.</a:t>
            </a:r>
          </a:p>
          <a:p>
            <a:endParaRPr lang="tr-TR" dirty="0"/>
          </a:p>
          <a:p>
            <a:r>
              <a:rPr lang="tr-TR" dirty="0"/>
              <a:t>Bununla birlikte </a:t>
            </a:r>
            <a:r>
              <a:rPr lang="tr-TR" dirty="0" err="1"/>
              <a:t>CDC</a:t>
            </a:r>
            <a:r>
              <a:rPr lang="tr-TR" dirty="0"/>
              <a:t>; Hepatit A hızının yüksek-orta olduğu topluluklarda salgın durumunda tek doz hepatit A aşısının, salgını başarılı bir şekilde kontrol etmede etkili olduğunu belirtmiştir.</a:t>
            </a:r>
          </a:p>
          <a:p>
            <a:endParaRPr lang="tr-TR" dirty="0"/>
          </a:p>
          <a:p>
            <a:r>
              <a:rPr lang="tr-TR" dirty="0"/>
              <a:t>Tek doz </a:t>
            </a:r>
            <a:r>
              <a:rPr lang="tr-TR" dirty="0" err="1"/>
              <a:t>inaktif</a:t>
            </a:r>
            <a:r>
              <a:rPr lang="tr-TR" dirty="0"/>
              <a:t> oral kolera aşısının, en az 2 yıl süreyle koruma sağlamanın güvenli ve uygun maliyetli bir yolu olduğu gösterilmiştir.</a:t>
            </a:r>
          </a:p>
        </p:txBody>
      </p:sp>
      <p:sp>
        <p:nvSpPr>
          <p:cNvPr id="4" name="Veri Yer Tutucusu 3">
            <a:extLst>
              <a:ext uri="{FF2B5EF4-FFF2-40B4-BE49-F238E27FC236}">
                <a16:creationId xmlns:a16="http://schemas.microsoft.com/office/drawing/2014/main" id="{29811E91-BC68-B811-B936-D7B16F8596A7}"/>
              </a:ext>
            </a:extLst>
          </p:cNvPr>
          <p:cNvSpPr>
            <a:spLocks noGrp="1"/>
          </p:cNvSpPr>
          <p:nvPr>
            <p:ph type="dt" sz="half" idx="10"/>
          </p:nvPr>
        </p:nvSpPr>
        <p:spPr>
          <a:xfrm>
            <a:off x="9254068" y="6355080"/>
            <a:ext cx="2290232" cy="304799"/>
          </a:xfrm>
        </p:spPr>
        <p:txBody>
          <a:bodyPr>
            <a:normAutofit/>
          </a:bodyPr>
          <a:lstStyle/>
          <a:p>
            <a:pPr algn="r">
              <a:spcAft>
                <a:spcPts val="600"/>
              </a:spcAft>
            </a:pPr>
            <a:r>
              <a:rPr lang="tr-TR">
                <a:solidFill>
                  <a:schemeClr val="tx1">
                    <a:alpha val="60000"/>
                  </a:schemeClr>
                </a:solidFill>
              </a:rPr>
              <a:t>20.09.2023</a:t>
            </a:r>
          </a:p>
        </p:txBody>
      </p:sp>
    </p:spTree>
    <p:extLst>
      <p:ext uri="{BB962C8B-B14F-4D97-AF65-F5344CB8AC3E}">
        <p14:creationId xmlns:p14="http://schemas.microsoft.com/office/powerpoint/2010/main" val="403598771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Rectangle 1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6" name="Slayt Numarası Yer Tutucusu 5">
            <a:extLst>
              <a:ext uri="{FF2B5EF4-FFF2-40B4-BE49-F238E27FC236}">
                <a16:creationId xmlns:a16="http://schemas.microsoft.com/office/drawing/2014/main" id="{FCEF414C-E9ED-84E6-277A-1C06E0FC6162}"/>
              </a:ext>
            </a:extLst>
          </p:cNvPr>
          <p:cNvSpPr>
            <a:spLocks noGrp="1"/>
          </p:cNvSpPr>
          <p:nvPr>
            <p:ph type="sldNum" sz="quarter" idx="12"/>
          </p:nvPr>
        </p:nvSpPr>
        <p:spPr>
          <a:xfrm>
            <a:off x="10352540" y="295729"/>
            <a:ext cx="838199" cy="767687"/>
          </a:xfrm>
        </p:spPr>
        <p:txBody>
          <a:bodyPr>
            <a:normAutofit/>
          </a:bodyPr>
          <a:lstStyle/>
          <a:p>
            <a:pPr>
              <a:spcAft>
                <a:spcPts val="600"/>
              </a:spcAft>
            </a:pPr>
            <a:fld id="{53ED53E6-7DD9-4B0D-A562-09819B57561C}" type="slidenum">
              <a:rPr lang="tr-TR">
                <a:solidFill>
                  <a:srgbClr val="FFFFFF"/>
                </a:solidFill>
              </a:rPr>
              <a:pPr>
                <a:spcAft>
                  <a:spcPts val="600"/>
                </a:spcAft>
              </a:pPr>
              <a:t>22</a:t>
            </a:fld>
            <a:endParaRPr lang="tr-TR">
              <a:solidFill>
                <a:srgbClr val="FFFFFF"/>
              </a:solidFill>
            </a:endParaRPr>
          </a:p>
        </p:txBody>
      </p:sp>
      <p:sp>
        <p:nvSpPr>
          <p:cNvPr id="1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8" name="Freeform: Shape 1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tr-TR"/>
          </a:p>
        </p:txBody>
      </p:sp>
      <p:sp>
        <p:nvSpPr>
          <p:cNvPr id="2" name="Başlık 1">
            <a:extLst>
              <a:ext uri="{FF2B5EF4-FFF2-40B4-BE49-F238E27FC236}">
                <a16:creationId xmlns:a16="http://schemas.microsoft.com/office/drawing/2014/main" id="{094579D6-F589-F61F-EA05-F1EBEF853B1C}"/>
              </a:ext>
            </a:extLst>
          </p:cNvPr>
          <p:cNvSpPr>
            <a:spLocks noGrp="1"/>
          </p:cNvSpPr>
          <p:nvPr>
            <p:ph type="title"/>
          </p:nvPr>
        </p:nvSpPr>
        <p:spPr>
          <a:xfrm>
            <a:off x="1103312" y="452718"/>
            <a:ext cx="8947522" cy="1400530"/>
          </a:xfrm>
        </p:spPr>
        <p:txBody>
          <a:bodyPr anchor="ctr">
            <a:normAutofit/>
          </a:bodyPr>
          <a:lstStyle/>
          <a:p>
            <a:r>
              <a:rPr lang="tr-TR" dirty="0">
                <a:solidFill>
                  <a:srgbClr val="FFFFFF"/>
                </a:solidFill>
              </a:rPr>
              <a:t>Genel Durum</a:t>
            </a:r>
          </a:p>
        </p:txBody>
      </p:sp>
      <p:sp>
        <p:nvSpPr>
          <p:cNvPr id="7" name="Alt Bilgi Yer Tutucusu 6">
            <a:extLst>
              <a:ext uri="{FF2B5EF4-FFF2-40B4-BE49-F238E27FC236}">
                <a16:creationId xmlns:a16="http://schemas.microsoft.com/office/drawing/2014/main" id="{FCFEFF0C-E664-E231-7CB1-350DA10BB84F}"/>
              </a:ext>
            </a:extLst>
          </p:cNvPr>
          <p:cNvSpPr>
            <a:spLocks noGrp="1"/>
          </p:cNvSpPr>
          <p:nvPr>
            <p:ph type="ftr" sz="quarter" idx="11"/>
          </p:nvPr>
        </p:nvSpPr>
        <p:spPr>
          <a:xfrm>
            <a:off x="636915" y="6355080"/>
            <a:ext cx="3859795" cy="304801"/>
          </a:xfrm>
        </p:spPr>
        <p:txBody>
          <a:bodyPr>
            <a:normAutofit/>
          </a:bodyPr>
          <a:lstStyle/>
          <a:p>
            <a:pPr>
              <a:spcAft>
                <a:spcPts val="600"/>
              </a:spcAft>
            </a:pPr>
            <a:r>
              <a:rPr lang="tr-TR">
                <a:solidFill>
                  <a:schemeClr val="tx1">
                    <a:alpha val="60000"/>
                  </a:schemeClr>
                </a:solidFill>
              </a:rPr>
              <a:t>34. GES PROGAMI</a:t>
            </a:r>
          </a:p>
        </p:txBody>
      </p:sp>
      <p:sp>
        <p:nvSpPr>
          <p:cNvPr id="3" name="İçerik Yer Tutucusu 2">
            <a:extLst>
              <a:ext uri="{FF2B5EF4-FFF2-40B4-BE49-F238E27FC236}">
                <a16:creationId xmlns:a16="http://schemas.microsoft.com/office/drawing/2014/main" id="{D8A60D40-8AB5-6846-2154-9A8598D0EE96}"/>
              </a:ext>
            </a:extLst>
          </p:cNvPr>
          <p:cNvSpPr>
            <a:spLocks noGrp="1"/>
          </p:cNvSpPr>
          <p:nvPr>
            <p:ph idx="1"/>
          </p:nvPr>
        </p:nvSpPr>
        <p:spPr>
          <a:xfrm>
            <a:off x="1103312" y="2763520"/>
            <a:ext cx="8946541" cy="3484879"/>
          </a:xfrm>
        </p:spPr>
        <p:txBody>
          <a:bodyPr>
            <a:normAutofit/>
          </a:bodyPr>
          <a:lstStyle/>
          <a:p>
            <a:r>
              <a:rPr lang="tr-TR" dirty="0" err="1"/>
              <a:t>GYA’lardaki</a:t>
            </a:r>
            <a:r>
              <a:rPr lang="tr-TR" dirty="0"/>
              <a:t> </a:t>
            </a:r>
            <a:r>
              <a:rPr lang="tr-TR" dirty="0" err="1"/>
              <a:t>ASM’ler</a:t>
            </a:r>
            <a:r>
              <a:rPr lang="tr-TR" dirty="0"/>
              <a:t> de ağırlıklı olarak poliklinik hizmeti veriliyor. Hanelerin nüfusuna, demografik duruma ilişkin (konteyner veya çadır tespit fişleri) gerçek bilgi yok, gebe bebek izlemi yapılmıyor, aşı yapılmıyor, devingen bir nüfusun olduğu, genelde hangi nitelikte (ör: engelli bireylerin olduğu aileler...) </a:t>
            </a:r>
            <a:r>
              <a:rPr lang="tr-TR" dirty="0" err="1"/>
              <a:t>barınmacıların</a:t>
            </a:r>
            <a:r>
              <a:rPr lang="tr-TR" dirty="0"/>
              <a:t> kaldığına ilişkin genel bilgilerden öte bir veri yok.</a:t>
            </a:r>
          </a:p>
        </p:txBody>
      </p:sp>
      <p:sp>
        <p:nvSpPr>
          <p:cNvPr id="4" name="Veri Yer Tutucusu 3">
            <a:extLst>
              <a:ext uri="{FF2B5EF4-FFF2-40B4-BE49-F238E27FC236}">
                <a16:creationId xmlns:a16="http://schemas.microsoft.com/office/drawing/2014/main" id="{E9DDA636-9AC3-8E55-3F0B-E3EA9D4F4EFC}"/>
              </a:ext>
            </a:extLst>
          </p:cNvPr>
          <p:cNvSpPr>
            <a:spLocks noGrp="1"/>
          </p:cNvSpPr>
          <p:nvPr>
            <p:ph type="dt" sz="half" idx="10"/>
          </p:nvPr>
        </p:nvSpPr>
        <p:spPr>
          <a:xfrm>
            <a:off x="9254068" y="6355080"/>
            <a:ext cx="2290232" cy="304799"/>
          </a:xfrm>
        </p:spPr>
        <p:txBody>
          <a:bodyPr>
            <a:normAutofit/>
          </a:bodyPr>
          <a:lstStyle/>
          <a:p>
            <a:pPr algn="r">
              <a:spcAft>
                <a:spcPts val="600"/>
              </a:spcAft>
            </a:pPr>
            <a:r>
              <a:rPr lang="tr-TR">
                <a:solidFill>
                  <a:schemeClr val="tx1">
                    <a:alpha val="60000"/>
                  </a:schemeClr>
                </a:solidFill>
              </a:rPr>
              <a:t>20.09.2023</a:t>
            </a:r>
          </a:p>
        </p:txBody>
      </p:sp>
    </p:spTree>
    <p:extLst>
      <p:ext uri="{BB962C8B-B14F-4D97-AF65-F5344CB8AC3E}">
        <p14:creationId xmlns:p14="http://schemas.microsoft.com/office/powerpoint/2010/main" val="3793506086"/>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Rectangle 1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6" name="Slayt Numarası Yer Tutucusu 5">
            <a:extLst>
              <a:ext uri="{FF2B5EF4-FFF2-40B4-BE49-F238E27FC236}">
                <a16:creationId xmlns:a16="http://schemas.microsoft.com/office/drawing/2014/main" id="{5A7FDEDD-A3E7-0870-5C7C-285791D23D1A}"/>
              </a:ext>
            </a:extLst>
          </p:cNvPr>
          <p:cNvSpPr>
            <a:spLocks noGrp="1"/>
          </p:cNvSpPr>
          <p:nvPr>
            <p:ph type="sldNum" sz="quarter" idx="12"/>
          </p:nvPr>
        </p:nvSpPr>
        <p:spPr>
          <a:xfrm>
            <a:off x="10352540" y="295729"/>
            <a:ext cx="838199" cy="767687"/>
          </a:xfrm>
        </p:spPr>
        <p:txBody>
          <a:bodyPr>
            <a:normAutofit/>
          </a:bodyPr>
          <a:lstStyle/>
          <a:p>
            <a:pPr>
              <a:spcAft>
                <a:spcPts val="600"/>
              </a:spcAft>
            </a:pPr>
            <a:fld id="{53ED53E6-7DD9-4B0D-A562-09819B57561C}" type="slidenum">
              <a:rPr lang="tr-TR">
                <a:solidFill>
                  <a:srgbClr val="FFFFFF"/>
                </a:solidFill>
              </a:rPr>
              <a:pPr>
                <a:spcAft>
                  <a:spcPts val="600"/>
                </a:spcAft>
              </a:pPr>
              <a:t>23</a:t>
            </a:fld>
            <a:endParaRPr lang="tr-TR">
              <a:solidFill>
                <a:srgbClr val="FFFFFF"/>
              </a:solidFill>
            </a:endParaRPr>
          </a:p>
        </p:txBody>
      </p:sp>
      <p:sp>
        <p:nvSpPr>
          <p:cNvPr id="1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8" name="Freeform: Shape 1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tr-TR"/>
          </a:p>
        </p:txBody>
      </p:sp>
      <p:sp>
        <p:nvSpPr>
          <p:cNvPr id="2" name="Başlık 1">
            <a:extLst>
              <a:ext uri="{FF2B5EF4-FFF2-40B4-BE49-F238E27FC236}">
                <a16:creationId xmlns:a16="http://schemas.microsoft.com/office/drawing/2014/main" id="{6C3F737A-5051-0333-327C-4F3DE79AF5E2}"/>
              </a:ext>
            </a:extLst>
          </p:cNvPr>
          <p:cNvSpPr>
            <a:spLocks noGrp="1"/>
          </p:cNvSpPr>
          <p:nvPr>
            <p:ph type="title"/>
          </p:nvPr>
        </p:nvSpPr>
        <p:spPr>
          <a:xfrm>
            <a:off x="1103312" y="452718"/>
            <a:ext cx="8947522" cy="1400530"/>
          </a:xfrm>
        </p:spPr>
        <p:txBody>
          <a:bodyPr anchor="ctr">
            <a:normAutofit/>
          </a:bodyPr>
          <a:lstStyle/>
          <a:p>
            <a:r>
              <a:rPr lang="tr-TR" dirty="0">
                <a:solidFill>
                  <a:srgbClr val="FFFFFF"/>
                </a:solidFill>
              </a:rPr>
              <a:t>Genel Durum</a:t>
            </a:r>
          </a:p>
        </p:txBody>
      </p:sp>
      <p:sp>
        <p:nvSpPr>
          <p:cNvPr id="7" name="Alt Bilgi Yer Tutucusu 6">
            <a:extLst>
              <a:ext uri="{FF2B5EF4-FFF2-40B4-BE49-F238E27FC236}">
                <a16:creationId xmlns:a16="http://schemas.microsoft.com/office/drawing/2014/main" id="{C9BB1D72-5304-EB29-EF5B-FA91633D3EA7}"/>
              </a:ext>
            </a:extLst>
          </p:cNvPr>
          <p:cNvSpPr>
            <a:spLocks noGrp="1"/>
          </p:cNvSpPr>
          <p:nvPr>
            <p:ph type="ftr" sz="quarter" idx="11"/>
          </p:nvPr>
        </p:nvSpPr>
        <p:spPr>
          <a:xfrm>
            <a:off x="636915" y="6355080"/>
            <a:ext cx="3859795" cy="304801"/>
          </a:xfrm>
        </p:spPr>
        <p:txBody>
          <a:bodyPr>
            <a:normAutofit/>
          </a:bodyPr>
          <a:lstStyle/>
          <a:p>
            <a:pPr>
              <a:spcAft>
                <a:spcPts val="600"/>
              </a:spcAft>
            </a:pPr>
            <a:r>
              <a:rPr lang="tr-TR">
                <a:solidFill>
                  <a:schemeClr val="tx1">
                    <a:alpha val="60000"/>
                  </a:schemeClr>
                </a:solidFill>
              </a:rPr>
              <a:t>34. GES PROGAMI</a:t>
            </a:r>
          </a:p>
        </p:txBody>
      </p:sp>
      <p:sp>
        <p:nvSpPr>
          <p:cNvPr id="3" name="İçerik Yer Tutucusu 2">
            <a:extLst>
              <a:ext uri="{FF2B5EF4-FFF2-40B4-BE49-F238E27FC236}">
                <a16:creationId xmlns:a16="http://schemas.microsoft.com/office/drawing/2014/main" id="{5AE4D412-0E87-1E04-9190-B43B40552854}"/>
              </a:ext>
            </a:extLst>
          </p:cNvPr>
          <p:cNvSpPr>
            <a:spLocks noGrp="1"/>
          </p:cNvSpPr>
          <p:nvPr>
            <p:ph idx="1"/>
          </p:nvPr>
        </p:nvSpPr>
        <p:spPr>
          <a:xfrm>
            <a:off x="1103312" y="2763520"/>
            <a:ext cx="8946541" cy="3484879"/>
          </a:xfrm>
        </p:spPr>
        <p:txBody>
          <a:bodyPr>
            <a:normAutofit/>
          </a:bodyPr>
          <a:lstStyle/>
          <a:p>
            <a:r>
              <a:rPr lang="tr-TR" dirty="0"/>
              <a:t>Aşıları hasta toplayıp bir sonraki aşı gününe çağırıyoruz. Çünkü haftalık kaç aşı yapacağımızın verisi yok. Aşılar çoğunlukla haftanın bir günü yapılıyor.</a:t>
            </a:r>
          </a:p>
          <a:p>
            <a:endParaRPr lang="tr-TR" dirty="0"/>
          </a:p>
          <a:p>
            <a:r>
              <a:rPr lang="tr-TR" dirty="0"/>
              <a:t>Aşıları koruyacak soğuk zincir olanaklarına sahip değiller.</a:t>
            </a:r>
          </a:p>
        </p:txBody>
      </p:sp>
      <p:sp>
        <p:nvSpPr>
          <p:cNvPr id="4" name="Veri Yer Tutucusu 3">
            <a:extLst>
              <a:ext uri="{FF2B5EF4-FFF2-40B4-BE49-F238E27FC236}">
                <a16:creationId xmlns:a16="http://schemas.microsoft.com/office/drawing/2014/main" id="{BA1EE8B6-C9BD-BF76-768F-2A57262A9344}"/>
              </a:ext>
            </a:extLst>
          </p:cNvPr>
          <p:cNvSpPr>
            <a:spLocks noGrp="1"/>
          </p:cNvSpPr>
          <p:nvPr>
            <p:ph type="dt" sz="half" idx="10"/>
          </p:nvPr>
        </p:nvSpPr>
        <p:spPr>
          <a:xfrm>
            <a:off x="9254068" y="6355080"/>
            <a:ext cx="2290232" cy="304799"/>
          </a:xfrm>
        </p:spPr>
        <p:txBody>
          <a:bodyPr>
            <a:normAutofit/>
          </a:bodyPr>
          <a:lstStyle/>
          <a:p>
            <a:pPr algn="r">
              <a:spcAft>
                <a:spcPts val="600"/>
              </a:spcAft>
            </a:pPr>
            <a:r>
              <a:rPr lang="tr-TR">
                <a:solidFill>
                  <a:schemeClr val="tx1">
                    <a:alpha val="60000"/>
                  </a:schemeClr>
                </a:solidFill>
              </a:rPr>
              <a:t>20.09.2023</a:t>
            </a:r>
          </a:p>
        </p:txBody>
      </p:sp>
    </p:spTree>
    <p:extLst>
      <p:ext uri="{BB962C8B-B14F-4D97-AF65-F5344CB8AC3E}">
        <p14:creationId xmlns:p14="http://schemas.microsoft.com/office/powerpoint/2010/main" val="2357518425"/>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Rectangle 1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6" name="Slayt Numarası Yer Tutucusu 5">
            <a:extLst>
              <a:ext uri="{FF2B5EF4-FFF2-40B4-BE49-F238E27FC236}">
                <a16:creationId xmlns:a16="http://schemas.microsoft.com/office/drawing/2014/main" id="{B680FC94-144C-3F4B-9C93-ECBF05F46718}"/>
              </a:ext>
            </a:extLst>
          </p:cNvPr>
          <p:cNvSpPr>
            <a:spLocks noGrp="1"/>
          </p:cNvSpPr>
          <p:nvPr>
            <p:ph type="sldNum" sz="quarter" idx="12"/>
          </p:nvPr>
        </p:nvSpPr>
        <p:spPr>
          <a:xfrm>
            <a:off x="10352540" y="295729"/>
            <a:ext cx="838199" cy="767687"/>
          </a:xfrm>
        </p:spPr>
        <p:txBody>
          <a:bodyPr>
            <a:normAutofit/>
          </a:bodyPr>
          <a:lstStyle/>
          <a:p>
            <a:pPr>
              <a:spcAft>
                <a:spcPts val="600"/>
              </a:spcAft>
            </a:pPr>
            <a:fld id="{53ED53E6-7DD9-4B0D-A562-09819B57561C}" type="slidenum">
              <a:rPr lang="tr-TR">
                <a:solidFill>
                  <a:srgbClr val="FFFFFF"/>
                </a:solidFill>
              </a:rPr>
              <a:pPr>
                <a:spcAft>
                  <a:spcPts val="600"/>
                </a:spcAft>
              </a:pPr>
              <a:t>24</a:t>
            </a:fld>
            <a:endParaRPr lang="tr-TR">
              <a:solidFill>
                <a:srgbClr val="FFFFFF"/>
              </a:solidFill>
            </a:endParaRPr>
          </a:p>
        </p:txBody>
      </p:sp>
      <p:sp>
        <p:nvSpPr>
          <p:cNvPr id="1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7" name="Freeform: Shape 1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tr-TR"/>
          </a:p>
        </p:txBody>
      </p:sp>
      <p:sp>
        <p:nvSpPr>
          <p:cNvPr id="2" name="Başlık 1">
            <a:extLst>
              <a:ext uri="{FF2B5EF4-FFF2-40B4-BE49-F238E27FC236}">
                <a16:creationId xmlns:a16="http://schemas.microsoft.com/office/drawing/2014/main" id="{0A90C5D3-7AB7-EF14-6A21-89B4400F8142}"/>
              </a:ext>
            </a:extLst>
          </p:cNvPr>
          <p:cNvSpPr>
            <a:spLocks noGrp="1"/>
          </p:cNvSpPr>
          <p:nvPr>
            <p:ph type="title"/>
          </p:nvPr>
        </p:nvSpPr>
        <p:spPr>
          <a:xfrm>
            <a:off x="1103312" y="452718"/>
            <a:ext cx="8947522" cy="1400530"/>
          </a:xfrm>
        </p:spPr>
        <p:txBody>
          <a:bodyPr anchor="ctr">
            <a:normAutofit/>
          </a:bodyPr>
          <a:lstStyle/>
          <a:p>
            <a:r>
              <a:rPr lang="tr-TR" dirty="0">
                <a:solidFill>
                  <a:srgbClr val="FFFFFF"/>
                </a:solidFill>
              </a:rPr>
              <a:t>Genel Durum</a:t>
            </a:r>
          </a:p>
        </p:txBody>
      </p:sp>
      <p:sp>
        <p:nvSpPr>
          <p:cNvPr id="5" name="Alt Bilgi Yer Tutucusu 4">
            <a:extLst>
              <a:ext uri="{FF2B5EF4-FFF2-40B4-BE49-F238E27FC236}">
                <a16:creationId xmlns:a16="http://schemas.microsoft.com/office/drawing/2014/main" id="{50F9B157-B68E-0438-DDEF-C2B55F4F4858}"/>
              </a:ext>
            </a:extLst>
          </p:cNvPr>
          <p:cNvSpPr>
            <a:spLocks noGrp="1"/>
          </p:cNvSpPr>
          <p:nvPr>
            <p:ph type="ftr" sz="quarter" idx="11"/>
          </p:nvPr>
        </p:nvSpPr>
        <p:spPr>
          <a:xfrm>
            <a:off x="636915" y="6355080"/>
            <a:ext cx="3859795" cy="304801"/>
          </a:xfrm>
        </p:spPr>
        <p:txBody>
          <a:bodyPr>
            <a:normAutofit/>
          </a:bodyPr>
          <a:lstStyle/>
          <a:p>
            <a:pPr>
              <a:spcAft>
                <a:spcPts val="600"/>
              </a:spcAft>
            </a:pPr>
            <a:r>
              <a:rPr lang="tr-TR">
                <a:solidFill>
                  <a:schemeClr val="tx1">
                    <a:alpha val="60000"/>
                  </a:schemeClr>
                </a:solidFill>
              </a:rPr>
              <a:t>34. GES PROGAMI</a:t>
            </a:r>
          </a:p>
        </p:txBody>
      </p:sp>
      <p:sp>
        <p:nvSpPr>
          <p:cNvPr id="3" name="İçerik Yer Tutucusu 2">
            <a:extLst>
              <a:ext uri="{FF2B5EF4-FFF2-40B4-BE49-F238E27FC236}">
                <a16:creationId xmlns:a16="http://schemas.microsoft.com/office/drawing/2014/main" id="{31CF6D86-592F-BF53-16D3-9D233D814178}"/>
              </a:ext>
            </a:extLst>
          </p:cNvPr>
          <p:cNvSpPr>
            <a:spLocks noGrp="1"/>
          </p:cNvSpPr>
          <p:nvPr>
            <p:ph idx="1"/>
          </p:nvPr>
        </p:nvSpPr>
        <p:spPr>
          <a:xfrm>
            <a:off x="1103312" y="2763520"/>
            <a:ext cx="8946541" cy="3484879"/>
          </a:xfrm>
        </p:spPr>
        <p:txBody>
          <a:bodyPr>
            <a:normAutofit/>
          </a:bodyPr>
          <a:lstStyle/>
          <a:p>
            <a:r>
              <a:rPr lang="tr-TR" dirty="0" err="1"/>
              <a:t>GYA</a:t>
            </a:r>
            <a:r>
              <a:rPr lang="tr-TR" dirty="0"/>
              <a:t> sağlık birimlerine </a:t>
            </a:r>
            <a:r>
              <a:rPr lang="tr-TR" dirty="0" err="1"/>
              <a:t>ASM</a:t>
            </a:r>
            <a:r>
              <a:rPr lang="tr-TR" dirty="0"/>
              <a:t> denilmesi doğru bir adlandırma değil ve </a:t>
            </a:r>
            <a:r>
              <a:rPr lang="tr-TR" dirty="0" err="1"/>
              <a:t>ASM’lerde</a:t>
            </a:r>
            <a:r>
              <a:rPr lang="tr-TR" dirty="0"/>
              <a:t> yapılan rutini buralarda uygulamaya yönelik bir çaba görülmüyor. </a:t>
            </a:r>
          </a:p>
          <a:p>
            <a:endParaRPr lang="tr-TR" dirty="0"/>
          </a:p>
          <a:p>
            <a:r>
              <a:rPr lang="tr-TR" dirty="0"/>
              <a:t>Sorulduğunda aynı yanıt alınıyor: “Burası benim asıl nüfusum değil!” çünkü hekimlerin “asıl” nüfusu hala önceki çalıştığı </a:t>
            </a:r>
            <a:r>
              <a:rPr lang="tr-TR" dirty="0" err="1"/>
              <a:t>ASM’ye</a:t>
            </a:r>
            <a:r>
              <a:rPr lang="tr-TR" dirty="0"/>
              <a:t> kayıtlı olan nüfus.</a:t>
            </a:r>
          </a:p>
          <a:p>
            <a:endParaRPr lang="tr-TR" dirty="0"/>
          </a:p>
        </p:txBody>
      </p:sp>
      <p:sp>
        <p:nvSpPr>
          <p:cNvPr id="4" name="Veri Yer Tutucusu 3">
            <a:extLst>
              <a:ext uri="{FF2B5EF4-FFF2-40B4-BE49-F238E27FC236}">
                <a16:creationId xmlns:a16="http://schemas.microsoft.com/office/drawing/2014/main" id="{F4919398-B2DA-37F0-3F0A-C76090BAE7DB}"/>
              </a:ext>
            </a:extLst>
          </p:cNvPr>
          <p:cNvSpPr>
            <a:spLocks noGrp="1"/>
          </p:cNvSpPr>
          <p:nvPr>
            <p:ph type="dt" sz="half" idx="10"/>
          </p:nvPr>
        </p:nvSpPr>
        <p:spPr>
          <a:xfrm>
            <a:off x="9254068" y="6355080"/>
            <a:ext cx="2290232" cy="304799"/>
          </a:xfrm>
        </p:spPr>
        <p:txBody>
          <a:bodyPr>
            <a:normAutofit/>
          </a:bodyPr>
          <a:lstStyle/>
          <a:p>
            <a:pPr algn="r">
              <a:spcAft>
                <a:spcPts val="600"/>
              </a:spcAft>
            </a:pPr>
            <a:r>
              <a:rPr lang="tr-TR">
                <a:solidFill>
                  <a:schemeClr val="tx1">
                    <a:alpha val="60000"/>
                  </a:schemeClr>
                </a:solidFill>
              </a:rPr>
              <a:t>20.09.2023</a:t>
            </a:r>
          </a:p>
        </p:txBody>
      </p:sp>
    </p:spTree>
    <p:extLst>
      <p:ext uri="{BB962C8B-B14F-4D97-AF65-F5344CB8AC3E}">
        <p14:creationId xmlns:p14="http://schemas.microsoft.com/office/powerpoint/2010/main" val="235119116"/>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Rectangle 1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6" name="Slayt Numarası Yer Tutucusu 5">
            <a:extLst>
              <a:ext uri="{FF2B5EF4-FFF2-40B4-BE49-F238E27FC236}">
                <a16:creationId xmlns:a16="http://schemas.microsoft.com/office/drawing/2014/main" id="{DBD5B6CE-20BF-CE92-EBF0-CA495D6EDEAE}"/>
              </a:ext>
            </a:extLst>
          </p:cNvPr>
          <p:cNvSpPr>
            <a:spLocks noGrp="1"/>
          </p:cNvSpPr>
          <p:nvPr>
            <p:ph type="sldNum" sz="quarter" idx="12"/>
          </p:nvPr>
        </p:nvSpPr>
        <p:spPr>
          <a:xfrm>
            <a:off x="10352540" y="295729"/>
            <a:ext cx="838199" cy="767687"/>
          </a:xfrm>
        </p:spPr>
        <p:txBody>
          <a:bodyPr>
            <a:normAutofit/>
          </a:bodyPr>
          <a:lstStyle/>
          <a:p>
            <a:pPr>
              <a:spcAft>
                <a:spcPts val="600"/>
              </a:spcAft>
            </a:pPr>
            <a:fld id="{53ED53E6-7DD9-4B0D-A562-09819B57561C}" type="slidenum">
              <a:rPr lang="tr-TR">
                <a:solidFill>
                  <a:srgbClr val="FFFFFF"/>
                </a:solidFill>
              </a:rPr>
              <a:pPr>
                <a:spcAft>
                  <a:spcPts val="600"/>
                </a:spcAft>
              </a:pPr>
              <a:t>25</a:t>
            </a:fld>
            <a:endParaRPr lang="tr-TR">
              <a:solidFill>
                <a:srgbClr val="FFFFFF"/>
              </a:solidFill>
            </a:endParaRPr>
          </a:p>
        </p:txBody>
      </p:sp>
      <p:sp>
        <p:nvSpPr>
          <p:cNvPr id="1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8" name="Freeform: Shape 1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tr-TR"/>
          </a:p>
        </p:txBody>
      </p:sp>
      <p:sp>
        <p:nvSpPr>
          <p:cNvPr id="2" name="Başlık 1">
            <a:extLst>
              <a:ext uri="{FF2B5EF4-FFF2-40B4-BE49-F238E27FC236}">
                <a16:creationId xmlns:a16="http://schemas.microsoft.com/office/drawing/2014/main" id="{EE7891D1-1273-B72C-8DA0-859819B8837B}"/>
              </a:ext>
            </a:extLst>
          </p:cNvPr>
          <p:cNvSpPr>
            <a:spLocks noGrp="1"/>
          </p:cNvSpPr>
          <p:nvPr>
            <p:ph type="title"/>
          </p:nvPr>
        </p:nvSpPr>
        <p:spPr>
          <a:xfrm>
            <a:off x="1103312" y="452718"/>
            <a:ext cx="8947522" cy="1400530"/>
          </a:xfrm>
        </p:spPr>
        <p:txBody>
          <a:bodyPr anchor="ctr">
            <a:normAutofit/>
          </a:bodyPr>
          <a:lstStyle/>
          <a:p>
            <a:r>
              <a:rPr lang="tr-TR">
                <a:solidFill>
                  <a:srgbClr val="FFFFFF"/>
                </a:solidFill>
              </a:rPr>
              <a:t>Genel Durum</a:t>
            </a:r>
          </a:p>
        </p:txBody>
      </p:sp>
      <p:sp>
        <p:nvSpPr>
          <p:cNvPr id="7" name="Alt Bilgi Yer Tutucusu 6">
            <a:extLst>
              <a:ext uri="{FF2B5EF4-FFF2-40B4-BE49-F238E27FC236}">
                <a16:creationId xmlns:a16="http://schemas.microsoft.com/office/drawing/2014/main" id="{2905D5C6-67CA-600E-FB47-F6CC75D5A48D}"/>
              </a:ext>
            </a:extLst>
          </p:cNvPr>
          <p:cNvSpPr>
            <a:spLocks noGrp="1"/>
          </p:cNvSpPr>
          <p:nvPr>
            <p:ph type="ftr" sz="quarter" idx="11"/>
          </p:nvPr>
        </p:nvSpPr>
        <p:spPr>
          <a:xfrm>
            <a:off x="636915" y="6355080"/>
            <a:ext cx="3859795" cy="304801"/>
          </a:xfrm>
        </p:spPr>
        <p:txBody>
          <a:bodyPr>
            <a:normAutofit/>
          </a:bodyPr>
          <a:lstStyle/>
          <a:p>
            <a:pPr>
              <a:spcAft>
                <a:spcPts val="600"/>
              </a:spcAft>
            </a:pPr>
            <a:r>
              <a:rPr lang="tr-TR">
                <a:solidFill>
                  <a:schemeClr val="tx1">
                    <a:alpha val="60000"/>
                  </a:schemeClr>
                </a:solidFill>
              </a:rPr>
              <a:t>34. GES PROGAMI</a:t>
            </a:r>
          </a:p>
        </p:txBody>
      </p:sp>
      <p:sp>
        <p:nvSpPr>
          <p:cNvPr id="3" name="İçerik Yer Tutucusu 2">
            <a:extLst>
              <a:ext uri="{FF2B5EF4-FFF2-40B4-BE49-F238E27FC236}">
                <a16:creationId xmlns:a16="http://schemas.microsoft.com/office/drawing/2014/main" id="{EBB98393-AE3C-FCFC-EFF6-98478CFA0847}"/>
              </a:ext>
            </a:extLst>
          </p:cNvPr>
          <p:cNvSpPr>
            <a:spLocks noGrp="1"/>
          </p:cNvSpPr>
          <p:nvPr>
            <p:ph idx="1"/>
          </p:nvPr>
        </p:nvSpPr>
        <p:spPr>
          <a:xfrm>
            <a:off x="1103312" y="2763520"/>
            <a:ext cx="8946541" cy="3484879"/>
          </a:xfrm>
        </p:spPr>
        <p:txBody>
          <a:bodyPr>
            <a:normAutofit/>
          </a:bodyPr>
          <a:lstStyle/>
          <a:p>
            <a:r>
              <a:rPr lang="tr-TR" dirty="0"/>
              <a:t>Birinci basamak sağlık hizmetlerinin verildiği temel yerler olması nedeniyle deprem sonrası yukarıda tanımlanan koşullardan koruyucu sağlık hizmetleri de payını almış durumda.</a:t>
            </a:r>
          </a:p>
          <a:p>
            <a:endParaRPr lang="tr-TR" dirty="0"/>
          </a:p>
          <a:p>
            <a:r>
              <a:rPr lang="tr-TR" dirty="0"/>
              <a:t>Bağışıklama başta olmak üzere, izlemler, topuk kanı, aile planlaması, kanser erken tanısı, evde bakım, bulaşıcı hastalık kontrolü, sağlık eğitimi vb. bir çok hizmet önceliğini önemli ölçüde yitirmiş durumda.</a:t>
            </a:r>
          </a:p>
        </p:txBody>
      </p:sp>
      <p:sp>
        <p:nvSpPr>
          <p:cNvPr id="4" name="Veri Yer Tutucusu 3">
            <a:extLst>
              <a:ext uri="{FF2B5EF4-FFF2-40B4-BE49-F238E27FC236}">
                <a16:creationId xmlns:a16="http://schemas.microsoft.com/office/drawing/2014/main" id="{E6FD4FE0-6A97-EE75-95F9-AF60918F4206}"/>
              </a:ext>
            </a:extLst>
          </p:cNvPr>
          <p:cNvSpPr>
            <a:spLocks noGrp="1"/>
          </p:cNvSpPr>
          <p:nvPr>
            <p:ph type="dt" sz="half" idx="10"/>
          </p:nvPr>
        </p:nvSpPr>
        <p:spPr>
          <a:xfrm>
            <a:off x="9254068" y="6355080"/>
            <a:ext cx="2290232" cy="304799"/>
          </a:xfrm>
        </p:spPr>
        <p:txBody>
          <a:bodyPr>
            <a:normAutofit/>
          </a:bodyPr>
          <a:lstStyle/>
          <a:p>
            <a:pPr algn="r">
              <a:spcAft>
                <a:spcPts val="600"/>
              </a:spcAft>
            </a:pPr>
            <a:r>
              <a:rPr lang="tr-TR">
                <a:solidFill>
                  <a:schemeClr val="tx1">
                    <a:alpha val="60000"/>
                  </a:schemeClr>
                </a:solidFill>
              </a:rPr>
              <a:t>20.09.2023</a:t>
            </a:r>
          </a:p>
        </p:txBody>
      </p:sp>
    </p:spTree>
    <p:extLst>
      <p:ext uri="{BB962C8B-B14F-4D97-AF65-F5344CB8AC3E}">
        <p14:creationId xmlns:p14="http://schemas.microsoft.com/office/powerpoint/2010/main" val="3476920780"/>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Rectangle 1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6" name="Slayt Numarası Yer Tutucusu 5">
            <a:extLst>
              <a:ext uri="{FF2B5EF4-FFF2-40B4-BE49-F238E27FC236}">
                <a16:creationId xmlns:a16="http://schemas.microsoft.com/office/drawing/2014/main" id="{3FAA6A70-E8C1-C2DE-A7FA-0B4283A41F5A}"/>
              </a:ext>
            </a:extLst>
          </p:cNvPr>
          <p:cNvSpPr>
            <a:spLocks noGrp="1"/>
          </p:cNvSpPr>
          <p:nvPr>
            <p:ph type="sldNum" sz="quarter" idx="12"/>
          </p:nvPr>
        </p:nvSpPr>
        <p:spPr>
          <a:xfrm>
            <a:off x="10352540" y="295729"/>
            <a:ext cx="838199" cy="767687"/>
          </a:xfrm>
        </p:spPr>
        <p:txBody>
          <a:bodyPr>
            <a:normAutofit/>
          </a:bodyPr>
          <a:lstStyle/>
          <a:p>
            <a:pPr>
              <a:spcAft>
                <a:spcPts val="600"/>
              </a:spcAft>
            </a:pPr>
            <a:fld id="{53ED53E6-7DD9-4B0D-A562-09819B57561C}" type="slidenum">
              <a:rPr lang="tr-TR">
                <a:solidFill>
                  <a:srgbClr val="FFFFFF"/>
                </a:solidFill>
              </a:rPr>
              <a:pPr>
                <a:spcAft>
                  <a:spcPts val="600"/>
                </a:spcAft>
              </a:pPr>
              <a:t>26</a:t>
            </a:fld>
            <a:endParaRPr lang="tr-TR">
              <a:solidFill>
                <a:srgbClr val="FFFFFF"/>
              </a:solidFill>
            </a:endParaRPr>
          </a:p>
        </p:txBody>
      </p:sp>
      <p:sp>
        <p:nvSpPr>
          <p:cNvPr id="1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8" name="Freeform: Shape 1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tr-TR"/>
          </a:p>
        </p:txBody>
      </p:sp>
      <p:sp>
        <p:nvSpPr>
          <p:cNvPr id="2" name="Başlık 1">
            <a:extLst>
              <a:ext uri="{FF2B5EF4-FFF2-40B4-BE49-F238E27FC236}">
                <a16:creationId xmlns:a16="http://schemas.microsoft.com/office/drawing/2014/main" id="{C8093C69-4C4B-B6E0-4173-0FB73EFC45CD}"/>
              </a:ext>
            </a:extLst>
          </p:cNvPr>
          <p:cNvSpPr>
            <a:spLocks noGrp="1"/>
          </p:cNvSpPr>
          <p:nvPr>
            <p:ph type="title"/>
          </p:nvPr>
        </p:nvSpPr>
        <p:spPr>
          <a:xfrm>
            <a:off x="1103312" y="452718"/>
            <a:ext cx="8947522" cy="1400530"/>
          </a:xfrm>
        </p:spPr>
        <p:txBody>
          <a:bodyPr anchor="ctr">
            <a:normAutofit/>
          </a:bodyPr>
          <a:lstStyle/>
          <a:p>
            <a:r>
              <a:rPr lang="tr-TR">
                <a:solidFill>
                  <a:srgbClr val="FFFFFF"/>
                </a:solidFill>
              </a:rPr>
              <a:t>Bağışıklama</a:t>
            </a:r>
          </a:p>
        </p:txBody>
      </p:sp>
      <p:sp>
        <p:nvSpPr>
          <p:cNvPr id="7" name="Alt Bilgi Yer Tutucusu 6">
            <a:extLst>
              <a:ext uri="{FF2B5EF4-FFF2-40B4-BE49-F238E27FC236}">
                <a16:creationId xmlns:a16="http://schemas.microsoft.com/office/drawing/2014/main" id="{69D5A626-E283-7557-830F-FFA693480C89}"/>
              </a:ext>
            </a:extLst>
          </p:cNvPr>
          <p:cNvSpPr>
            <a:spLocks noGrp="1"/>
          </p:cNvSpPr>
          <p:nvPr>
            <p:ph type="ftr" sz="quarter" idx="11"/>
          </p:nvPr>
        </p:nvSpPr>
        <p:spPr>
          <a:xfrm>
            <a:off x="636915" y="6355080"/>
            <a:ext cx="3859795" cy="304801"/>
          </a:xfrm>
        </p:spPr>
        <p:txBody>
          <a:bodyPr>
            <a:normAutofit/>
          </a:bodyPr>
          <a:lstStyle/>
          <a:p>
            <a:pPr>
              <a:spcAft>
                <a:spcPts val="600"/>
              </a:spcAft>
            </a:pPr>
            <a:r>
              <a:rPr lang="tr-TR">
                <a:solidFill>
                  <a:schemeClr val="tx1">
                    <a:alpha val="60000"/>
                  </a:schemeClr>
                </a:solidFill>
              </a:rPr>
              <a:t>34. GES PROGAMI</a:t>
            </a:r>
          </a:p>
        </p:txBody>
      </p:sp>
      <p:sp>
        <p:nvSpPr>
          <p:cNvPr id="3" name="İçerik Yer Tutucusu 2">
            <a:extLst>
              <a:ext uri="{FF2B5EF4-FFF2-40B4-BE49-F238E27FC236}">
                <a16:creationId xmlns:a16="http://schemas.microsoft.com/office/drawing/2014/main" id="{3A05561E-1D93-7025-3C3E-E77022092B39}"/>
              </a:ext>
            </a:extLst>
          </p:cNvPr>
          <p:cNvSpPr>
            <a:spLocks noGrp="1"/>
          </p:cNvSpPr>
          <p:nvPr>
            <p:ph idx="1"/>
          </p:nvPr>
        </p:nvSpPr>
        <p:spPr>
          <a:xfrm>
            <a:off x="1103312" y="2763520"/>
            <a:ext cx="8946541" cy="3484879"/>
          </a:xfrm>
        </p:spPr>
        <p:txBody>
          <a:bodyPr>
            <a:normAutofit/>
          </a:bodyPr>
          <a:lstStyle/>
          <a:p>
            <a:pPr>
              <a:lnSpc>
                <a:spcPct val="90000"/>
              </a:lnSpc>
            </a:pPr>
            <a:r>
              <a:rPr lang="tr-TR" dirty="0"/>
              <a:t>Ne yazık ki kentin tüm </a:t>
            </a:r>
            <a:r>
              <a:rPr lang="tr-TR" dirty="0" err="1"/>
              <a:t>ASM’lerinde</a:t>
            </a:r>
            <a:r>
              <a:rPr lang="tr-TR" dirty="0"/>
              <a:t> aşı yapılamıyor. Soğuk zincir koşullarının sağlanmaması en önemli sorun. Yine soğuk zincirin kırılmasının getireceği bürokratik ya da ekonomik yüklerle (doğru olmadığı bilgisini aldık) uğraşmak istenmemesi de sebepler arasında.</a:t>
            </a:r>
          </a:p>
          <a:p>
            <a:pPr>
              <a:lnSpc>
                <a:spcPct val="90000"/>
              </a:lnSpc>
            </a:pPr>
            <a:endParaRPr lang="tr-TR" dirty="0"/>
          </a:p>
          <a:p>
            <a:pPr>
              <a:lnSpc>
                <a:spcPct val="90000"/>
              </a:lnSpc>
            </a:pPr>
            <a:r>
              <a:rPr lang="tr-TR" dirty="0"/>
              <a:t>Hemşire eksikliğini de buna eklemek gerekir. Aşılar çoğunlukla başvuruya (talep olursa) yapılıyor. Bununla birlikte listesindeki çocuklara ve gebelere ulaşıp aşılarını yapanlar, il dışına göç etmiş ise yönlendiren aile hekimleri bulunuyor. </a:t>
            </a:r>
          </a:p>
          <a:p>
            <a:pPr>
              <a:lnSpc>
                <a:spcPct val="90000"/>
              </a:lnSpc>
            </a:pPr>
            <a:endParaRPr lang="tr-TR" dirty="0"/>
          </a:p>
        </p:txBody>
      </p:sp>
      <p:sp>
        <p:nvSpPr>
          <p:cNvPr id="4" name="Veri Yer Tutucusu 3">
            <a:extLst>
              <a:ext uri="{FF2B5EF4-FFF2-40B4-BE49-F238E27FC236}">
                <a16:creationId xmlns:a16="http://schemas.microsoft.com/office/drawing/2014/main" id="{C546889D-6542-EBAD-9488-91A3FF1EB680}"/>
              </a:ext>
            </a:extLst>
          </p:cNvPr>
          <p:cNvSpPr>
            <a:spLocks noGrp="1"/>
          </p:cNvSpPr>
          <p:nvPr>
            <p:ph type="dt" sz="half" idx="10"/>
          </p:nvPr>
        </p:nvSpPr>
        <p:spPr>
          <a:xfrm>
            <a:off x="9254068" y="6355080"/>
            <a:ext cx="2290232" cy="304799"/>
          </a:xfrm>
        </p:spPr>
        <p:txBody>
          <a:bodyPr>
            <a:normAutofit/>
          </a:bodyPr>
          <a:lstStyle/>
          <a:p>
            <a:pPr algn="r">
              <a:spcAft>
                <a:spcPts val="600"/>
              </a:spcAft>
            </a:pPr>
            <a:r>
              <a:rPr lang="tr-TR">
                <a:solidFill>
                  <a:schemeClr val="tx1">
                    <a:alpha val="60000"/>
                  </a:schemeClr>
                </a:solidFill>
              </a:rPr>
              <a:t>20.09.2023</a:t>
            </a:r>
          </a:p>
        </p:txBody>
      </p:sp>
    </p:spTree>
    <p:extLst>
      <p:ext uri="{BB962C8B-B14F-4D97-AF65-F5344CB8AC3E}">
        <p14:creationId xmlns:p14="http://schemas.microsoft.com/office/powerpoint/2010/main" val="1523289365"/>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Rectangle 1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6" name="Slayt Numarası Yer Tutucusu 5">
            <a:extLst>
              <a:ext uri="{FF2B5EF4-FFF2-40B4-BE49-F238E27FC236}">
                <a16:creationId xmlns:a16="http://schemas.microsoft.com/office/drawing/2014/main" id="{C36210D3-572D-7149-A42A-C9160A05993C}"/>
              </a:ext>
            </a:extLst>
          </p:cNvPr>
          <p:cNvSpPr>
            <a:spLocks noGrp="1"/>
          </p:cNvSpPr>
          <p:nvPr>
            <p:ph type="sldNum" sz="quarter" idx="12"/>
          </p:nvPr>
        </p:nvSpPr>
        <p:spPr>
          <a:xfrm>
            <a:off x="10352540" y="295729"/>
            <a:ext cx="838199" cy="767687"/>
          </a:xfrm>
        </p:spPr>
        <p:txBody>
          <a:bodyPr>
            <a:normAutofit/>
          </a:bodyPr>
          <a:lstStyle/>
          <a:p>
            <a:pPr>
              <a:spcAft>
                <a:spcPts val="600"/>
              </a:spcAft>
            </a:pPr>
            <a:fld id="{53ED53E6-7DD9-4B0D-A562-09819B57561C}" type="slidenum">
              <a:rPr lang="tr-TR">
                <a:solidFill>
                  <a:srgbClr val="FFFFFF"/>
                </a:solidFill>
              </a:rPr>
              <a:pPr>
                <a:spcAft>
                  <a:spcPts val="600"/>
                </a:spcAft>
              </a:pPr>
              <a:t>27</a:t>
            </a:fld>
            <a:endParaRPr lang="tr-TR">
              <a:solidFill>
                <a:srgbClr val="FFFFFF"/>
              </a:solidFill>
            </a:endParaRPr>
          </a:p>
        </p:txBody>
      </p:sp>
      <p:sp>
        <p:nvSpPr>
          <p:cNvPr id="1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8" name="Freeform: Shape 1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tr-TR"/>
          </a:p>
        </p:txBody>
      </p:sp>
      <p:sp>
        <p:nvSpPr>
          <p:cNvPr id="2" name="Başlık 1">
            <a:extLst>
              <a:ext uri="{FF2B5EF4-FFF2-40B4-BE49-F238E27FC236}">
                <a16:creationId xmlns:a16="http://schemas.microsoft.com/office/drawing/2014/main" id="{B5DC9086-DE32-1591-A414-8BFACAE6C256}"/>
              </a:ext>
            </a:extLst>
          </p:cNvPr>
          <p:cNvSpPr>
            <a:spLocks noGrp="1"/>
          </p:cNvSpPr>
          <p:nvPr>
            <p:ph type="title"/>
          </p:nvPr>
        </p:nvSpPr>
        <p:spPr>
          <a:xfrm>
            <a:off x="1103312" y="452718"/>
            <a:ext cx="8947522" cy="1400530"/>
          </a:xfrm>
        </p:spPr>
        <p:txBody>
          <a:bodyPr anchor="ctr">
            <a:normAutofit/>
          </a:bodyPr>
          <a:lstStyle/>
          <a:p>
            <a:r>
              <a:rPr lang="tr-TR" dirty="0">
                <a:solidFill>
                  <a:srgbClr val="FFFFFF"/>
                </a:solidFill>
              </a:rPr>
              <a:t>Bağışıklama</a:t>
            </a:r>
          </a:p>
        </p:txBody>
      </p:sp>
      <p:sp>
        <p:nvSpPr>
          <p:cNvPr id="7" name="Alt Bilgi Yer Tutucusu 6">
            <a:extLst>
              <a:ext uri="{FF2B5EF4-FFF2-40B4-BE49-F238E27FC236}">
                <a16:creationId xmlns:a16="http://schemas.microsoft.com/office/drawing/2014/main" id="{CDD248A9-0679-A4F2-F2B9-D770520D132C}"/>
              </a:ext>
            </a:extLst>
          </p:cNvPr>
          <p:cNvSpPr>
            <a:spLocks noGrp="1"/>
          </p:cNvSpPr>
          <p:nvPr>
            <p:ph type="ftr" sz="quarter" idx="11"/>
          </p:nvPr>
        </p:nvSpPr>
        <p:spPr>
          <a:xfrm>
            <a:off x="636915" y="6355080"/>
            <a:ext cx="3859795" cy="304801"/>
          </a:xfrm>
        </p:spPr>
        <p:txBody>
          <a:bodyPr>
            <a:normAutofit/>
          </a:bodyPr>
          <a:lstStyle/>
          <a:p>
            <a:pPr>
              <a:spcAft>
                <a:spcPts val="600"/>
              </a:spcAft>
            </a:pPr>
            <a:r>
              <a:rPr lang="tr-TR">
                <a:solidFill>
                  <a:schemeClr val="tx1">
                    <a:alpha val="60000"/>
                  </a:schemeClr>
                </a:solidFill>
              </a:rPr>
              <a:t>34. GES PROGAMI</a:t>
            </a:r>
          </a:p>
        </p:txBody>
      </p:sp>
      <p:sp>
        <p:nvSpPr>
          <p:cNvPr id="3" name="İçerik Yer Tutucusu 2">
            <a:extLst>
              <a:ext uri="{FF2B5EF4-FFF2-40B4-BE49-F238E27FC236}">
                <a16:creationId xmlns:a16="http://schemas.microsoft.com/office/drawing/2014/main" id="{437886B0-8B79-2F71-982A-3E861A48B2B1}"/>
              </a:ext>
            </a:extLst>
          </p:cNvPr>
          <p:cNvSpPr>
            <a:spLocks noGrp="1"/>
          </p:cNvSpPr>
          <p:nvPr>
            <p:ph idx="1"/>
          </p:nvPr>
        </p:nvSpPr>
        <p:spPr>
          <a:xfrm>
            <a:off x="1103312" y="2763520"/>
            <a:ext cx="8946541" cy="3484879"/>
          </a:xfrm>
        </p:spPr>
        <p:txBody>
          <a:bodyPr>
            <a:normAutofit/>
          </a:bodyPr>
          <a:lstStyle/>
          <a:p>
            <a:r>
              <a:rPr lang="tr-TR" dirty="0"/>
              <a:t>Deprem sonrası çocukluk çağı aşılamada ciddi sorunlar yaşanıyor.</a:t>
            </a:r>
          </a:p>
          <a:p>
            <a:endParaRPr lang="tr-TR" dirty="0"/>
          </a:p>
          <a:p>
            <a:r>
              <a:rPr lang="tr-TR" dirty="0"/>
              <a:t>Aşı oranları çok değişken. Kızamık salgını nedeniyle en çok kızamık konuşuluyor. Kızamık aşısı için %</a:t>
            </a:r>
            <a:r>
              <a:rPr lang="tr-TR" dirty="0" err="1"/>
              <a:t>50’nin</a:t>
            </a:r>
            <a:r>
              <a:rPr lang="tr-TR" dirty="0"/>
              <a:t> altında olan birimler ile %</a:t>
            </a:r>
            <a:r>
              <a:rPr lang="tr-TR" dirty="0" err="1"/>
              <a:t>95’in</a:t>
            </a:r>
            <a:r>
              <a:rPr lang="tr-TR" dirty="0"/>
              <a:t> üzerinde birimler arasında istatistikleri ziyaretlerimizde duyduk. </a:t>
            </a:r>
          </a:p>
          <a:p>
            <a:r>
              <a:rPr lang="tr-TR" dirty="0"/>
              <a:t> </a:t>
            </a:r>
          </a:p>
        </p:txBody>
      </p:sp>
      <p:sp>
        <p:nvSpPr>
          <p:cNvPr id="4" name="Veri Yer Tutucusu 3">
            <a:extLst>
              <a:ext uri="{FF2B5EF4-FFF2-40B4-BE49-F238E27FC236}">
                <a16:creationId xmlns:a16="http://schemas.microsoft.com/office/drawing/2014/main" id="{BE15F29F-410D-E764-B572-6812D1F18401}"/>
              </a:ext>
            </a:extLst>
          </p:cNvPr>
          <p:cNvSpPr>
            <a:spLocks noGrp="1"/>
          </p:cNvSpPr>
          <p:nvPr>
            <p:ph type="dt" sz="half" idx="10"/>
          </p:nvPr>
        </p:nvSpPr>
        <p:spPr>
          <a:xfrm>
            <a:off x="9254068" y="6355080"/>
            <a:ext cx="2290232" cy="304799"/>
          </a:xfrm>
        </p:spPr>
        <p:txBody>
          <a:bodyPr>
            <a:normAutofit/>
          </a:bodyPr>
          <a:lstStyle/>
          <a:p>
            <a:pPr algn="r">
              <a:spcAft>
                <a:spcPts val="600"/>
              </a:spcAft>
            </a:pPr>
            <a:r>
              <a:rPr lang="tr-TR">
                <a:solidFill>
                  <a:schemeClr val="tx1">
                    <a:alpha val="60000"/>
                  </a:schemeClr>
                </a:solidFill>
              </a:rPr>
              <a:t>20.09.2023</a:t>
            </a:r>
          </a:p>
        </p:txBody>
      </p:sp>
    </p:spTree>
    <p:extLst>
      <p:ext uri="{BB962C8B-B14F-4D97-AF65-F5344CB8AC3E}">
        <p14:creationId xmlns:p14="http://schemas.microsoft.com/office/powerpoint/2010/main" val="3042920477"/>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Rectangle 1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6" name="Slayt Numarası Yer Tutucusu 5">
            <a:extLst>
              <a:ext uri="{FF2B5EF4-FFF2-40B4-BE49-F238E27FC236}">
                <a16:creationId xmlns:a16="http://schemas.microsoft.com/office/drawing/2014/main" id="{88D13BF4-0CC7-D39C-1727-292493029FF5}"/>
              </a:ext>
            </a:extLst>
          </p:cNvPr>
          <p:cNvSpPr>
            <a:spLocks noGrp="1"/>
          </p:cNvSpPr>
          <p:nvPr>
            <p:ph type="sldNum" sz="quarter" idx="12"/>
          </p:nvPr>
        </p:nvSpPr>
        <p:spPr>
          <a:xfrm>
            <a:off x="10352540" y="295729"/>
            <a:ext cx="838199" cy="767687"/>
          </a:xfrm>
        </p:spPr>
        <p:txBody>
          <a:bodyPr>
            <a:normAutofit/>
          </a:bodyPr>
          <a:lstStyle/>
          <a:p>
            <a:pPr>
              <a:spcAft>
                <a:spcPts val="600"/>
              </a:spcAft>
            </a:pPr>
            <a:fld id="{53ED53E6-7DD9-4B0D-A562-09819B57561C}" type="slidenum">
              <a:rPr lang="tr-TR">
                <a:solidFill>
                  <a:srgbClr val="FFFFFF"/>
                </a:solidFill>
              </a:rPr>
              <a:pPr>
                <a:spcAft>
                  <a:spcPts val="600"/>
                </a:spcAft>
              </a:pPr>
              <a:t>28</a:t>
            </a:fld>
            <a:endParaRPr lang="tr-TR">
              <a:solidFill>
                <a:srgbClr val="FFFFFF"/>
              </a:solidFill>
            </a:endParaRPr>
          </a:p>
        </p:txBody>
      </p:sp>
      <p:sp>
        <p:nvSpPr>
          <p:cNvPr id="1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7" name="Freeform: Shape 1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tr-TR"/>
          </a:p>
        </p:txBody>
      </p:sp>
      <p:sp>
        <p:nvSpPr>
          <p:cNvPr id="2" name="Başlık 1">
            <a:extLst>
              <a:ext uri="{FF2B5EF4-FFF2-40B4-BE49-F238E27FC236}">
                <a16:creationId xmlns:a16="http://schemas.microsoft.com/office/drawing/2014/main" id="{D7B7F1FD-3EA5-9FD8-3869-AA2AB57A7E8B}"/>
              </a:ext>
            </a:extLst>
          </p:cNvPr>
          <p:cNvSpPr>
            <a:spLocks noGrp="1"/>
          </p:cNvSpPr>
          <p:nvPr>
            <p:ph type="title"/>
          </p:nvPr>
        </p:nvSpPr>
        <p:spPr>
          <a:xfrm>
            <a:off x="1103312" y="452718"/>
            <a:ext cx="8947522" cy="1400530"/>
          </a:xfrm>
        </p:spPr>
        <p:txBody>
          <a:bodyPr anchor="ctr">
            <a:normAutofit/>
          </a:bodyPr>
          <a:lstStyle/>
          <a:p>
            <a:r>
              <a:rPr lang="tr-TR" dirty="0">
                <a:solidFill>
                  <a:srgbClr val="FFFFFF"/>
                </a:solidFill>
              </a:rPr>
              <a:t>Bağışıklama</a:t>
            </a:r>
          </a:p>
        </p:txBody>
      </p:sp>
      <p:sp>
        <p:nvSpPr>
          <p:cNvPr id="5" name="Alt Bilgi Yer Tutucusu 4">
            <a:extLst>
              <a:ext uri="{FF2B5EF4-FFF2-40B4-BE49-F238E27FC236}">
                <a16:creationId xmlns:a16="http://schemas.microsoft.com/office/drawing/2014/main" id="{BAB7EBD9-85FA-A284-CCA5-9BA8F9443F68}"/>
              </a:ext>
            </a:extLst>
          </p:cNvPr>
          <p:cNvSpPr>
            <a:spLocks noGrp="1"/>
          </p:cNvSpPr>
          <p:nvPr>
            <p:ph type="ftr" sz="quarter" idx="11"/>
          </p:nvPr>
        </p:nvSpPr>
        <p:spPr>
          <a:xfrm>
            <a:off x="636915" y="6355080"/>
            <a:ext cx="3859795" cy="304801"/>
          </a:xfrm>
        </p:spPr>
        <p:txBody>
          <a:bodyPr>
            <a:normAutofit/>
          </a:bodyPr>
          <a:lstStyle/>
          <a:p>
            <a:pPr>
              <a:spcAft>
                <a:spcPts val="600"/>
              </a:spcAft>
            </a:pPr>
            <a:r>
              <a:rPr lang="tr-TR">
                <a:solidFill>
                  <a:schemeClr val="tx1">
                    <a:alpha val="60000"/>
                  </a:schemeClr>
                </a:solidFill>
              </a:rPr>
              <a:t>34. GES PROGAMI</a:t>
            </a:r>
          </a:p>
        </p:txBody>
      </p:sp>
      <p:sp>
        <p:nvSpPr>
          <p:cNvPr id="3" name="İçerik Yer Tutucusu 2">
            <a:extLst>
              <a:ext uri="{FF2B5EF4-FFF2-40B4-BE49-F238E27FC236}">
                <a16:creationId xmlns:a16="http://schemas.microsoft.com/office/drawing/2014/main" id="{9AECD4CB-163A-A35A-AC15-6972FE92585A}"/>
              </a:ext>
            </a:extLst>
          </p:cNvPr>
          <p:cNvSpPr>
            <a:spLocks noGrp="1"/>
          </p:cNvSpPr>
          <p:nvPr>
            <p:ph idx="1"/>
          </p:nvPr>
        </p:nvSpPr>
        <p:spPr>
          <a:xfrm>
            <a:off x="1103312" y="2763520"/>
            <a:ext cx="10020300" cy="3484879"/>
          </a:xfrm>
        </p:spPr>
        <p:txBody>
          <a:bodyPr>
            <a:normAutofit/>
          </a:bodyPr>
          <a:lstStyle/>
          <a:p>
            <a:r>
              <a:rPr lang="tr-TR" dirty="0" err="1"/>
              <a:t>ASM’lerin</a:t>
            </a:r>
            <a:r>
              <a:rPr lang="tr-TR" dirty="0"/>
              <a:t> yıkılmış olması, halkın zorunlu yer değişikliği (il içi ve il dışı), soğuk zincir koşullarının sağlanamaması, sık elektrik kesintileri, aile sağlığı hemşirelerinde sayıca azlık, kayıt sistemi ile ilgili sorunlar, aile hekimlerinin </a:t>
            </a:r>
            <a:r>
              <a:rPr lang="tr-TR" dirty="0" err="1"/>
              <a:t>GYA’larındaki</a:t>
            </a:r>
            <a:r>
              <a:rPr lang="tr-TR" dirty="0"/>
              <a:t> nüfusu kendi nüfusu olarak görmemeleri, sağlık emekçilerinin barınma ve yaşama koşullarındaki gereksinimlerin karşılanmamış olması, depremzede sağlık emekçilerinin çokluğu, poliklinik yükünün fazlalığı vb. nedenlerle bağışıklama hizmetlerinde istenen düzeyi elde edememe ve düşük aşı oranları gerçeği ile karşı karşıyayız.</a:t>
            </a:r>
          </a:p>
          <a:p>
            <a:endParaRPr lang="tr-TR" dirty="0"/>
          </a:p>
        </p:txBody>
      </p:sp>
      <p:sp>
        <p:nvSpPr>
          <p:cNvPr id="4" name="Veri Yer Tutucusu 3">
            <a:extLst>
              <a:ext uri="{FF2B5EF4-FFF2-40B4-BE49-F238E27FC236}">
                <a16:creationId xmlns:a16="http://schemas.microsoft.com/office/drawing/2014/main" id="{26FF97CC-B88F-3FC8-6A00-680F7BD281AB}"/>
              </a:ext>
            </a:extLst>
          </p:cNvPr>
          <p:cNvSpPr>
            <a:spLocks noGrp="1"/>
          </p:cNvSpPr>
          <p:nvPr>
            <p:ph type="dt" sz="half" idx="10"/>
          </p:nvPr>
        </p:nvSpPr>
        <p:spPr>
          <a:xfrm>
            <a:off x="9254068" y="6355080"/>
            <a:ext cx="2290232" cy="304799"/>
          </a:xfrm>
        </p:spPr>
        <p:txBody>
          <a:bodyPr>
            <a:normAutofit/>
          </a:bodyPr>
          <a:lstStyle/>
          <a:p>
            <a:pPr algn="r">
              <a:spcAft>
                <a:spcPts val="600"/>
              </a:spcAft>
            </a:pPr>
            <a:r>
              <a:rPr lang="tr-TR">
                <a:solidFill>
                  <a:schemeClr val="tx1">
                    <a:alpha val="60000"/>
                  </a:schemeClr>
                </a:solidFill>
              </a:rPr>
              <a:t>20.09.2023</a:t>
            </a:r>
          </a:p>
        </p:txBody>
      </p:sp>
    </p:spTree>
    <p:extLst>
      <p:ext uri="{BB962C8B-B14F-4D97-AF65-F5344CB8AC3E}">
        <p14:creationId xmlns:p14="http://schemas.microsoft.com/office/powerpoint/2010/main" val="1070999457"/>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Rectangle 1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6" name="Slayt Numarası Yer Tutucusu 5">
            <a:extLst>
              <a:ext uri="{FF2B5EF4-FFF2-40B4-BE49-F238E27FC236}">
                <a16:creationId xmlns:a16="http://schemas.microsoft.com/office/drawing/2014/main" id="{F8EFF677-26C8-300A-D592-8562FCB4539E}"/>
              </a:ext>
            </a:extLst>
          </p:cNvPr>
          <p:cNvSpPr>
            <a:spLocks noGrp="1"/>
          </p:cNvSpPr>
          <p:nvPr>
            <p:ph type="sldNum" sz="quarter" idx="12"/>
          </p:nvPr>
        </p:nvSpPr>
        <p:spPr>
          <a:xfrm>
            <a:off x="10352540" y="295729"/>
            <a:ext cx="838199" cy="767687"/>
          </a:xfrm>
        </p:spPr>
        <p:txBody>
          <a:bodyPr>
            <a:normAutofit/>
          </a:bodyPr>
          <a:lstStyle/>
          <a:p>
            <a:pPr>
              <a:spcAft>
                <a:spcPts val="600"/>
              </a:spcAft>
            </a:pPr>
            <a:fld id="{53ED53E6-7DD9-4B0D-A562-09819B57561C}" type="slidenum">
              <a:rPr lang="tr-TR">
                <a:solidFill>
                  <a:srgbClr val="FFFFFF"/>
                </a:solidFill>
              </a:rPr>
              <a:pPr>
                <a:spcAft>
                  <a:spcPts val="600"/>
                </a:spcAft>
              </a:pPr>
              <a:t>29</a:t>
            </a:fld>
            <a:endParaRPr lang="tr-TR">
              <a:solidFill>
                <a:srgbClr val="FFFFFF"/>
              </a:solidFill>
            </a:endParaRPr>
          </a:p>
        </p:txBody>
      </p:sp>
      <p:sp>
        <p:nvSpPr>
          <p:cNvPr id="1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8" name="Freeform: Shape 1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tr-TR"/>
          </a:p>
        </p:txBody>
      </p:sp>
      <p:sp>
        <p:nvSpPr>
          <p:cNvPr id="2" name="Başlık 1">
            <a:extLst>
              <a:ext uri="{FF2B5EF4-FFF2-40B4-BE49-F238E27FC236}">
                <a16:creationId xmlns:a16="http://schemas.microsoft.com/office/drawing/2014/main" id="{CBC3E043-2506-EB85-DC15-AF2E08ED1AA7}"/>
              </a:ext>
            </a:extLst>
          </p:cNvPr>
          <p:cNvSpPr>
            <a:spLocks noGrp="1"/>
          </p:cNvSpPr>
          <p:nvPr>
            <p:ph type="title"/>
          </p:nvPr>
        </p:nvSpPr>
        <p:spPr>
          <a:xfrm>
            <a:off x="1103312" y="452718"/>
            <a:ext cx="8947522" cy="1400530"/>
          </a:xfrm>
        </p:spPr>
        <p:txBody>
          <a:bodyPr anchor="ctr">
            <a:normAutofit/>
          </a:bodyPr>
          <a:lstStyle/>
          <a:p>
            <a:r>
              <a:rPr lang="tr-TR" dirty="0">
                <a:solidFill>
                  <a:srgbClr val="FFFFFF"/>
                </a:solidFill>
              </a:rPr>
              <a:t>Bağışıklama</a:t>
            </a:r>
          </a:p>
        </p:txBody>
      </p:sp>
      <p:sp>
        <p:nvSpPr>
          <p:cNvPr id="7" name="Alt Bilgi Yer Tutucusu 6">
            <a:extLst>
              <a:ext uri="{FF2B5EF4-FFF2-40B4-BE49-F238E27FC236}">
                <a16:creationId xmlns:a16="http://schemas.microsoft.com/office/drawing/2014/main" id="{98B5EA36-77AD-018D-1511-82F78FFE85FA}"/>
              </a:ext>
            </a:extLst>
          </p:cNvPr>
          <p:cNvSpPr>
            <a:spLocks noGrp="1"/>
          </p:cNvSpPr>
          <p:nvPr>
            <p:ph type="ftr" sz="quarter" idx="11"/>
          </p:nvPr>
        </p:nvSpPr>
        <p:spPr>
          <a:xfrm>
            <a:off x="636915" y="6355080"/>
            <a:ext cx="3859795" cy="304801"/>
          </a:xfrm>
        </p:spPr>
        <p:txBody>
          <a:bodyPr>
            <a:normAutofit/>
          </a:bodyPr>
          <a:lstStyle/>
          <a:p>
            <a:pPr>
              <a:spcAft>
                <a:spcPts val="600"/>
              </a:spcAft>
            </a:pPr>
            <a:r>
              <a:rPr lang="tr-TR">
                <a:solidFill>
                  <a:schemeClr val="tx1">
                    <a:alpha val="60000"/>
                  </a:schemeClr>
                </a:solidFill>
              </a:rPr>
              <a:t>34. GES PROGAMI</a:t>
            </a:r>
          </a:p>
        </p:txBody>
      </p:sp>
      <p:sp>
        <p:nvSpPr>
          <p:cNvPr id="3" name="İçerik Yer Tutucusu 2">
            <a:extLst>
              <a:ext uri="{FF2B5EF4-FFF2-40B4-BE49-F238E27FC236}">
                <a16:creationId xmlns:a16="http://schemas.microsoft.com/office/drawing/2014/main" id="{2D07CB7E-17AF-1629-3C5C-8E49D9E15CBA}"/>
              </a:ext>
            </a:extLst>
          </p:cNvPr>
          <p:cNvSpPr>
            <a:spLocks noGrp="1"/>
          </p:cNvSpPr>
          <p:nvPr>
            <p:ph idx="1"/>
          </p:nvPr>
        </p:nvSpPr>
        <p:spPr>
          <a:xfrm>
            <a:off x="1103312" y="2763520"/>
            <a:ext cx="8946541" cy="3484879"/>
          </a:xfrm>
        </p:spPr>
        <p:txBody>
          <a:bodyPr>
            <a:normAutofit/>
          </a:bodyPr>
          <a:lstStyle/>
          <a:p>
            <a:pPr>
              <a:lnSpc>
                <a:spcPct val="90000"/>
              </a:lnSpc>
            </a:pPr>
            <a:r>
              <a:rPr lang="tr-TR" dirty="0"/>
              <a:t>Mevcut sorunları aşmak için mobil aşı birimleri oluşturulmuş ise de sayıca yetersiz olduğu gözlenmektedir. </a:t>
            </a:r>
          </a:p>
          <a:p>
            <a:pPr>
              <a:lnSpc>
                <a:spcPct val="90000"/>
              </a:lnSpc>
            </a:pPr>
            <a:endParaRPr lang="tr-TR" dirty="0"/>
          </a:p>
          <a:p>
            <a:pPr>
              <a:lnSpc>
                <a:spcPct val="90000"/>
              </a:lnSpc>
            </a:pPr>
            <a:r>
              <a:rPr lang="tr-TR" dirty="0"/>
              <a:t>Yine ilçe sağlık müdürlüğünün </a:t>
            </a:r>
            <a:r>
              <a:rPr lang="tr-TR" dirty="0" err="1"/>
              <a:t>GYA’nda</a:t>
            </a:r>
            <a:r>
              <a:rPr lang="tr-TR" dirty="0"/>
              <a:t> aşılama faaliyetlerini yürütmesi, burada yapılan aşıların kayıt işlemlerinin yapılması ve bir sonraki aşının izlenmesi gibi sorunları üstlenmesine rağmen istenen düzeylere erişilememiştir.</a:t>
            </a:r>
          </a:p>
        </p:txBody>
      </p:sp>
      <p:sp>
        <p:nvSpPr>
          <p:cNvPr id="4" name="Veri Yer Tutucusu 3">
            <a:extLst>
              <a:ext uri="{FF2B5EF4-FFF2-40B4-BE49-F238E27FC236}">
                <a16:creationId xmlns:a16="http://schemas.microsoft.com/office/drawing/2014/main" id="{D82F5FF3-388B-FE17-699B-0FBB6AD5B7A6}"/>
              </a:ext>
            </a:extLst>
          </p:cNvPr>
          <p:cNvSpPr>
            <a:spLocks noGrp="1"/>
          </p:cNvSpPr>
          <p:nvPr>
            <p:ph type="dt" sz="half" idx="10"/>
          </p:nvPr>
        </p:nvSpPr>
        <p:spPr>
          <a:xfrm>
            <a:off x="9254068" y="6355080"/>
            <a:ext cx="2290232" cy="304799"/>
          </a:xfrm>
        </p:spPr>
        <p:txBody>
          <a:bodyPr>
            <a:normAutofit/>
          </a:bodyPr>
          <a:lstStyle/>
          <a:p>
            <a:pPr algn="r">
              <a:spcAft>
                <a:spcPts val="600"/>
              </a:spcAft>
            </a:pPr>
            <a:r>
              <a:rPr lang="tr-TR">
                <a:solidFill>
                  <a:schemeClr val="tx1">
                    <a:alpha val="60000"/>
                  </a:schemeClr>
                </a:solidFill>
              </a:rPr>
              <a:t>20.09.2023</a:t>
            </a:r>
          </a:p>
        </p:txBody>
      </p:sp>
    </p:spTree>
    <p:extLst>
      <p:ext uri="{BB962C8B-B14F-4D97-AF65-F5344CB8AC3E}">
        <p14:creationId xmlns:p14="http://schemas.microsoft.com/office/powerpoint/2010/main" val="63635292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Rectangle 1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6" name="Slayt Numarası Yer Tutucusu 5">
            <a:extLst>
              <a:ext uri="{FF2B5EF4-FFF2-40B4-BE49-F238E27FC236}">
                <a16:creationId xmlns:a16="http://schemas.microsoft.com/office/drawing/2014/main" id="{9273337F-D801-F869-AAEB-18242E7DC272}"/>
              </a:ext>
            </a:extLst>
          </p:cNvPr>
          <p:cNvSpPr>
            <a:spLocks noGrp="1"/>
          </p:cNvSpPr>
          <p:nvPr>
            <p:ph type="sldNum" sz="quarter" idx="12"/>
          </p:nvPr>
        </p:nvSpPr>
        <p:spPr>
          <a:xfrm>
            <a:off x="10352540" y="295729"/>
            <a:ext cx="838199" cy="767687"/>
          </a:xfrm>
        </p:spPr>
        <p:txBody>
          <a:bodyPr>
            <a:normAutofit/>
          </a:bodyPr>
          <a:lstStyle/>
          <a:p>
            <a:pPr>
              <a:spcAft>
                <a:spcPts val="600"/>
              </a:spcAft>
            </a:pPr>
            <a:fld id="{53ED53E6-7DD9-4B0D-A562-09819B57561C}" type="slidenum">
              <a:rPr lang="tr-TR">
                <a:solidFill>
                  <a:srgbClr val="FFFFFF"/>
                </a:solidFill>
              </a:rPr>
              <a:pPr>
                <a:spcAft>
                  <a:spcPts val="600"/>
                </a:spcAft>
              </a:pPr>
              <a:t>3</a:t>
            </a:fld>
            <a:endParaRPr lang="tr-TR">
              <a:solidFill>
                <a:srgbClr val="FFFFFF"/>
              </a:solidFill>
            </a:endParaRPr>
          </a:p>
        </p:txBody>
      </p:sp>
      <p:sp>
        <p:nvSpPr>
          <p:cNvPr id="1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7" name="Freeform: Shape 1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tr-TR"/>
          </a:p>
        </p:txBody>
      </p:sp>
      <p:sp>
        <p:nvSpPr>
          <p:cNvPr id="2" name="Başlık 1">
            <a:extLst>
              <a:ext uri="{FF2B5EF4-FFF2-40B4-BE49-F238E27FC236}">
                <a16:creationId xmlns:a16="http://schemas.microsoft.com/office/drawing/2014/main" id="{AD35B634-3132-6F76-D7D7-2908C57F822C}"/>
              </a:ext>
            </a:extLst>
          </p:cNvPr>
          <p:cNvSpPr>
            <a:spLocks noGrp="1"/>
          </p:cNvSpPr>
          <p:nvPr>
            <p:ph type="title"/>
          </p:nvPr>
        </p:nvSpPr>
        <p:spPr>
          <a:xfrm>
            <a:off x="1103312" y="452718"/>
            <a:ext cx="8947522" cy="1400530"/>
          </a:xfrm>
        </p:spPr>
        <p:txBody>
          <a:bodyPr anchor="ctr">
            <a:normAutofit/>
          </a:bodyPr>
          <a:lstStyle/>
          <a:p>
            <a:r>
              <a:rPr lang="tr-TR" sz="3900">
                <a:solidFill>
                  <a:srgbClr val="FFFFFF"/>
                </a:solidFill>
                <a:effectLst/>
              </a:rPr>
              <a:t>Doğal Afetlerde Aşılama ve Profilaksi</a:t>
            </a:r>
            <a:br>
              <a:rPr lang="tr-TR" sz="3900">
                <a:solidFill>
                  <a:srgbClr val="FFFFFF"/>
                </a:solidFill>
                <a:effectLst/>
              </a:rPr>
            </a:br>
            <a:endParaRPr lang="tr-TR" sz="3900">
              <a:solidFill>
                <a:srgbClr val="FFFFFF"/>
              </a:solidFill>
            </a:endParaRPr>
          </a:p>
        </p:txBody>
      </p:sp>
      <p:sp>
        <p:nvSpPr>
          <p:cNvPr id="5" name="Alt Bilgi Yer Tutucusu 4">
            <a:extLst>
              <a:ext uri="{FF2B5EF4-FFF2-40B4-BE49-F238E27FC236}">
                <a16:creationId xmlns:a16="http://schemas.microsoft.com/office/drawing/2014/main" id="{58AF4F88-2E85-B980-983E-1C76BA56C540}"/>
              </a:ext>
            </a:extLst>
          </p:cNvPr>
          <p:cNvSpPr>
            <a:spLocks noGrp="1"/>
          </p:cNvSpPr>
          <p:nvPr>
            <p:ph type="ftr" sz="quarter" idx="11"/>
          </p:nvPr>
        </p:nvSpPr>
        <p:spPr>
          <a:xfrm>
            <a:off x="636915" y="6355080"/>
            <a:ext cx="3859795" cy="304801"/>
          </a:xfrm>
        </p:spPr>
        <p:txBody>
          <a:bodyPr>
            <a:normAutofit/>
          </a:bodyPr>
          <a:lstStyle/>
          <a:p>
            <a:pPr>
              <a:spcAft>
                <a:spcPts val="600"/>
              </a:spcAft>
            </a:pPr>
            <a:r>
              <a:rPr lang="tr-TR">
                <a:solidFill>
                  <a:schemeClr val="tx1">
                    <a:alpha val="60000"/>
                  </a:schemeClr>
                </a:solidFill>
              </a:rPr>
              <a:t>34. GES PROGAMI</a:t>
            </a:r>
          </a:p>
        </p:txBody>
      </p:sp>
      <p:sp>
        <p:nvSpPr>
          <p:cNvPr id="3" name="İçerik Yer Tutucusu 2">
            <a:extLst>
              <a:ext uri="{FF2B5EF4-FFF2-40B4-BE49-F238E27FC236}">
                <a16:creationId xmlns:a16="http://schemas.microsoft.com/office/drawing/2014/main" id="{05EF468F-58DF-CEAD-9604-3C7A472CD327}"/>
              </a:ext>
            </a:extLst>
          </p:cNvPr>
          <p:cNvSpPr>
            <a:spLocks noGrp="1"/>
          </p:cNvSpPr>
          <p:nvPr>
            <p:ph idx="1"/>
          </p:nvPr>
        </p:nvSpPr>
        <p:spPr>
          <a:xfrm>
            <a:off x="1103312" y="2763520"/>
            <a:ext cx="8946541" cy="3484879"/>
          </a:xfrm>
        </p:spPr>
        <p:txBody>
          <a:bodyPr>
            <a:normAutofit/>
          </a:bodyPr>
          <a:lstStyle/>
          <a:p>
            <a:r>
              <a:rPr lang="tr-TR" dirty="0">
                <a:effectLst/>
              </a:rPr>
              <a:t>Afet sonrası rutin aşılama hizmetlerinde de aksama olabileceği dikkate alındığında ideal olan, çocukluk çağındaki afetzedelerin eksik aşılı olmamaları kadar erişkinlerin de yaş grupları ve risk durumlarına göre tam aşılı olmalarının sağlanabilmesidir.</a:t>
            </a:r>
          </a:p>
          <a:p>
            <a:endParaRPr lang="tr-TR" dirty="0"/>
          </a:p>
        </p:txBody>
      </p:sp>
      <p:sp>
        <p:nvSpPr>
          <p:cNvPr id="4" name="Veri Yer Tutucusu 3">
            <a:extLst>
              <a:ext uri="{FF2B5EF4-FFF2-40B4-BE49-F238E27FC236}">
                <a16:creationId xmlns:a16="http://schemas.microsoft.com/office/drawing/2014/main" id="{24AC43FE-2D3F-EC04-CC40-121F00DBFED1}"/>
              </a:ext>
            </a:extLst>
          </p:cNvPr>
          <p:cNvSpPr>
            <a:spLocks noGrp="1"/>
          </p:cNvSpPr>
          <p:nvPr>
            <p:ph type="dt" sz="half" idx="10"/>
          </p:nvPr>
        </p:nvSpPr>
        <p:spPr>
          <a:xfrm>
            <a:off x="9254068" y="6355080"/>
            <a:ext cx="2290232" cy="304799"/>
          </a:xfrm>
        </p:spPr>
        <p:txBody>
          <a:bodyPr>
            <a:normAutofit/>
          </a:bodyPr>
          <a:lstStyle/>
          <a:p>
            <a:pPr algn="r">
              <a:spcAft>
                <a:spcPts val="600"/>
              </a:spcAft>
            </a:pPr>
            <a:r>
              <a:rPr lang="tr-TR">
                <a:solidFill>
                  <a:schemeClr val="tx1">
                    <a:alpha val="60000"/>
                  </a:schemeClr>
                </a:solidFill>
              </a:rPr>
              <a:t>20.09.2023</a:t>
            </a:r>
          </a:p>
        </p:txBody>
      </p:sp>
    </p:spTree>
    <p:extLst>
      <p:ext uri="{BB962C8B-B14F-4D97-AF65-F5344CB8AC3E}">
        <p14:creationId xmlns:p14="http://schemas.microsoft.com/office/powerpoint/2010/main" val="2139220991"/>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Rectangle 1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6" name="Slayt Numarası Yer Tutucusu 5">
            <a:extLst>
              <a:ext uri="{FF2B5EF4-FFF2-40B4-BE49-F238E27FC236}">
                <a16:creationId xmlns:a16="http://schemas.microsoft.com/office/drawing/2014/main" id="{B881FB86-BF7F-4ACF-9EB3-B841A33FA15B}"/>
              </a:ext>
            </a:extLst>
          </p:cNvPr>
          <p:cNvSpPr>
            <a:spLocks noGrp="1"/>
          </p:cNvSpPr>
          <p:nvPr>
            <p:ph type="sldNum" sz="quarter" idx="12"/>
          </p:nvPr>
        </p:nvSpPr>
        <p:spPr>
          <a:xfrm>
            <a:off x="10352540" y="295729"/>
            <a:ext cx="838199" cy="767687"/>
          </a:xfrm>
        </p:spPr>
        <p:txBody>
          <a:bodyPr>
            <a:normAutofit/>
          </a:bodyPr>
          <a:lstStyle/>
          <a:p>
            <a:pPr>
              <a:spcAft>
                <a:spcPts val="600"/>
              </a:spcAft>
            </a:pPr>
            <a:fld id="{53ED53E6-7DD9-4B0D-A562-09819B57561C}" type="slidenum">
              <a:rPr lang="tr-TR">
                <a:solidFill>
                  <a:srgbClr val="FFFFFF"/>
                </a:solidFill>
              </a:rPr>
              <a:pPr>
                <a:spcAft>
                  <a:spcPts val="600"/>
                </a:spcAft>
              </a:pPr>
              <a:t>30</a:t>
            </a:fld>
            <a:endParaRPr lang="tr-TR">
              <a:solidFill>
                <a:srgbClr val="FFFFFF"/>
              </a:solidFill>
            </a:endParaRPr>
          </a:p>
        </p:txBody>
      </p:sp>
      <p:sp>
        <p:nvSpPr>
          <p:cNvPr id="1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7" name="Freeform: Shape 1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tr-TR"/>
          </a:p>
        </p:txBody>
      </p:sp>
      <p:sp>
        <p:nvSpPr>
          <p:cNvPr id="2" name="Başlık 1">
            <a:extLst>
              <a:ext uri="{FF2B5EF4-FFF2-40B4-BE49-F238E27FC236}">
                <a16:creationId xmlns:a16="http://schemas.microsoft.com/office/drawing/2014/main" id="{F562631E-48BE-FAFD-8D21-05826E2ABC2D}"/>
              </a:ext>
            </a:extLst>
          </p:cNvPr>
          <p:cNvSpPr>
            <a:spLocks noGrp="1"/>
          </p:cNvSpPr>
          <p:nvPr>
            <p:ph type="title"/>
          </p:nvPr>
        </p:nvSpPr>
        <p:spPr>
          <a:xfrm>
            <a:off x="1103312" y="452718"/>
            <a:ext cx="8947522" cy="1400530"/>
          </a:xfrm>
        </p:spPr>
        <p:txBody>
          <a:bodyPr anchor="ctr">
            <a:normAutofit/>
          </a:bodyPr>
          <a:lstStyle/>
          <a:p>
            <a:r>
              <a:rPr lang="tr-TR" dirty="0">
                <a:solidFill>
                  <a:srgbClr val="FFFFFF"/>
                </a:solidFill>
              </a:rPr>
              <a:t>Bağışıklama</a:t>
            </a:r>
            <a:endParaRPr lang="tr-TR">
              <a:solidFill>
                <a:srgbClr val="FFFFFF"/>
              </a:solidFill>
            </a:endParaRPr>
          </a:p>
        </p:txBody>
      </p:sp>
      <p:sp>
        <p:nvSpPr>
          <p:cNvPr id="5" name="Alt Bilgi Yer Tutucusu 4">
            <a:extLst>
              <a:ext uri="{FF2B5EF4-FFF2-40B4-BE49-F238E27FC236}">
                <a16:creationId xmlns:a16="http://schemas.microsoft.com/office/drawing/2014/main" id="{1620E5F7-6094-5F39-64B3-8796B4F27372}"/>
              </a:ext>
            </a:extLst>
          </p:cNvPr>
          <p:cNvSpPr>
            <a:spLocks noGrp="1"/>
          </p:cNvSpPr>
          <p:nvPr>
            <p:ph type="ftr" sz="quarter" idx="11"/>
          </p:nvPr>
        </p:nvSpPr>
        <p:spPr>
          <a:xfrm>
            <a:off x="636915" y="6355080"/>
            <a:ext cx="3859795" cy="304801"/>
          </a:xfrm>
        </p:spPr>
        <p:txBody>
          <a:bodyPr>
            <a:normAutofit/>
          </a:bodyPr>
          <a:lstStyle/>
          <a:p>
            <a:pPr>
              <a:spcAft>
                <a:spcPts val="600"/>
              </a:spcAft>
            </a:pPr>
            <a:r>
              <a:rPr lang="tr-TR">
                <a:solidFill>
                  <a:schemeClr val="tx1">
                    <a:alpha val="60000"/>
                  </a:schemeClr>
                </a:solidFill>
              </a:rPr>
              <a:t>34. GES PROGAMI</a:t>
            </a:r>
          </a:p>
        </p:txBody>
      </p:sp>
      <p:sp>
        <p:nvSpPr>
          <p:cNvPr id="3" name="İçerik Yer Tutucusu 2">
            <a:extLst>
              <a:ext uri="{FF2B5EF4-FFF2-40B4-BE49-F238E27FC236}">
                <a16:creationId xmlns:a16="http://schemas.microsoft.com/office/drawing/2014/main" id="{7DE2F92E-BFB9-D95D-225A-EAE73D74B0B3}"/>
              </a:ext>
            </a:extLst>
          </p:cNvPr>
          <p:cNvSpPr>
            <a:spLocks noGrp="1"/>
          </p:cNvSpPr>
          <p:nvPr>
            <p:ph idx="1"/>
          </p:nvPr>
        </p:nvSpPr>
        <p:spPr>
          <a:xfrm>
            <a:off x="1103312" y="2763520"/>
            <a:ext cx="8946541" cy="3484879"/>
          </a:xfrm>
        </p:spPr>
        <p:txBody>
          <a:bodyPr>
            <a:normAutofit/>
          </a:bodyPr>
          <a:lstStyle/>
          <a:p>
            <a:r>
              <a:rPr lang="tr-TR" dirty="0"/>
              <a:t>Bu konuda önemli olan bir sorunda hedef nüfusta olan bebek, çocuk ve gebelerin Hatay ili içinde nerede olduğu, il dışına çıkıp çıktığının bilinmemesi, mevcut nüfustaki kişilerinde sürekli yer değişikliği yapması nedeniyle yaşanan sorunlar, özetle halen Hatay ilinde ikamet eden aşı için hedeflenen çocuk sayısının bilinmemesi. </a:t>
            </a:r>
          </a:p>
          <a:p>
            <a:endParaRPr lang="tr-TR" dirty="0"/>
          </a:p>
        </p:txBody>
      </p:sp>
      <p:sp>
        <p:nvSpPr>
          <p:cNvPr id="4" name="Veri Yer Tutucusu 3">
            <a:extLst>
              <a:ext uri="{FF2B5EF4-FFF2-40B4-BE49-F238E27FC236}">
                <a16:creationId xmlns:a16="http://schemas.microsoft.com/office/drawing/2014/main" id="{F96B8B42-5664-8982-501D-295A38C1D046}"/>
              </a:ext>
            </a:extLst>
          </p:cNvPr>
          <p:cNvSpPr>
            <a:spLocks noGrp="1"/>
          </p:cNvSpPr>
          <p:nvPr>
            <p:ph type="dt" sz="half" idx="10"/>
          </p:nvPr>
        </p:nvSpPr>
        <p:spPr>
          <a:xfrm>
            <a:off x="9254068" y="6355080"/>
            <a:ext cx="2290232" cy="304799"/>
          </a:xfrm>
        </p:spPr>
        <p:txBody>
          <a:bodyPr>
            <a:normAutofit/>
          </a:bodyPr>
          <a:lstStyle/>
          <a:p>
            <a:pPr algn="r">
              <a:spcAft>
                <a:spcPts val="600"/>
              </a:spcAft>
            </a:pPr>
            <a:r>
              <a:rPr lang="tr-TR">
                <a:solidFill>
                  <a:schemeClr val="tx1">
                    <a:alpha val="60000"/>
                  </a:schemeClr>
                </a:solidFill>
              </a:rPr>
              <a:t>20.09.2023</a:t>
            </a:r>
          </a:p>
        </p:txBody>
      </p:sp>
    </p:spTree>
    <p:extLst>
      <p:ext uri="{BB962C8B-B14F-4D97-AF65-F5344CB8AC3E}">
        <p14:creationId xmlns:p14="http://schemas.microsoft.com/office/powerpoint/2010/main" val="1064363831"/>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Rectangle 1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6" name="Slayt Numarası Yer Tutucusu 5">
            <a:extLst>
              <a:ext uri="{FF2B5EF4-FFF2-40B4-BE49-F238E27FC236}">
                <a16:creationId xmlns:a16="http://schemas.microsoft.com/office/drawing/2014/main" id="{C9383E6F-A0FA-F3B6-1369-0A930F94527F}"/>
              </a:ext>
            </a:extLst>
          </p:cNvPr>
          <p:cNvSpPr>
            <a:spLocks noGrp="1"/>
          </p:cNvSpPr>
          <p:nvPr>
            <p:ph type="sldNum" sz="quarter" idx="12"/>
          </p:nvPr>
        </p:nvSpPr>
        <p:spPr>
          <a:xfrm>
            <a:off x="10352540" y="295729"/>
            <a:ext cx="838199" cy="767687"/>
          </a:xfrm>
        </p:spPr>
        <p:txBody>
          <a:bodyPr>
            <a:normAutofit/>
          </a:bodyPr>
          <a:lstStyle/>
          <a:p>
            <a:pPr>
              <a:spcAft>
                <a:spcPts val="600"/>
              </a:spcAft>
            </a:pPr>
            <a:fld id="{53ED53E6-7DD9-4B0D-A562-09819B57561C}" type="slidenum">
              <a:rPr lang="tr-TR">
                <a:solidFill>
                  <a:srgbClr val="FFFFFF"/>
                </a:solidFill>
              </a:rPr>
              <a:pPr>
                <a:spcAft>
                  <a:spcPts val="600"/>
                </a:spcAft>
              </a:pPr>
              <a:t>31</a:t>
            </a:fld>
            <a:endParaRPr lang="tr-TR">
              <a:solidFill>
                <a:srgbClr val="FFFFFF"/>
              </a:solidFill>
            </a:endParaRPr>
          </a:p>
        </p:txBody>
      </p:sp>
      <p:sp>
        <p:nvSpPr>
          <p:cNvPr id="1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8" name="Freeform: Shape 1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tr-TR"/>
          </a:p>
        </p:txBody>
      </p:sp>
      <p:sp>
        <p:nvSpPr>
          <p:cNvPr id="2" name="Başlık 1">
            <a:extLst>
              <a:ext uri="{FF2B5EF4-FFF2-40B4-BE49-F238E27FC236}">
                <a16:creationId xmlns:a16="http://schemas.microsoft.com/office/drawing/2014/main" id="{A6751F8B-FF28-1EF8-0B0C-E37AF1EC7DBD}"/>
              </a:ext>
            </a:extLst>
          </p:cNvPr>
          <p:cNvSpPr>
            <a:spLocks noGrp="1"/>
          </p:cNvSpPr>
          <p:nvPr>
            <p:ph type="title"/>
          </p:nvPr>
        </p:nvSpPr>
        <p:spPr>
          <a:xfrm>
            <a:off x="1103312" y="452718"/>
            <a:ext cx="8947522" cy="1400530"/>
          </a:xfrm>
        </p:spPr>
        <p:txBody>
          <a:bodyPr anchor="ctr">
            <a:normAutofit/>
          </a:bodyPr>
          <a:lstStyle/>
          <a:p>
            <a:r>
              <a:rPr lang="tr-TR" dirty="0">
                <a:solidFill>
                  <a:srgbClr val="FFFFFF"/>
                </a:solidFill>
              </a:rPr>
              <a:t>Bağışıklama</a:t>
            </a:r>
          </a:p>
        </p:txBody>
      </p:sp>
      <p:sp>
        <p:nvSpPr>
          <p:cNvPr id="7" name="Alt Bilgi Yer Tutucusu 6">
            <a:extLst>
              <a:ext uri="{FF2B5EF4-FFF2-40B4-BE49-F238E27FC236}">
                <a16:creationId xmlns:a16="http://schemas.microsoft.com/office/drawing/2014/main" id="{46407BC0-CE9F-A43F-0C16-1B5A6B75AC9D}"/>
              </a:ext>
            </a:extLst>
          </p:cNvPr>
          <p:cNvSpPr>
            <a:spLocks noGrp="1"/>
          </p:cNvSpPr>
          <p:nvPr>
            <p:ph type="ftr" sz="quarter" idx="11"/>
          </p:nvPr>
        </p:nvSpPr>
        <p:spPr>
          <a:xfrm>
            <a:off x="636915" y="6355080"/>
            <a:ext cx="3859795" cy="304801"/>
          </a:xfrm>
        </p:spPr>
        <p:txBody>
          <a:bodyPr>
            <a:normAutofit/>
          </a:bodyPr>
          <a:lstStyle/>
          <a:p>
            <a:pPr>
              <a:spcAft>
                <a:spcPts val="600"/>
              </a:spcAft>
            </a:pPr>
            <a:r>
              <a:rPr lang="tr-TR">
                <a:solidFill>
                  <a:schemeClr val="tx1">
                    <a:alpha val="60000"/>
                  </a:schemeClr>
                </a:solidFill>
              </a:rPr>
              <a:t>34. GES PROGAMI</a:t>
            </a:r>
          </a:p>
        </p:txBody>
      </p:sp>
      <p:sp>
        <p:nvSpPr>
          <p:cNvPr id="3" name="İçerik Yer Tutucusu 2">
            <a:extLst>
              <a:ext uri="{FF2B5EF4-FFF2-40B4-BE49-F238E27FC236}">
                <a16:creationId xmlns:a16="http://schemas.microsoft.com/office/drawing/2014/main" id="{187E1097-52A1-BB12-7E81-231B010EA6F4}"/>
              </a:ext>
            </a:extLst>
          </p:cNvPr>
          <p:cNvSpPr>
            <a:spLocks noGrp="1"/>
          </p:cNvSpPr>
          <p:nvPr>
            <p:ph idx="1"/>
          </p:nvPr>
        </p:nvSpPr>
        <p:spPr>
          <a:xfrm>
            <a:off x="1103312" y="2763520"/>
            <a:ext cx="8946541" cy="3484879"/>
          </a:xfrm>
        </p:spPr>
        <p:txBody>
          <a:bodyPr>
            <a:normAutofit/>
          </a:bodyPr>
          <a:lstStyle/>
          <a:p>
            <a:pPr>
              <a:lnSpc>
                <a:spcPct val="90000"/>
              </a:lnSpc>
            </a:pPr>
            <a:r>
              <a:rPr lang="tr-TR" dirty="0"/>
              <a:t>Buna bağlı da yapılan aşılamaların istatistiksel olarak gösterilememesi gerçeği ile karşı karşıyayız. </a:t>
            </a:r>
          </a:p>
          <a:p>
            <a:pPr>
              <a:lnSpc>
                <a:spcPct val="90000"/>
              </a:lnSpc>
            </a:pPr>
            <a:endParaRPr lang="tr-TR" dirty="0"/>
          </a:p>
          <a:p>
            <a:pPr>
              <a:lnSpc>
                <a:spcPct val="90000"/>
              </a:lnSpc>
            </a:pPr>
            <a:r>
              <a:rPr lang="tr-TR" dirty="0"/>
              <a:t>Yine aşı hesabı yapılırken iki performans aralığına bakılması da teknik olarak yapılan aşıların istatistiklere yansımamasına da yol açabilmektedir. </a:t>
            </a:r>
          </a:p>
          <a:p>
            <a:pPr>
              <a:lnSpc>
                <a:spcPct val="90000"/>
              </a:lnSpc>
            </a:pPr>
            <a:endParaRPr lang="tr-TR" dirty="0"/>
          </a:p>
        </p:txBody>
      </p:sp>
      <p:sp>
        <p:nvSpPr>
          <p:cNvPr id="4" name="Veri Yer Tutucusu 3">
            <a:extLst>
              <a:ext uri="{FF2B5EF4-FFF2-40B4-BE49-F238E27FC236}">
                <a16:creationId xmlns:a16="http://schemas.microsoft.com/office/drawing/2014/main" id="{73A774EA-0DFA-75E3-7D78-718A0D001DD9}"/>
              </a:ext>
            </a:extLst>
          </p:cNvPr>
          <p:cNvSpPr>
            <a:spLocks noGrp="1"/>
          </p:cNvSpPr>
          <p:nvPr>
            <p:ph type="dt" sz="half" idx="10"/>
          </p:nvPr>
        </p:nvSpPr>
        <p:spPr>
          <a:xfrm>
            <a:off x="9254068" y="6355080"/>
            <a:ext cx="2290232" cy="304799"/>
          </a:xfrm>
        </p:spPr>
        <p:txBody>
          <a:bodyPr>
            <a:normAutofit/>
          </a:bodyPr>
          <a:lstStyle/>
          <a:p>
            <a:pPr algn="r">
              <a:spcAft>
                <a:spcPts val="600"/>
              </a:spcAft>
            </a:pPr>
            <a:r>
              <a:rPr lang="tr-TR">
                <a:solidFill>
                  <a:schemeClr val="tx1">
                    <a:alpha val="60000"/>
                  </a:schemeClr>
                </a:solidFill>
              </a:rPr>
              <a:t>20.09.2023</a:t>
            </a:r>
          </a:p>
        </p:txBody>
      </p:sp>
    </p:spTree>
    <p:extLst>
      <p:ext uri="{BB962C8B-B14F-4D97-AF65-F5344CB8AC3E}">
        <p14:creationId xmlns:p14="http://schemas.microsoft.com/office/powerpoint/2010/main" val="556447548"/>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Rectangle 1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6" name="Slayt Numarası Yer Tutucusu 5">
            <a:extLst>
              <a:ext uri="{FF2B5EF4-FFF2-40B4-BE49-F238E27FC236}">
                <a16:creationId xmlns:a16="http://schemas.microsoft.com/office/drawing/2014/main" id="{6EA93145-FA67-682E-C2AB-1EBC7BC302D9}"/>
              </a:ext>
            </a:extLst>
          </p:cNvPr>
          <p:cNvSpPr>
            <a:spLocks noGrp="1"/>
          </p:cNvSpPr>
          <p:nvPr>
            <p:ph type="sldNum" sz="quarter" idx="12"/>
          </p:nvPr>
        </p:nvSpPr>
        <p:spPr>
          <a:xfrm>
            <a:off x="10352540" y="295729"/>
            <a:ext cx="838199" cy="767687"/>
          </a:xfrm>
        </p:spPr>
        <p:txBody>
          <a:bodyPr>
            <a:normAutofit/>
          </a:bodyPr>
          <a:lstStyle/>
          <a:p>
            <a:pPr>
              <a:spcAft>
                <a:spcPts val="600"/>
              </a:spcAft>
            </a:pPr>
            <a:fld id="{53ED53E6-7DD9-4B0D-A562-09819B57561C}" type="slidenum">
              <a:rPr lang="tr-TR">
                <a:solidFill>
                  <a:srgbClr val="FFFFFF"/>
                </a:solidFill>
              </a:rPr>
              <a:pPr>
                <a:spcAft>
                  <a:spcPts val="600"/>
                </a:spcAft>
              </a:pPr>
              <a:t>32</a:t>
            </a:fld>
            <a:endParaRPr lang="tr-TR">
              <a:solidFill>
                <a:srgbClr val="FFFFFF"/>
              </a:solidFill>
            </a:endParaRPr>
          </a:p>
        </p:txBody>
      </p:sp>
      <p:sp>
        <p:nvSpPr>
          <p:cNvPr id="1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7" name="Freeform: Shape 1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tr-TR"/>
          </a:p>
        </p:txBody>
      </p:sp>
      <p:sp>
        <p:nvSpPr>
          <p:cNvPr id="2" name="Başlık 1">
            <a:extLst>
              <a:ext uri="{FF2B5EF4-FFF2-40B4-BE49-F238E27FC236}">
                <a16:creationId xmlns:a16="http://schemas.microsoft.com/office/drawing/2014/main" id="{3FEF89D8-8497-5A30-DD38-DBB87F902C29}"/>
              </a:ext>
            </a:extLst>
          </p:cNvPr>
          <p:cNvSpPr>
            <a:spLocks noGrp="1"/>
          </p:cNvSpPr>
          <p:nvPr>
            <p:ph type="title"/>
          </p:nvPr>
        </p:nvSpPr>
        <p:spPr>
          <a:xfrm>
            <a:off x="1103312" y="452718"/>
            <a:ext cx="8947522" cy="1400530"/>
          </a:xfrm>
        </p:spPr>
        <p:txBody>
          <a:bodyPr anchor="ctr">
            <a:normAutofit/>
          </a:bodyPr>
          <a:lstStyle/>
          <a:p>
            <a:r>
              <a:rPr lang="tr-TR" dirty="0">
                <a:solidFill>
                  <a:srgbClr val="FFFFFF"/>
                </a:solidFill>
              </a:rPr>
              <a:t>Bağışıklama</a:t>
            </a:r>
            <a:endParaRPr lang="tr-TR">
              <a:solidFill>
                <a:srgbClr val="FFFFFF"/>
              </a:solidFill>
            </a:endParaRPr>
          </a:p>
        </p:txBody>
      </p:sp>
      <p:sp>
        <p:nvSpPr>
          <p:cNvPr id="5" name="Alt Bilgi Yer Tutucusu 4">
            <a:extLst>
              <a:ext uri="{FF2B5EF4-FFF2-40B4-BE49-F238E27FC236}">
                <a16:creationId xmlns:a16="http://schemas.microsoft.com/office/drawing/2014/main" id="{3FFE94F6-5D7C-1C9D-036B-39B11C71F1DF}"/>
              </a:ext>
            </a:extLst>
          </p:cNvPr>
          <p:cNvSpPr>
            <a:spLocks noGrp="1"/>
          </p:cNvSpPr>
          <p:nvPr>
            <p:ph type="ftr" sz="quarter" idx="11"/>
          </p:nvPr>
        </p:nvSpPr>
        <p:spPr>
          <a:xfrm>
            <a:off x="636915" y="6355080"/>
            <a:ext cx="3859795" cy="304801"/>
          </a:xfrm>
        </p:spPr>
        <p:txBody>
          <a:bodyPr>
            <a:normAutofit/>
          </a:bodyPr>
          <a:lstStyle/>
          <a:p>
            <a:pPr>
              <a:spcAft>
                <a:spcPts val="600"/>
              </a:spcAft>
            </a:pPr>
            <a:r>
              <a:rPr lang="tr-TR">
                <a:solidFill>
                  <a:schemeClr val="tx1">
                    <a:alpha val="60000"/>
                  </a:schemeClr>
                </a:solidFill>
              </a:rPr>
              <a:t>34. GES PROGAMI</a:t>
            </a:r>
          </a:p>
        </p:txBody>
      </p:sp>
      <p:sp>
        <p:nvSpPr>
          <p:cNvPr id="3" name="İçerik Yer Tutucusu 2">
            <a:extLst>
              <a:ext uri="{FF2B5EF4-FFF2-40B4-BE49-F238E27FC236}">
                <a16:creationId xmlns:a16="http://schemas.microsoft.com/office/drawing/2014/main" id="{2111387D-B701-6910-60FB-D11D6E5D5E65}"/>
              </a:ext>
            </a:extLst>
          </p:cNvPr>
          <p:cNvSpPr>
            <a:spLocks noGrp="1"/>
          </p:cNvSpPr>
          <p:nvPr>
            <p:ph idx="1"/>
          </p:nvPr>
        </p:nvSpPr>
        <p:spPr>
          <a:xfrm>
            <a:off x="1103312" y="2763520"/>
            <a:ext cx="8946541" cy="3484879"/>
          </a:xfrm>
        </p:spPr>
        <p:txBody>
          <a:bodyPr>
            <a:normAutofit/>
          </a:bodyPr>
          <a:lstStyle/>
          <a:p>
            <a:r>
              <a:rPr lang="tr-TR" dirty="0"/>
              <a:t>İl dışına göç eden nüfus ve il içinde yer değişikliği yapan nüfusun başvurusuna dayalı sistem yetmezliklere yol açmaktadır. </a:t>
            </a:r>
          </a:p>
          <a:p>
            <a:endParaRPr lang="tr-TR" dirty="0"/>
          </a:p>
          <a:p>
            <a:r>
              <a:rPr lang="tr-TR" dirty="0"/>
              <a:t>Bunu aşmak için bazı aile hekimlerinin hedef nüfuslarındaki kişileri tek tek arayarak yönlendirmeleri, ilçe sağlık müdürlüğünün aşı gereksinimi saptamak için </a:t>
            </a:r>
            <a:r>
              <a:rPr lang="tr-TR" dirty="0" err="1"/>
              <a:t>GYA</a:t>
            </a:r>
            <a:r>
              <a:rPr lang="tr-TR" dirty="0"/>
              <a:t> taramalar yapması ve Bakanlık SİNA kaydı üzerinden eksik aşılıların saptanması gibi oldukça emek veren çabaların mutlaka altı çizilmelidir.</a:t>
            </a:r>
          </a:p>
          <a:p>
            <a:endParaRPr lang="tr-TR" dirty="0"/>
          </a:p>
        </p:txBody>
      </p:sp>
      <p:sp>
        <p:nvSpPr>
          <p:cNvPr id="4" name="Veri Yer Tutucusu 3">
            <a:extLst>
              <a:ext uri="{FF2B5EF4-FFF2-40B4-BE49-F238E27FC236}">
                <a16:creationId xmlns:a16="http://schemas.microsoft.com/office/drawing/2014/main" id="{5B7E2964-DBF3-29E3-1CAE-6C82C528E040}"/>
              </a:ext>
            </a:extLst>
          </p:cNvPr>
          <p:cNvSpPr>
            <a:spLocks noGrp="1"/>
          </p:cNvSpPr>
          <p:nvPr>
            <p:ph type="dt" sz="half" idx="10"/>
          </p:nvPr>
        </p:nvSpPr>
        <p:spPr>
          <a:xfrm>
            <a:off x="9254068" y="6355080"/>
            <a:ext cx="2290232" cy="304799"/>
          </a:xfrm>
        </p:spPr>
        <p:txBody>
          <a:bodyPr>
            <a:normAutofit/>
          </a:bodyPr>
          <a:lstStyle/>
          <a:p>
            <a:pPr algn="r">
              <a:spcAft>
                <a:spcPts val="600"/>
              </a:spcAft>
            </a:pPr>
            <a:r>
              <a:rPr lang="tr-TR">
                <a:solidFill>
                  <a:schemeClr val="tx1">
                    <a:alpha val="60000"/>
                  </a:schemeClr>
                </a:solidFill>
              </a:rPr>
              <a:t>20.09.2023</a:t>
            </a:r>
          </a:p>
        </p:txBody>
      </p:sp>
    </p:spTree>
    <p:extLst>
      <p:ext uri="{BB962C8B-B14F-4D97-AF65-F5344CB8AC3E}">
        <p14:creationId xmlns:p14="http://schemas.microsoft.com/office/powerpoint/2010/main" val="987653283"/>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Rectangle 1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6" name="Slayt Numarası Yer Tutucusu 5">
            <a:extLst>
              <a:ext uri="{FF2B5EF4-FFF2-40B4-BE49-F238E27FC236}">
                <a16:creationId xmlns:a16="http://schemas.microsoft.com/office/drawing/2014/main" id="{01B996BC-A7C4-DC7B-F68A-AF014C50049E}"/>
              </a:ext>
            </a:extLst>
          </p:cNvPr>
          <p:cNvSpPr>
            <a:spLocks noGrp="1"/>
          </p:cNvSpPr>
          <p:nvPr>
            <p:ph type="sldNum" sz="quarter" idx="12"/>
          </p:nvPr>
        </p:nvSpPr>
        <p:spPr>
          <a:xfrm>
            <a:off x="10352540" y="295729"/>
            <a:ext cx="838199" cy="767687"/>
          </a:xfrm>
        </p:spPr>
        <p:txBody>
          <a:bodyPr>
            <a:normAutofit/>
          </a:bodyPr>
          <a:lstStyle/>
          <a:p>
            <a:pPr>
              <a:spcAft>
                <a:spcPts val="600"/>
              </a:spcAft>
            </a:pPr>
            <a:fld id="{53ED53E6-7DD9-4B0D-A562-09819B57561C}" type="slidenum">
              <a:rPr lang="tr-TR">
                <a:solidFill>
                  <a:srgbClr val="FFFFFF"/>
                </a:solidFill>
              </a:rPr>
              <a:pPr>
                <a:spcAft>
                  <a:spcPts val="600"/>
                </a:spcAft>
              </a:pPr>
              <a:t>33</a:t>
            </a:fld>
            <a:endParaRPr lang="tr-TR">
              <a:solidFill>
                <a:srgbClr val="FFFFFF"/>
              </a:solidFill>
            </a:endParaRPr>
          </a:p>
        </p:txBody>
      </p:sp>
      <p:sp>
        <p:nvSpPr>
          <p:cNvPr id="1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8" name="Freeform: Shape 1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tr-TR"/>
          </a:p>
        </p:txBody>
      </p:sp>
      <p:sp>
        <p:nvSpPr>
          <p:cNvPr id="2" name="Başlık 1">
            <a:extLst>
              <a:ext uri="{FF2B5EF4-FFF2-40B4-BE49-F238E27FC236}">
                <a16:creationId xmlns:a16="http://schemas.microsoft.com/office/drawing/2014/main" id="{8012B159-EEF0-0AB1-879E-445D287FFAA5}"/>
              </a:ext>
            </a:extLst>
          </p:cNvPr>
          <p:cNvSpPr>
            <a:spLocks noGrp="1"/>
          </p:cNvSpPr>
          <p:nvPr>
            <p:ph type="title"/>
          </p:nvPr>
        </p:nvSpPr>
        <p:spPr>
          <a:xfrm>
            <a:off x="1103312" y="452718"/>
            <a:ext cx="8947522" cy="1400530"/>
          </a:xfrm>
        </p:spPr>
        <p:txBody>
          <a:bodyPr anchor="ctr">
            <a:normAutofit/>
          </a:bodyPr>
          <a:lstStyle/>
          <a:p>
            <a:r>
              <a:rPr lang="tr-TR" dirty="0">
                <a:solidFill>
                  <a:srgbClr val="FFFFFF"/>
                </a:solidFill>
              </a:rPr>
              <a:t>Bağışıklama</a:t>
            </a:r>
          </a:p>
        </p:txBody>
      </p:sp>
      <p:sp>
        <p:nvSpPr>
          <p:cNvPr id="7" name="Alt Bilgi Yer Tutucusu 6">
            <a:extLst>
              <a:ext uri="{FF2B5EF4-FFF2-40B4-BE49-F238E27FC236}">
                <a16:creationId xmlns:a16="http://schemas.microsoft.com/office/drawing/2014/main" id="{7D280B99-339E-DE02-919C-7BDB67088C12}"/>
              </a:ext>
            </a:extLst>
          </p:cNvPr>
          <p:cNvSpPr>
            <a:spLocks noGrp="1"/>
          </p:cNvSpPr>
          <p:nvPr>
            <p:ph type="ftr" sz="quarter" idx="11"/>
          </p:nvPr>
        </p:nvSpPr>
        <p:spPr>
          <a:xfrm>
            <a:off x="636915" y="6355080"/>
            <a:ext cx="3859795" cy="304801"/>
          </a:xfrm>
        </p:spPr>
        <p:txBody>
          <a:bodyPr>
            <a:normAutofit/>
          </a:bodyPr>
          <a:lstStyle/>
          <a:p>
            <a:pPr>
              <a:spcAft>
                <a:spcPts val="600"/>
              </a:spcAft>
            </a:pPr>
            <a:r>
              <a:rPr lang="tr-TR">
                <a:solidFill>
                  <a:schemeClr val="tx1">
                    <a:alpha val="60000"/>
                  </a:schemeClr>
                </a:solidFill>
              </a:rPr>
              <a:t>34. GES PROGAMI</a:t>
            </a:r>
          </a:p>
        </p:txBody>
      </p:sp>
      <p:sp>
        <p:nvSpPr>
          <p:cNvPr id="3" name="İçerik Yer Tutucusu 2">
            <a:extLst>
              <a:ext uri="{FF2B5EF4-FFF2-40B4-BE49-F238E27FC236}">
                <a16:creationId xmlns:a16="http://schemas.microsoft.com/office/drawing/2014/main" id="{3FA36CB2-6875-F69C-B051-192C1EC8F5AE}"/>
              </a:ext>
            </a:extLst>
          </p:cNvPr>
          <p:cNvSpPr>
            <a:spLocks noGrp="1"/>
          </p:cNvSpPr>
          <p:nvPr>
            <p:ph idx="1"/>
          </p:nvPr>
        </p:nvSpPr>
        <p:spPr>
          <a:xfrm>
            <a:off x="1103312" y="2763520"/>
            <a:ext cx="8946541" cy="3484879"/>
          </a:xfrm>
        </p:spPr>
        <p:txBody>
          <a:bodyPr>
            <a:normAutofit/>
          </a:bodyPr>
          <a:lstStyle/>
          <a:p>
            <a:r>
              <a:rPr lang="tr-TR" dirty="0"/>
              <a:t>Deprem döneminde Ağustos ayına kadar negatif performans uygulamasından vazgeçilmesi aşılar başta olmak üzere koruyucu sağlık hizmetlerinin tümünde gerilemeye ciddi katkı sağlamıştır.</a:t>
            </a:r>
          </a:p>
        </p:txBody>
      </p:sp>
      <p:sp>
        <p:nvSpPr>
          <p:cNvPr id="4" name="Veri Yer Tutucusu 3">
            <a:extLst>
              <a:ext uri="{FF2B5EF4-FFF2-40B4-BE49-F238E27FC236}">
                <a16:creationId xmlns:a16="http://schemas.microsoft.com/office/drawing/2014/main" id="{DCFA97FF-F730-7F52-C1D0-AF8591BBA211}"/>
              </a:ext>
            </a:extLst>
          </p:cNvPr>
          <p:cNvSpPr>
            <a:spLocks noGrp="1"/>
          </p:cNvSpPr>
          <p:nvPr>
            <p:ph type="dt" sz="half" idx="10"/>
          </p:nvPr>
        </p:nvSpPr>
        <p:spPr>
          <a:xfrm>
            <a:off x="9254068" y="6355080"/>
            <a:ext cx="2290232" cy="304799"/>
          </a:xfrm>
        </p:spPr>
        <p:txBody>
          <a:bodyPr>
            <a:normAutofit/>
          </a:bodyPr>
          <a:lstStyle/>
          <a:p>
            <a:pPr algn="r">
              <a:spcAft>
                <a:spcPts val="600"/>
              </a:spcAft>
            </a:pPr>
            <a:r>
              <a:rPr lang="tr-TR">
                <a:solidFill>
                  <a:schemeClr val="tx1">
                    <a:alpha val="60000"/>
                  </a:schemeClr>
                </a:solidFill>
              </a:rPr>
              <a:t>20.09.2023</a:t>
            </a:r>
          </a:p>
        </p:txBody>
      </p:sp>
    </p:spTree>
    <p:extLst>
      <p:ext uri="{BB962C8B-B14F-4D97-AF65-F5344CB8AC3E}">
        <p14:creationId xmlns:p14="http://schemas.microsoft.com/office/powerpoint/2010/main" val="3454833431"/>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Rectangle 1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6" name="Slayt Numarası Yer Tutucusu 5">
            <a:extLst>
              <a:ext uri="{FF2B5EF4-FFF2-40B4-BE49-F238E27FC236}">
                <a16:creationId xmlns:a16="http://schemas.microsoft.com/office/drawing/2014/main" id="{95444301-7404-D7B5-A5C9-FDE3D1C34AD6}"/>
              </a:ext>
            </a:extLst>
          </p:cNvPr>
          <p:cNvSpPr>
            <a:spLocks noGrp="1"/>
          </p:cNvSpPr>
          <p:nvPr>
            <p:ph type="sldNum" sz="quarter" idx="12"/>
          </p:nvPr>
        </p:nvSpPr>
        <p:spPr>
          <a:xfrm>
            <a:off x="10352540" y="295729"/>
            <a:ext cx="838199" cy="767687"/>
          </a:xfrm>
        </p:spPr>
        <p:txBody>
          <a:bodyPr>
            <a:normAutofit/>
          </a:bodyPr>
          <a:lstStyle/>
          <a:p>
            <a:pPr>
              <a:spcAft>
                <a:spcPts val="600"/>
              </a:spcAft>
            </a:pPr>
            <a:fld id="{53ED53E6-7DD9-4B0D-A562-09819B57561C}" type="slidenum">
              <a:rPr lang="tr-TR">
                <a:solidFill>
                  <a:srgbClr val="FFFFFF"/>
                </a:solidFill>
              </a:rPr>
              <a:pPr>
                <a:spcAft>
                  <a:spcPts val="600"/>
                </a:spcAft>
              </a:pPr>
              <a:t>34</a:t>
            </a:fld>
            <a:endParaRPr lang="tr-TR">
              <a:solidFill>
                <a:srgbClr val="FFFFFF"/>
              </a:solidFill>
            </a:endParaRPr>
          </a:p>
        </p:txBody>
      </p:sp>
      <p:sp>
        <p:nvSpPr>
          <p:cNvPr id="1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8" name="Freeform: Shape 1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tr-TR"/>
          </a:p>
        </p:txBody>
      </p:sp>
      <p:sp>
        <p:nvSpPr>
          <p:cNvPr id="2" name="Başlık 1">
            <a:extLst>
              <a:ext uri="{FF2B5EF4-FFF2-40B4-BE49-F238E27FC236}">
                <a16:creationId xmlns:a16="http://schemas.microsoft.com/office/drawing/2014/main" id="{251D7890-9DFF-0374-F65A-DA0DB475C52C}"/>
              </a:ext>
            </a:extLst>
          </p:cNvPr>
          <p:cNvSpPr>
            <a:spLocks noGrp="1"/>
          </p:cNvSpPr>
          <p:nvPr>
            <p:ph type="title"/>
          </p:nvPr>
        </p:nvSpPr>
        <p:spPr>
          <a:xfrm>
            <a:off x="1103312" y="452718"/>
            <a:ext cx="8947522" cy="1400530"/>
          </a:xfrm>
        </p:spPr>
        <p:txBody>
          <a:bodyPr anchor="ctr">
            <a:normAutofit/>
          </a:bodyPr>
          <a:lstStyle/>
          <a:p>
            <a:r>
              <a:rPr lang="tr-TR" dirty="0">
                <a:solidFill>
                  <a:srgbClr val="FFFFFF"/>
                </a:solidFill>
              </a:rPr>
              <a:t>Kaynakça</a:t>
            </a:r>
          </a:p>
        </p:txBody>
      </p:sp>
      <p:sp>
        <p:nvSpPr>
          <p:cNvPr id="7" name="Alt Bilgi Yer Tutucusu 6">
            <a:extLst>
              <a:ext uri="{FF2B5EF4-FFF2-40B4-BE49-F238E27FC236}">
                <a16:creationId xmlns:a16="http://schemas.microsoft.com/office/drawing/2014/main" id="{66029EF0-0245-F05F-34B8-442AA108ABCF}"/>
              </a:ext>
            </a:extLst>
          </p:cNvPr>
          <p:cNvSpPr>
            <a:spLocks noGrp="1"/>
          </p:cNvSpPr>
          <p:nvPr>
            <p:ph type="ftr" sz="quarter" idx="11"/>
          </p:nvPr>
        </p:nvSpPr>
        <p:spPr>
          <a:xfrm>
            <a:off x="636915" y="6355080"/>
            <a:ext cx="3859795" cy="304801"/>
          </a:xfrm>
        </p:spPr>
        <p:txBody>
          <a:bodyPr>
            <a:normAutofit/>
          </a:bodyPr>
          <a:lstStyle/>
          <a:p>
            <a:pPr>
              <a:spcAft>
                <a:spcPts val="600"/>
              </a:spcAft>
            </a:pPr>
            <a:r>
              <a:rPr lang="tr-TR">
                <a:solidFill>
                  <a:schemeClr val="tx1">
                    <a:alpha val="60000"/>
                  </a:schemeClr>
                </a:solidFill>
              </a:rPr>
              <a:t>34. GES PROGAMI</a:t>
            </a:r>
          </a:p>
        </p:txBody>
      </p:sp>
      <p:sp>
        <p:nvSpPr>
          <p:cNvPr id="3" name="İçerik Yer Tutucusu 2">
            <a:extLst>
              <a:ext uri="{FF2B5EF4-FFF2-40B4-BE49-F238E27FC236}">
                <a16:creationId xmlns:a16="http://schemas.microsoft.com/office/drawing/2014/main" id="{EA1B4595-374C-E30D-51E3-BFD9C68CC287}"/>
              </a:ext>
            </a:extLst>
          </p:cNvPr>
          <p:cNvSpPr>
            <a:spLocks noGrp="1"/>
          </p:cNvSpPr>
          <p:nvPr>
            <p:ph idx="1"/>
          </p:nvPr>
        </p:nvSpPr>
        <p:spPr>
          <a:xfrm>
            <a:off x="1103312" y="2763520"/>
            <a:ext cx="8946541" cy="3484879"/>
          </a:xfrm>
        </p:spPr>
        <p:txBody>
          <a:bodyPr>
            <a:normAutofit/>
          </a:bodyPr>
          <a:lstStyle/>
          <a:p>
            <a:r>
              <a:rPr lang="tr-TR" dirty="0"/>
              <a:t>1-)</a:t>
            </a:r>
            <a:r>
              <a:rPr lang="tr-TR" dirty="0" err="1"/>
              <a:t>Canbulat</a:t>
            </a:r>
            <a:r>
              <a:rPr lang="tr-TR" dirty="0"/>
              <a:t> Ş. DOĞAL AFETLER VE OLAĞANÜSTÜ DURUMLARDA GÖRÜLEN SALGIN HASTALIKLARIN YAYILIMI. Tarsus Üniversitesi Uygulamalı Bilimler Fakültesi Dergisi. 2023; 3(1): 47-64. </a:t>
            </a:r>
          </a:p>
          <a:p>
            <a:r>
              <a:rPr lang="tr-TR" dirty="0"/>
              <a:t>2-)TÜRK TABİPLERİ BİRLİĞİ VI. AY DEPREM RAPORU</a:t>
            </a:r>
          </a:p>
          <a:p>
            <a:r>
              <a:rPr lang="tr-TR" dirty="0"/>
              <a:t>3-)Afetler ve Halk Sağlığı, Prof. Dr. Pınar Okyay-Uzm. Dr. Eray ÖNTAŞ</a:t>
            </a:r>
          </a:p>
          <a:p>
            <a:r>
              <a:rPr lang="tr-TR" dirty="0"/>
              <a:t>4-)</a:t>
            </a:r>
            <a:r>
              <a:rPr lang="tr-TR" dirty="0" err="1"/>
              <a:t>https</a:t>
            </a:r>
            <a:r>
              <a:rPr lang="tr-TR" dirty="0"/>
              <a:t>://</a:t>
            </a:r>
            <a:r>
              <a:rPr lang="tr-TR" dirty="0" err="1"/>
              <a:t>www.ekmud.org.tr</a:t>
            </a:r>
            <a:r>
              <a:rPr lang="tr-TR" dirty="0"/>
              <a:t>/haber/893-</a:t>
            </a:r>
            <a:r>
              <a:rPr lang="tr-TR" dirty="0" err="1"/>
              <a:t>dogal</a:t>
            </a:r>
            <a:r>
              <a:rPr lang="tr-TR" dirty="0"/>
              <a:t>-afetlerde-</a:t>
            </a:r>
            <a:r>
              <a:rPr lang="tr-TR" dirty="0" err="1"/>
              <a:t>asilama</a:t>
            </a:r>
            <a:r>
              <a:rPr lang="tr-TR" dirty="0"/>
              <a:t>-ve-profilaksi</a:t>
            </a:r>
          </a:p>
          <a:p>
            <a:endParaRPr lang="tr-TR" dirty="0"/>
          </a:p>
        </p:txBody>
      </p:sp>
      <p:sp>
        <p:nvSpPr>
          <p:cNvPr id="4" name="Veri Yer Tutucusu 3">
            <a:extLst>
              <a:ext uri="{FF2B5EF4-FFF2-40B4-BE49-F238E27FC236}">
                <a16:creationId xmlns:a16="http://schemas.microsoft.com/office/drawing/2014/main" id="{9051748F-0300-02A3-2C94-D2E47687A923}"/>
              </a:ext>
            </a:extLst>
          </p:cNvPr>
          <p:cNvSpPr>
            <a:spLocks noGrp="1"/>
          </p:cNvSpPr>
          <p:nvPr>
            <p:ph type="dt" sz="half" idx="10"/>
          </p:nvPr>
        </p:nvSpPr>
        <p:spPr>
          <a:xfrm>
            <a:off x="9254068" y="6355080"/>
            <a:ext cx="2290232" cy="304799"/>
          </a:xfrm>
        </p:spPr>
        <p:txBody>
          <a:bodyPr>
            <a:normAutofit/>
          </a:bodyPr>
          <a:lstStyle/>
          <a:p>
            <a:pPr algn="r">
              <a:spcAft>
                <a:spcPts val="600"/>
              </a:spcAft>
            </a:pPr>
            <a:r>
              <a:rPr lang="tr-TR">
                <a:solidFill>
                  <a:schemeClr val="tx1">
                    <a:alpha val="60000"/>
                  </a:schemeClr>
                </a:solidFill>
              </a:rPr>
              <a:t>20.09.2023</a:t>
            </a:r>
          </a:p>
        </p:txBody>
      </p:sp>
    </p:spTree>
    <p:extLst>
      <p:ext uri="{BB962C8B-B14F-4D97-AF65-F5344CB8AC3E}">
        <p14:creationId xmlns:p14="http://schemas.microsoft.com/office/powerpoint/2010/main" val="2942726045"/>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B89E5C5-A037-45B3-9D37-3658914D4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6" name="Picture 15">
            <a:extLst>
              <a:ext uri="{FF2B5EF4-FFF2-40B4-BE49-F238E27FC236}">
                <a16:creationId xmlns:a16="http://schemas.microsoft.com/office/drawing/2014/main" id="{5ACB93B0-521E-443D-9750-AFCFDDB3E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8" name="Oval 17">
            <a:extLst>
              <a:ext uri="{FF2B5EF4-FFF2-40B4-BE49-F238E27FC236}">
                <a16:creationId xmlns:a16="http://schemas.microsoft.com/office/drawing/2014/main" id="{DA1DAC79-DDBA-4382-9D43-6E5F685B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tr-TR"/>
          </a:p>
        </p:txBody>
      </p:sp>
      <p:pic>
        <p:nvPicPr>
          <p:cNvPr id="20" name="Picture 19">
            <a:extLst>
              <a:ext uri="{FF2B5EF4-FFF2-40B4-BE49-F238E27FC236}">
                <a16:creationId xmlns:a16="http://schemas.microsoft.com/office/drawing/2014/main" id="{E0880F10-995F-4F01-A83B-7ECDB7BE79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2" name="Picture 21">
            <a:extLst>
              <a:ext uri="{FF2B5EF4-FFF2-40B4-BE49-F238E27FC236}">
                <a16:creationId xmlns:a16="http://schemas.microsoft.com/office/drawing/2014/main" id="{A2D49266-1F08-40F2-B0E1-1D919DCB5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4" name="Rectangle 23">
            <a:extLst>
              <a:ext uri="{FF2B5EF4-FFF2-40B4-BE49-F238E27FC236}">
                <a16:creationId xmlns:a16="http://schemas.microsoft.com/office/drawing/2014/main" id="{6AACA73D-178F-4CFC-99E3-9F4FCBBD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pic>
        <p:nvPicPr>
          <p:cNvPr id="8" name="İçerik Yer Tutucusu 7" descr="meneviş mavisi, grafik, yaratıcılık, tasarım içeren bir resim&#10;&#10;Açıklama otomatik olarak oluşturuldu">
            <a:extLst>
              <a:ext uri="{FF2B5EF4-FFF2-40B4-BE49-F238E27FC236}">
                <a16:creationId xmlns:a16="http://schemas.microsoft.com/office/drawing/2014/main" id="{863145CA-2487-CD1D-74E4-A4678A9B7C73}"/>
              </a:ext>
            </a:extLst>
          </p:cNvPr>
          <p:cNvPicPr>
            <a:picLocks noGrp="1" noChangeAspect="1"/>
          </p:cNvPicPr>
          <p:nvPr>
            <p:ph idx="1"/>
          </p:nvPr>
        </p:nvPicPr>
        <p:blipFill rotWithShape="1">
          <a:blip r:embed="rId7">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5" name="Slayt Numarası Yer Tutucusu 4">
            <a:extLst>
              <a:ext uri="{FF2B5EF4-FFF2-40B4-BE49-F238E27FC236}">
                <a16:creationId xmlns:a16="http://schemas.microsoft.com/office/drawing/2014/main" id="{E285C04D-9F82-9416-E456-CA9E8FDBE5C0}"/>
              </a:ext>
            </a:extLst>
          </p:cNvPr>
          <p:cNvSpPr>
            <a:spLocks noGrp="1"/>
          </p:cNvSpPr>
          <p:nvPr>
            <p:ph type="sldNum" sz="quarter" idx="12"/>
          </p:nvPr>
        </p:nvSpPr>
        <p:spPr>
          <a:xfrm>
            <a:off x="10352540" y="295729"/>
            <a:ext cx="838199" cy="767687"/>
          </a:xfrm>
        </p:spPr>
        <p:txBody>
          <a:bodyPr vert="horz" lIns="91440" tIns="45720" rIns="91440" bIns="45720" rtlCol="0" anchor="b">
            <a:normAutofit/>
          </a:bodyPr>
          <a:lstStyle/>
          <a:p>
            <a:pPr>
              <a:spcAft>
                <a:spcPts val="600"/>
              </a:spcAft>
            </a:pPr>
            <a:fld id="{53ED53E6-7DD9-4B0D-A562-09819B57561C}" type="slidenum">
              <a:rPr lang="en-US">
                <a:solidFill>
                  <a:srgbClr val="FFFFFF"/>
                </a:solidFill>
              </a:rPr>
              <a:pPr>
                <a:spcAft>
                  <a:spcPts val="600"/>
                </a:spcAft>
              </a:pPr>
              <a:t>35</a:t>
            </a:fld>
            <a:endParaRPr lang="en-US">
              <a:solidFill>
                <a:srgbClr val="FFFFFF"/>
              </a:solidFill>
            </a:endParaRPr>
          </a:p>
        </p:txBody>
      </p:sp>
      <p:sp>
        <p:nvSpPr>
          <p:cNvPr id="3" name="Veri Yer Tutucusu 2">
            <a:extLst>
              <a:ext uri="{FF2B5EF4-FFF2-40B4-BE49-F238E27FC236}">
                <a16:creationId xmlns:a16="http://schemas.microsoft.com/office/drawing/2014/main" id="{641DD73A-5C70-943B-38E0-33DADA42C431}"/>
              </a:ext>
            </a:extLst>
          </p:cNvPr>
          <p:cNvSpPr>
            <a:spLocks noGrp="1"/>
          </p:cNvSpPr>
          <p:nvPr>
            <p:ph type="dt" sz="half" idx="10"/>
          </p:nvPr>
        </p:nvSpPr>
        <p:spPr>
          <a:xfrm rot="5400000">
            <a:off x="10155639" y="1790701"/>
            <a:ext cx="990599" cy="304799"/>
          </a:xfrm>
        </p:spPr>
        <p:txBody>
          <a:bodyPr vert="horz" lIns="91440" tIns="45720" rIns="91440" bIns="45720" rtlCol="0" anchor="t">
            <a:normAutofit/>
          </a:bodyPr>
          <a:lstStyle/>
          <a:p>
            <a:pPr>
              <a:spcAft>
                <a:spcPts val="600"/>
              </a:spcAft>
            </a:pPr>
            <a:r>
              <a:rPr lang="tr-TR">
                <a:solidFill>
                  <a:srgbClr val="FFFFFF"/>
                </a:solidFill>
              </a:rPr>
              <a:t>20.09.2023</a:t>
            </a:r>
            <a:endParaRPr lang="en-US">
              <a:solidFill>
                <a:srgbClr val="FFFFFF"/>
              </a:solidFill>
            </a:endParaRPr>
          </a:p>
        </p:txBody>
      </p:sp>
      <p:sp>
        <p:nvSpPr>
          <p:cNvPr id="9" name="Alt Bilgi Yer Tutucusu 8">
            <a:extLst>
              <a:ext uri="{FF2B5EF4-FFF2-40B4-BE49-F238E27FC236}">
                <a16:creationId xmlns:a16="http://schemas.microsoft.com/office/drawing/2014/main" id="{1EB668BE-E64C-30FB-043C-89B5444F0017}"/>
              </a:ext>
            </a:extLst>
          </p:cNvPr>
          <p:cNvSpPr>
            <a:spLocks noGrp="1"/>
          </p:cNvSpPr>
          <p:nvPr>
            <p:ph type="ftr" sz="quarter" idx="11"/>
          </p:nvPr>
        </p:nvSpPr>
        <p:spPr>
          <a:xfrm rot="5400000">
            <a:off x="8951573" y="3225297"/>
            <a:ext cx="3859795" cy="304801"/>
          </a:xfrm>
        </p:spPr>
        <p:txBody>
          <a:bodyPr vert="horz" lIns="91440" tIns="45720" rIns="91440" bIns="45720" rtlCol="0" anchor="b">
            <a:normAutofit/>
          </a:bodyPr>
          <a:lstStyle/>
          <a:p>
            <a:pPr>
              <a:spcAft>
                <a:spcPts val="600"/>
              </a:spcAft>
            </a:pPr>
            <a:r>
              <a:rPr lang="en-US" b="0" i="0" kern="1200">
                <a:solidFill>
                  <a:srgbClr val="FFFFFF"/>
                </a:solidFill>
                <a:latin typeface="+mn-lt"/>
                <a:ea typeface="+mn-ea"/>
                <a:cs typeface="+mn-cs"/>
              </a:rPr>
              <a:t>34. GES PROGAMI</a:t>
            </a:r>
          </a:p>
        </p:txBody>
      </p:sp>
    </p:spTree>
    <p:extLst>
      <p:ext uri="{BB962C8B-B14F-4D97-AF65-F5344CB8AC3E}">
        <p14:creationId xmlns:p14="http://schemas.microsoft.com/office/powerpoint/2010/main" val="1160612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01A1743-E280-559F-FAF2-FF20FD96B7AD}"/>
              </a:ext>
            </a:extLst>
          </p:cNvPr>
          <p:cNvSpPr>
            <a:spLocks noGrp="1"/>
          </p:cNvSpPr>
          <p:nvPr>
            <p:ph type="title"/>
          </p:nvPr>
        </p:nvSpPr>
        <p:spPr/>
        <p:txBody>
          <a:bodyPr>
            <a:normAutofit/>
          </a:bodyPr>
          <a:lstStyle/>
          <a:p>
            <a:r>
              <a:rPr lang="tr-TR" sz="2800" dirty="0"/>
              <a:t>Afet Sonrası Enfeksiyon Aşamaları</a:t>
            </a:r>
          </a:p>
        </p:txBody>
      </p:sp>
      <p:pic>
        <p:nvPicPr>
          <p:cNvPr id="5" name="İçerik Yer Tutucusu 4" descr="metin, ekran görüntüsü, yazı tipi, sayı, numara içeren bir resim&#10;&#10;Açıklama otomatik olarak oluşturuldu">
            <a:extLst>
              <a:ext uri="{FF2B5EF4-FFF2-40B4-BE49-F238E27FC236}">
                <a16:creationId xmlns:a16="http://schemas.microsoft.com/office/drawing/2014/main" id="{EB8AC53C-3AA3-0F9C-8B11-5B8010A4D6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4466" y="2775673"/>
            <a:ext cx="7664844" cy="2749691"/>
          </a:xfrm>
        </p:spPr>
      </p:pic>
      <p:sp>
        <p:nvSpPr>
          <p:cNvPr id="3" name="Veri Yer Tutucusu 2">
            <a:extLst>
              <a:ext uri="{FF2B5EF4-FFF2-40B4-BE49-F238E27FC236}">
                <a16:creationId xmlns:a16="http://schemas.microsoft.com/office/drawing/2014/main" id="{578CCE42-8183-3DF2-7BE1-9C4F37898ECE}"/>
              </a:ext>
            </a:extLst>
          </p:cNvPr>
          <p:cNvSpPr>
            <a:spLocks noGrp="1"/>
          </p:cNvSpPr>
          <p:nvPr>
            <p:ph type="dt" sz="half" idx="10"/>
          </p:nvPr>
        </p:nvSpPr>
        <p:spPr/>
        <p:txBody>
          <a:bodyPr/>
          <a:lstStyle/>
          <a:p>
            <a:r>
              <a:rPr lang="tr-TR"/>
              <a:t>20.09.2023</a:t>
            </a:r>
          </a:p>
        </p:txBody>
      </p:sp>
      <p:sp>
        <p:nvSpPr>
          <p:cNvPr id="6" name="Slayt Numarası Yer Tutucusu 5">
            <a:extLst>
              <a:ext uri="{FF2B5EF4-FFF2-40B4-BE49-F238E27FC236}">
                <a16:creationId xmlns:a16="http://schemas.microsoft.com/office/drawing/2014/main" id="{835ED6F3-6224-B490-7DBB-28FB616FF926}"/>
              </a:ext>
            </a:extLst>
          </p:cNvPr>
          <p:cNvSpPr>
            <a:spLocks noGrp="1"/>
          </p:cNvSpPr>
          <p:nvPr>
            <p:ph type="sldNum" sz="quarter" idx="12"/>
          </p:nvPr>
        </p:nvSpPr>
        <p:spPr/>
        <p:txBody>
          <a:bodyPr/>
          <a:lstStyle/>
          <a:p>
            <a:fld id="{53ED53E6-7DD9-4B0D-A562-09819B57561C}" type="slidenum">
              <a:rPr lang="tr-TR" smtClean="0"/>
              <a:t>4</a:t>
            </a:fld>
            <a:endParaRPr lang="tr-TR"/>
          </a:p>
        </p:txBody>
      </p:sp>
      <p:sp>
        <p:nvSpPr>
          <p:cNvPr id="7" name="Alt Bilgi Yer Tutucusu 6">
            <a:extLst>
              <a:ext uri="{FF2B5EF4-FFF2-40B4-BE49-F238E27FC236}">
                <a16:creationId xmlns:a16="http://schemas.microsoft.com/office/drawing/2014/main" id="{D3B15C6B-4F26-C7C4-01D4-3C750119F1B5}"/>
              </a:ext>
            </a:extLst>
          </p:cNvPr>
          <p:cNvSpPr>
            <a:spLocks noGrp="1"/>
          </p:cNvSpPr>
          <p:nvPr>
            <p:ph type="ftr" sz="quarter" idx="11"/>
          </p:nvPr>
        </p:nvSpPr>
        <p:spPr/>
        <p:txBody>
          <a:bodyPr/>
          <a:lstStyle/>
          <a:p>
            <a:r>
              <a:rPr lang="tr-TR"/>
              <a:t>34. GES PROGAMI</a:t>
            </a:r>
          </a:p>
        </p:txBody>
      </p:sp>
    </p:spTree>
    <p:extLst>
      <p:ext uri="{BB962C8B-B14F-4D97-AF65-F5344CB8AC3E}">
        <p14:creationId xmlns:p14="http://schemas.microsoft.com/office/powerpoint/2010/main" val="3247320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Rectangle 1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6" name="Slayt Numarası Yer Tutucusu 5">
            <a:extLst>
              <a:ext uri="{FF2B5EF4-FFF2-40B4-BE49-F238E27FC236}">
                <a16:creationId xmlns:a16="http://schemas.microsoft.com/office/drawing/2014/main" id="{56860D57-293E-3154-99D3-0E5E975DFAA2}"/>
              </a:ext>
            </a:extLst>
          </p:cNvPr>
          <p:cNvSpPr>
            <a:spLocks noGrp="1"/>
          </p:cNvSpPr>
          <p:nvPr>
            <p:ph type="sldNum" sz="quarter" idx="12"/>
          </p:nvPr>
        </p:nvSpPr>
        <p:spPr>
          <a:xfrm>
            <a:off x="10352540" y="295729"/>
            <a:ext cx="838199" cy="767687"/>
          </a:xfrm>
        </p:spPr>
        <p:txBody>
          <a:bodyPr>
            <a:normAutofit/>
          </a:bodyPr>
          <a:lstStyle/>
          <a:p>
            <a:pPr>
              <a:spcAft>
                <a:spcPts val="600"/>
              </a:spcAft>
            </a:pPr>
            <a:fld id="{53ED53E6-7DD9-4B0D-A562-09819B57561C}" type="slidenum">
              <a:rPr lang="tr-TR">
                <a:solidFill>
                  <a:srgbClr val="FFFFFF"/>
                </a:solidFill>
              </a:rPr>
              <a:pPr>
                <a:spcAft>
                  <a:spcPts val="600"/>
                </a:spcAft>
              </a:pPr>
              <a:t>5</a:t>
            </a:fld>
            <a:endParaRPr lang="tr-TR">
              <a:solidFill>
                <a:srgbClr val="FFFFFF"/>
              </a:solidFill>
            </a:endParaRPr>
          </a:p>
        </p:txBody>
      </p:sp>
      <p:sp>
        <p:nvSpPr>
          <p:cNvPr id="1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8" name="Freeform: Shape 1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tr-TR"/>
          </a:p>
        </p:txBody>
      </p:sp>
      <p:sp>
        <p:nvSpPr>
          <p:cNvPr id="2" name="Başlık 1">
            <a:extLst>
              <a:ext uri="{FF2B5EF4-FFF2-40B4-BE49-F238E27FC236}">
                <a16:creationId xmlns:a16="http://schemas.microsoft.com/office/drawing/2014/main" id="{95BBAB71-7A3A-0A63-3283-2FA699FCC8EF}"/>
              </a:ext>
            </a:extLst>
          </p:cNvPr>
          <p:cNvSpPr>
            <a:spLocks noGrp="1"/>
          </p:cNvSpPr>
          <p:nvPr>
            <p:ph type="title"/>
          </p:nvPr>
        </p:nvSpPr>
        <p:spPr>
          <a:xfrm>
            <a:off x="1103312" y="452718"/>
            <a:ext cx="8947522" cy="1400530"/>
          </a:xfrm>
        </p:spPr>
        <p:txBody>
          <a:bodyPr anchor="ctr">
            <a:normAutofit/>
          </a:bodyPr>
          <a:lstStyle/>
          <a:p>
            <a:r>
              <a:rPr lang="tr-TR" dirty="0">
                <a:solidFill>
                  <a:srgbClr val="FFFFFF"/>
                </a:solidFill>
              </a:rPr>
              <a:t>Etki Aşaması</a:t>
            </a:r>
          </a:p>
        </p:txBody>
      </p:sp>
      <p:sp>
        <p:nvSpPr>
          <p:cNvPr id="7" name="Alt Bilgi Yer Tutucusu 6">
            <a:extLst>
              <a:ext uri="{FF2B5EF4-FFF2-40B4-BE49-F238E27FC236}">
                <a16:creationId xmlns:a16="http://schemas.microsoft.com/office/drawing/2014/main" id="{AD98F6DF-47AA-8879-F186-749FBD9073E8}"/>
              </a:ext>
            </a:extLst>
          </p:cNvPr>
          <p:cNvSpPr>
            <a:spLocks noGrp="1"/>
          </p:cNvSpPr>
          <p:nvPr>
            <p:ph type="ftr" sz="quarter" idx="11"/>
          </p:nvPr>
        </p:nvSpPr>
        <p:spPr>
          <a:xfrm>
            <a:off x="636915" y="6355080"/>
            <a:ext cx="3859795" cy="304801"/>
          </a:xfrm>
        </p:spPr>
        <p:txBody>
          <a:bodyPr>
            <a:normAutofit/>
          </a:bodyPr>
          <a:lstStyle/>
          <a:p>
            <a:pPr>
              <a:spcAft>
                <a:spcPts val="600"/>
              </a:spcAft>
            </a:pPr>
            <a:r>
              <a:rPr lang="tr-TR">
                <a:solidFill>
                  <a:schemeClr val="tx1">
                    <a:alpha val="60000"/>
                  </a:schemeClr>
                </a:solidFill>
              </a:rPr>
              <a:t>34. GES PROGAMI</a:t>
            </a:r>
          </a:p>
        </p:txBody>
      </p:sp>
      <p:sp>
        <p:nvSpPr>
          <p:cNvPr id="3" name="İçerik Yer Tutucusu 2">
            <a:extLst>
              <a:ext uri="{FF2B5EF4-FFF2-40B4-BE49-F238E27FC236}">
                <a16:creationId xmlns:a16="http://schemas.microsoft.com/office/drawing/2014/main" id="{248399DB-7B56-0B4C-830F-C6B37476F35C}"/>
              </a:ext>
            </a:extLst>
          </p:cNvPr>
          <p:cNvSpPr>
            <a:spLocks noGrp="1"/>
          </p:cNvSpPr>
          <p:nvPr>
            <p:ph idx="1"/>
          </p:nvPr>
        </p:nvSpPr>
        <p:spPr>
          <a:xfrm>
            <a:off x="1103312" y="2763520"/>
            <a:ext cx="8946541" cy="3484879"/>
          </a:xfrm>
        </p:spPr>
        <p:txBody>
          <a:bodyPr>
            <a:normAutofit/>
          </a:bodyPr>
          <a:lstStyle/>
          <a:p>
            <a:r>
              <a:rPr lang="tr-TR"/>
              <a:t>Etki aşaması, mağdurların kurtarıldığı ve acil yumuşak afetlerin tedavi edildiği 0-4 gün arasında gerçekleşir. Doğal afetlerin etki aşamasında genellikle bulaşıcı salgınlar görülmez.  </a:t>
            </a:r>
          </a:p>
          <a:p>
            <a:endParaRPr lang="tr-TR"/>
          </a:p>
          <a:p>
            <a:r>
              <a:rPr lang="tr-TR"/>
              <a:t>Etki aşamasındaki enfeksiyonlar, eğer meydana gelirse, genellikle solunum, mide-bağırsak veya dermatolojiktir. Etki aşamasında bu enfeksiyonlara neden olan organizmalar genellikle o popülasyonda normal koşullarda ortaya çıkan organizmalardır. </a:t>
            </a:r>
          </a:p>
        </p:txBody>
      </p:sp>
      <p:sp>
        <p:nvSpPr>
          <p:cNvPr id="4" name="Veri Yer Tutucusu 3">
            <a:extLst>
              <a:ext uri="{FF2B5EF4-FFF2-40B4-BE49-F238E27FC236}">
                <a16:creationId xmlns:a16="http://schemas.microsoft.com/office/drawing/2014/main" id="{07F104BC-DE09-68DD-A33D-4F75C329222B}"/>
              </a:ext>
            </a:extLst>
          </p:cNvPr>
          <p:cNvSpPr>
            <a:spLocks noGrp="1"/>
          </p:cNvSpPr>
          <p:nvPr>
            <p:ph type="dt" sz="half" idx="10"/>
          </p:nvPr>
        </p:nvSpPr>
        <p:spPr>
          <a:xfrm>
            <a:off x="9254068" y="6355080"/>
            <a:ext cx="2290232" cy="304799"/>
          </a:xfrm>
        </p:spPr>
        <p:txBody>
          <a:bodyPr>
            <a:normAutofit/>
          </a:bodyPr>
          <a:lstStyle/>
          <a:p>
            <a:pPr algn="r">
              <a:spcAft>
                <a:spcPts val="600"/>
              </a:spcAft>
            </a:pPr>
            <a:r>
              <a:rPr lang="tr-TR">
                <a:solidFill>
                  <a:schemeClr val="tx1">
                    <a:alpha val="60000"/>
                  </a:schemeClr>
                </a:solidFill>
              </a:rPr>
              <a:t>20.09.2023</a:t>
            </a:r>
          </a:p>
        </p:txBody>
      </p:sp>
    </p:spTree>
    <p:extLst>
      <p:ext uri="{BB962C8B-B14F-4D97-AF65-F5344CB8AC3E}">
        <p14:creationId xmlns:p14="http://schemas.microsoft.com/office/powerpoint/2010/main" val="417904817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4" name="Rectangle 1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6" name="Slayt Numarası Yer Tutucusu 5">
            <a:extLst>
              <a:ext uri="{FF2B5EF4-FFF2-40B4-BE49-F238E27FC236}">
                <a16:creationId xmlns:a16="http://schemas.microsoft.com/office/drawing/2014/main" id="{46FB8A16-53EE-524A-0E9D-E578F05B9AFA}"/>
              </a:ext>
            </a:extLst>
          </p:cNvPr>
          <p:cNvSpPr>
            <a:spLocks noGrp="1"/>
          </p:cNvSpPr>
          <p:nvPr>
            <p:ph type="sldNum" sz="quarter" idx="12"/>
          </p:nvPr>
        </p:nvSpPr>
        <p:spPr>
          <a:xfrm>
            <a:off x="10352540" y="295729"/>
            <a:ext cx="838199" cy="767687"/>
          </a:xfrm>
        </p:spPr>
        <p:txBody>
          <a:bodyPr>
            <a:normAutofit/>
          </a:bodyPr>
          <a:lstStyle/>
          <a:p>
            <a:pPr>
              <a:spcAft>
                <a:spcPts val="600"/>
              </a:spcAft>
            </a:pPr>
            <a:fld id="{53ED53E6-7DD9-4B0D-A562-09819B57561C}" type="slidenum">
              <a:rPr lang="tr-TR">
                <a:solidFill>
                  <a:srgbClr val="FFFFFF"/>
                </a:solidFill>
              </a:rPr>
              <a:pPr>
                <a:spcAft>
                  <a:spcPts val="600"/>
                </a:spcAft>
              </a:pPr>
              <a:t>6</a:t>
            </a:fld>
            <a:endParaRPr lang="tr-TR">
              <a:solidFill>
                <a:srgbClr val="FFFFFF"/>
              </a:solidFill>
            </a:endParaRPr>
          </a:p>
        </p:txBody>
      </p:sp>
      <p:sp>
        <p:nvSpPr>
          <p:cNvPr id="16"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8" name="Freeform: Shape 1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tr-TR"/>
          </a:p>
        </p:txBody>
      </p:sp>
      <p:sp>
        <p:nvSpPr>
          <p:cNvPr id="2" name="Başlık 1">
            <a:extLst>
              <a:ext uri="{FF2B5EF4-FFF2-40B4-BE49-F238E27FC236}">
                <a16:creationId xmlns:a16="http://schemas.microsoft.com/office/drawing/2014/main" id="{C4EB25F1-26D3-7F1B-B2C2-77344E2D8041}"/>
              </a:ext>
            </a:extLst>
          </p:cNvPr>
          <p:cNvSpPr>
            <a:spLocks noGrp="1"/>
          </p:cNvSpPr>
          <p:nvPr>
            <p:ph type="title"/>
          </p:nvPr>
        </p:nvSpPr>
        <p:spPr>
          <a:xfrm>
            <a:off x="1103312" y="452718"/>
            <a:ext cx="8947522" cy="1400530"/>
          </a:xfrm>
        </p:spPr>
        <p:txBody>
          <a:bodyPr anchor="ctr">
            <a:normAutofit/>
          </a:bodyPr>
          <a:lstStyle/>
          <a:p>
            <a:r>
              <a:rPr lang="tr-TR" dirty="0">
                <a:solidFill>
                  <a:srgbClr val="FFFFFF"/>
                </a:solidFill>
              </a:rPr>
              <a:t>Etki Sonrası Aşama</a:t>
            </a:r>
          </a:p>
        </p:txBody>
      </p:sp>
      <p:sp>
        <p:nvSpPr>
          <p:cNvPr id="7" name="Alt Bilgi Yer Tutucusu 6">
            <a:extLst>
              <a:ext uri="{FF2B5EF4-FFF2-40B4-BE49-F238E27FC236}">
                <a16:creationId xmlns:a16="http://schemas.microsoft.com/office/drawing/2014/main" id="{B84BB416-C0BD-EBB6-7AB1-D54744ADCFFF}"/>
              </a:ext>
            </a:extLst>
          </p:cNvPr>
          <p:cNvSpPr>
            <a:spLocks noGrp="1"/>
          </p:cNvSpPr>
          <p:nvPr>
            <p:ph type="ftr" sz="quarter" idx="11"/>
          </p:nvPr>
        </p:nvSpPr>
        <p:spPr>
          <a:xfrm>
            <a:off x="636915" y="6355080"/>
            <a:ext cx="3859795" cy="304801"/>
          </a:xfrm>
        </p:spPr>
        <p:txBody>
          <a:bodyPr>
            <a:normAutofit/>
          </a:bodyPr>
          <a:lstStyle/>
          <a:p>
            <a:pPr>
              <a:spcAft>
                <a:spcPts val="600"/>
              </a:spcAft>
            </a:pPr>
            <a:r>
              <a:rPr lang="tr-TR">
                <a:solidFill>
                  <a:schemeClr val="tx1">
                    <a:alpha val="60000"/>
                  </a:schemeClr>
                </a:solidFill>
              </a:rPr>
              <a:t>34. GES PROGAMI</a:t>
            </a:r>
          </a:p>
        </p:txBody>
      </p:sp>
      <p:sp>
        <p:nvSpPr>
          <p:cNvPr id="3" name="İçerik Yer Tutucusu 2">
            <a:extLst>
              <a:ext uri="{FF2B5EF4-FFF2-40B4-BE49-F238E27FC236}">
                <a16:creationId xmlns:a16="http://schemas.microsoft.com/office/drawing/2014/main" id="{C22ED623-E41F-DEE8-98BA-030F45D26040}"/>
              </a:ext>
            </a:extLst>
          </p:cNvPr>
          <p:cNvSpPr>
            <a:spLocks noGrp="1"/>
          </p:cNvSpPr>
          <p:nvPr>
            <p:ph idx="1"/>
          </p:nvPr>
        </p:nvSpPr>
        <p:spPr>
          <a:xfrm>
            <a:off x="1103312" y="2763520"/>
            <a:ext cx="8946541" cy="3484879"/>
          </a:xfrm>
        </p:spPr>
        <p:txBody>
          <a:bodyPr>
            <a:normAutofit/>
          </a:bodyPr>
          <a:lstStyle/>
          <a:p>
            <a:pPr>
              <a:lnSpc>
                <a:spcPct val="90000"/>
              </a:lnSpc>
            </a:pPr>
            <a:r>
              <a:rPr lang="tr-TR" sz="1900" dirty="0"/>
              <a:t>Afet sonrası hastalıktan dört gün ila dört hafta sonra gerçekleşen evrede havadan, gıdadan, sudan ve vektörel kaynaklı hastalıklar görülür. Bulaşıcı salgınların görülme olasılığının en yüksek olduğu etki sonrası aşamadır. </a:t>
            </a:r>
          </a:p>
          <a:p>
            <a:pPr>
              <a:lnSpc>
                <a:spcPct val="90000"/>
              </a:lnSpc>
            </a:pPr>
            <a:endParaRPr lang="tr-TR" sz="1900" dirty="0"/>
          </a:p>
          <a:p>
            <a:pPr>
              <a:lnSpc>
                <a:spcPct val="90000"/>
              </a:lnSpc>
            </a:pPr>
            <a:r>
              <a:rPr lang="tr-TR" sz="1900" dirty="0"/>
              <a:t>Bu fazdaki hastalıklara örnek olarak kolera, bakteriyel dizanteri, hepatit A ve E ve verilebilir. Afet sonrası ortamlarda bulaşıcı solunum yolu enfeksiyonları arasında viral, bakteriyel hastalıklar görülür.</a:t>
            </a:r>
          </a:p>
          <a:p>
            <a:pPr>
              <a:lnSpc>
                <a:spcPct val="90000"/>
              </a:lnSpc>
            </a:pPr>
            <a:endParaRPr lang="tr-TR" sz="1900" dirty="0"/>
          </a:p>
          <a:p>
            <a:pPr>
              <a:lnSpc>
                <a:spcPct val="90000"/>
              </a:lnSpc>
            </a:pPr>
            <a:r>
              <a:rPr lang="tr-TR" sz="1900" dirty="0" err="1"/>
              <a:t>Tetanoz</a:t>
            </a:r>
            <a:r>
              <a:rPr lang="tr-TR" sz="1900" dirty="0"/>
              <a:t> da bu evrede görülür.</a:t>
            </a:r>
          </a:p>
        </p:txBody>
      </p:sp>
      <p:sp>
        <p:nvSpPr>
          <p:cNvPr id="4" name="Veri Yer Tutucusu 3">
            <a:extLst>
              <a:ext uri="{FF2B5EF4-FFF2-40B4-BE49-F238E27FC236}">
                <a16:creationId xmlns:a16="http://schemas.microsoft.com/office/drawing/2014/main" id="{1D07647C-1354-5FE3-3404-D730B1A355D4}"/>
              </a:ext>
            </a:extLst>
          </p:cNvPr>
          <p:cNvSpPr>
            <a:spLocks noGrp="1"/>
          </p:cNvSpPr>
          <p:nvPr>
            <p:ph type="dt" sz="half" idx="10"/>
          </p:nvPr>
        </p:nvSpPr>
        <p:spPr>
          <a:xfrm>
            <a:off x="9254068" y="6355080"/>
            <a:ext cx="2290232" cy="304799"/>
          </a:xfrm>
        </p:spPr>
        <p:txBody>
          <a:bodyPr>
            <a:normAutofit/>
          </a:bodyPr>
          <a:lstStyle/>
          <a:p>
            <a:pPr algn="r">
              <a:spcAft>
                <a:spcPts val="600"/>
              </a:spcAft>
            </a:pPr>
            <a:r>
              <a:rPr lang="tr-TR">
                <a:solidFill>
                  <a:schemeClr val="tx1">
                    <a:alpha val="60000"/>
                  </a:schemeClr>
                </a:solidFill>
              </a:rPr>
              <a:t>20.09.2023</a:t>
            </a:r>
          </a:p>
        </p:txBody>
      </p:sp>
    </p:spTree>
    <p:extLst>
      <p:ext uri="{BB962C8B-B14F-4D97-AF65-F5344CB8AC3E}">
        <p14:creationId xmlns:p14="http://schemas.microsoft.com/office/powerpoint/2010/main" val="17532667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1">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13">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6" name="Slayt Numarası Yer Tutucusu 5">
            <a:extLst>
              <a:ext uri="{FF2B5EF4-FFF2-40B4-BE49-F238E27FC236}">
                <a16:creationId xmlns:a16="http://schemas.microsoft.com/office/drawing/2014/main" id="{9539CA07-6B01-1857-E381-C0798F70B184}"/>
              </a:ext>
            </a:extLst>
          </p:cNvPr>
          <p:cNvSpPr>
            <a:spLocks noGrp="1"/>
          </p:cNvSpPr>
          <p:nvPr>
            <p:ph type="sldNum" sz="quarter" idx="12"/>
          </p:nvPr>
        </p:nvSpPr>
        <p:spPr>
          <a:xfrm>
            <a:off x="10352540" y="295729"/>
            <a:ext cx="838199" cy="767687"/>
          </a:xfrm>
        </p:spPr>
        <p:txBody>
          <a:bodyPr>
            <a:normAutofit/>
          </a:bodyPr>
          <a:lstStyle/>
          <a:p>
            <a:pPr>
              <a:spcAft>
                <a:spcPts val="600"/>
              </a:spcAft>
            </a:pPr>
            <a:fld id="{53ED53E6-7DD9-4B0D-A562-09819B57561C}" type="slidenum">
              <a:rPr lang="tr-TR">
                <a:solidFill>
                  <a:srgbClr val="FFFFFF"/>
                </a:solidFill>
              </a:rPr>
              <a:pPr>
                <a:spcAft>
                  <a:spcPts val="600"/>
                </a:spcAft>
              </a:pPr>
              <a:t>7</a:t>
            </a:fld>
            <a:endParaRPr lang="tr-TR">
              <a:solidFill>
                <a:srgbClr val="FFFFFF"/>
              </a:solidFill>
            </a:endParaRPr>
          </a:p>
        </p:txBody>
      </p:sp>
      <p:sp>
        <p:nvSpPr>
          <p:cNvPr id="2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3" name="Freeform: Shape 17">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tr-TR"/>
          </a:p>
        </p:txBody>
      </p:sp>
      <p:sp>
        <p:nvSpPr>
          <p:cNvPr id="2" name="Başlık 1">
            <a:extLst>
              <a:ext uri="{FF2B5EF4-FFF2-40B4-BE49-F238E27FC236}">
                <a16:creationId xmlns:a16="http://schemas.microsoft.com/office/drawing/2014/main" id="{A90CF85C-2AE4-0596-417E-A05ADB69B0F3}"/>
              </a:ext>
            </a:extLst>
          </p:cNvPr>
          <p:cNvSpPr>
            <a:spLocks noGrp="1"/>
          </p:cNvSpPr>
          <p:nvPr>
            <p:ph type="title"/>
          </p:nvPr>
        </p:nvSpPr>
        <p:spPr>
          <a:xfrm>
            <a:off x="1103312" y="452718"/>
            <a:ext cx="8947522" cy="1400530"/>
          </a:xfrm>
        </p:spPr>
        <p:txBody>
          <a:bodyPr anchor="ctr">
            <a:normAutofit/>
          </a:bodyPr>
          <a:lstStyle/>
          <a:p>
            <a:r>
              <a:rPr lang="tr-TR" dirty="0">
                <a:solidFill>
                  <a:srgbClr val="FFFFFF"/>
                </a:solidFill>
              </a:rPr>
              <a:t>İyileşme Aşaması</a:t>
            </a:r>
          </a:p>
        </p:txBody>
      </p:sp>
      <p:sp>
        <p:nvSpPr>
          <p:cNvPr id="7" name="Alt Bilgi Yer Tutucusu 6">
            <a:extLst>
              <a:ext uri="{FF2B5EF4-FFF2-40B4-BE49-F238E27FC236}">
                <a16:creationId xmlns:a16="http://schemas.microsoft.com/office/drawing/2014/main" id="{440FBF1C-9C00-D09A-4F59-90C47CF3E62A}"/>
              </a:ext>
            </a:extLst>
          </p:cNvPr>
          <p:cNvSpPr>
            <a:spLocks noGrp="1"/>
          </p:cNvSpPr>
          <p:nvPr>
            <p:ph type="ftr" sz="quarter" idx="11"/>
          </p:nvPr>
        </p:nvSpPr>
        <p:spPr>
          <a:xfrm>
            <a:off x="636915" y="6355080"/>
            <a:ext cx="3859795" cy="304801"/>
          </a:xfrm>
        </p:spPr>
        <p:txBody>
          <a:bodyPr>
            <a:normAutofit/>
          </a:bodyPr>
          <a:lstStyle/>
          <a:p>
            <a:pPr>
              <a:spcAft>
                <a:spcPts val="600"/>
              </a:spcAft>
            </a:pPr>
            <a:r>
              <a:rPr lang="tr-TR">
                <a:solidFill>
                  <a:schemeClr val="tx1">
                    <a:alpha val="60000"/>
                  </a:schemeClr>
                </a:solidFill>
              </a:rPr>
              <a:t>34. GES PROGAMI</a:t>
            </a:r>
          </a:p>
        </p:txBody>
      </p:sp>
      <p:sp>
        <p:nvSpPr>
          <p:cNvPr id="3" name="İçerik Yer Tutucusu 2">
            <a:extLst>
              <a:ext uri="{FF2B5EF4-FFF2-40B4-BE49-F238E27FC236}">
                <a16:creationId xmlns:a16="http://schemas.microsoft.com/office/drawing/2014/main" id="{3CDA31AF-D34E-C715-3219-24365B9E3547}"/>
              </a:ext>
            </a:extLst>
          </p:cNvPr>
          <p:cNvSpPr>
            <a:spLocks noGrp="1"/>
          </p:cNvSpPr>
          <p:nvPr>
            <p:ph idx="1"/>
          </p:nvPr>
        </p:nvSpPr>
        <p:spPr>
          <a:xfrm>
            <a:off x="1103312" y="2763520"/>
            <a:ext cx="8946541" cy="3484879"/>
          </a:xfrm>
        </p:spPr>
        <p:txBody>
          <a:bodyPr>
            <a:normAutofit/>
          </a:bodyPr>
          <a:lstStyle/>
          <a:p>
            <a:r>
              <a:rPr lang="tr-TR" dirty="0"/>
              <a:t>İyileşme fazı dört hafta sonra başlar ve bu fazda uzun kuluçka dönemleri olan hastalıklar, vektör kaynaklı ve kronik hastalıklar kendini gösterir. </a:t>
            </a:r>
          </a:p>
          <a:p>
            <a:endParaRPr lang="tr-TR" dirty="0"/>
          </a:p>
          <a:p>
            <a:r>
              <a:rPr lang="tr-TR" dirty="0"/>
              <a:t>İyileşme aşamasında, şark çıbanı olarak bilinen </a:t>
            </a:r>
            <a:r>
              <a:rPr lang="tr-TR" dirty="0" err="1"/>
              <a:t>leishmaniasis</a:t>
            </a:r>
            <a:r>
              <a:rPr lang="tr-TR" dirty="0"/>
              <a:t> ve </a:t>
            </a:r>
            <a:r>
              <a:rPr lang="tr-TR" dirty="0" err="1"/>
              <a:t>leptospirosis</a:t>
            </a:r>
            <a:r>
              <a:rPr lang="tr-TR" dirty="0"/>
              <a:t> gibi inkübasyon süresi daha uzun olan enfeksiyonların ortaya çıkması muhtemeldir. Bu aynı zamanda vektör kaynaklı enfeksiyonlara tanık olma aşamasıdır. </a:t>
            </a:r>
          </a:p>
        </p:txBody>
      </p:sp>
      <p:sp>
        <p:nvSpPr>
          <p:cNvPr id="4" name="Veri Yer Tutucusu 3">
            <a:extLst>
              <a:ext uri="{FF2B5EF4-FFF2-40B4-BE49-F238E27FC236}">
                <a16:creationId xmlns:a16="http://schemas.microsoft.com/office/drawing/2014/main" id="{A921976F-5435-03BC-EB8E-715D452DA8C8}"/>
              </a:ext>
            </a:extLst>
          </p:cNvPr>
          <p:cNvSpPr>
            <a:spLocks noGrp="1"/>
          </p:cNvSpPr>
          <p:nvPr>
            <p:ph type="dt" sz="half" idx="10"/>
          </p:nvPr>
        </p:nvSpPr>
        <p:spPr>
          <a:xfrm>
            <a:off x="9254068" y="6355080"/>
            <a:ext cx="2290232" cy="304799"/>
          </a:xfrm>
        </p:spPr>
        <p:txBody>
          <a:bodyPr>
            <a:normAutofit/>
          </a:bodyPr>
          <a:lstStyle/>
          <a:p>
            <a:pPr algn="r">
              <a:spcAft>
                <a:spcPts val="600"/>
              </a:spcAft>
            </a:pPr>
            <a:r>
              <a:rPr lang="tr-TR">
                <a:solidFill>
                  <a:schemeClr val="tx1">
                    <a:alpha val="60000"/>
                  </a:schemeClr>
                </a:solidFill>
              </a:rPr>
              <a:t>20.09.2023</a:t>
            </a:r>
          </a:p>
        </p:txBody>
      </p:sp>
    </p:spTree>
    <p:extLst>
      <p:ext uri="{BB962C8B-B14F-4D97-AF65-F5344CB8AC3E}">
        <p14:creationId xmlns:p14="http://schemas.microsoft.com/office/powerpoint/2010/main" val="62891211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Rectangle 14">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7" name="Slayt Numarası Yer Tutucusu 6">
            <a:extLst>
              <a:ext uri="{FF2B5EF4-FFF2-40B4-BE49-F238E27FC236}">
                <a16:creationId xmlns:a16="http://schemas.microsoft.com/office/drawing/2014/main" id="{73426319-DA2E-642C-4957-40FDD6652033}"/>
              </a:ext>
            </a:extLst>
          </p:cNvPr>
          <p:cNvSpPr>
            <a:spLocks noGrp="1"/>
          </p:cNvSpPr>
          <p:nvPr>
            <p:ph type="sldNum" sz="quarter" idx="12"/>
          </p:nvPr>
        </p:nvSpPr>
        <p:spPr>
          <a:xfrm>
            <a:off x="10352540" y="295729"/>
            <a:ext cx="838199" cy="767687"/>
          </a:xfrm>
        </p:spPr>
        <p:txBody>
          <a:bodyPr>
            <a:normAutofit/>
          </a:bodyPr>
          <a:lstStyle/>
          <a:p>
            <a:pPr>
              <a:spcAft>
                <a:spcPts val="600"/>
              </a:spcAft>
            </a:pPr>
            <a:fld id="{53ED53E6-7DD9-4B0D-A562-09819B57561C}" type="slidenum">
              <a:rPr lang="tr-TR">
                <a:solidFill>
                  <a:srgbClr val="FFFFFF"/>
                </a:solidFill>
              </a:rPr>
              <a:pPr>
                <a:spcAft>
                  <a:spcPts val="600"/>
                </a:spcAft>
              </a:pPr>
              <a:t>8</a:t>
            </a:fld>
            <a:endParaRPr lang="tr-TR">
              <a:solidFill>
                <a:srgbClr val="FFFFFF"/>
              </a:solidFill>
            </a:endParaRPr>
          </a:p>
        </p:txBody>
      </p:sp>
      <p:sp>
        <p:nvSpPr>
          <p:cNvPr id="1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9" name="Freeform: Shape 18">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tr-TR"/>
          </a:p>
        </p:txBody>
      </p:sp>
      <p:sp>
        <p:nvSpPr>
          <p:cNvPr id="2" name="Başlık 1">
            <a:extLst>
              <a:ext uri="{FF2B5EF4-FFF2-40B4-BE49-F238E27FC236}">
                <a16:creationId xmlns:a16="http://schemas.microsoft.com/office/drawing/2014/main" id="{7B62E844-B531-2F6A-0859-849DB993E03E}"/>
              </a:ext>
            </a:extLst>
          </p:cNvPr>
          <p:cNvSpPr>
            <a:spLocks noGrp="1"/>
          </p:cNvSpPr>
          <p:nvPr>
            <p:ph type="title"/>
          </p:nvPr>
        </p:nvSpPr>
        <p:spPr>
          <a:xfrm>
            <a:off x="1103312" y="452718"/>
            <a:ext cx="8947522" cy="1400530"/>
          </a:xfrm>
        </p:spPr>
        <p:txBody>
          <a:bodyPr anchor="ctr">
            <a:normAutofit/>
          </a:bodyPr>
          <a:lstStyle/>
          <a:p>
            <a:r>
              <a:rPr lang="tr-TR">
                <a:solidFill>
                  <a:srgbClr val="FFFFFF"/>
                </a:solidFill>
                <a:effectLst/>
              </a:rPr>
              <a:t>Afet Durumunda Önerilen Aşılar</a:t>
            </a:r>
            <a:br>
              <a:rPr lang="tr-TR">
                <a:solidFill>
                  <a:srgbClr val="FFFFFF"/>
                </a:solidFill>
                <a:effectLst/>
              </a:rPr>
            </a:br>
            <a:endParaRPr lang="tr-TR">
              <a:solidFill>
                <a:srgbClr val="FFFFFF"/>
              </a:solidFill>
            </a:endParaRPr>
          </a:p>
        </p:txBody>
      </p:sp>
      <p:sp>
        <p:nvSpPr>
          <p:cNvPr id="8" name="Alt Bilgi Yer Tutucusu 7">
            <a:extLst>
              <a:ext uri="{FF2B5EF4-FFF2-40B4-BE49-F238E27FC236}">
                <a16:creationId xmlns:a16="http://schemas.microsoft.com/office/drawing/2014/main" id="{3A622D60-AC4B-C4B4-46AD-894CEE9E7FF0}"/>
              </a:ext>
            </a:extLst>
          </p:cNvPr>
          <p:cNvSpPr>
            <a:spLocks noGrp="1"/>
          </p:cNvSpPr>
          <p:nvPr>
            <p:ph type="ftr" sz="quarter" idx="11"/>
          </p:nvPr>
        </p:nvSpPr>
        <p:spPr>
          <a:xfrm>
            <a:off x="636915" y="6355080"/>
            <a:ext cx="3859795" cy="304801"/>
          </a:xfrm>
        </p:spPr>
        <p:txBody>
          <a:bodyPr>
            <a:normAutofit/>
          </a:bodyPr>
          <a:lstStyle/>
          <a:p>
            <a:pPr>
              <a:spcAft>
                <a:spcPts val="600"/>
              </a:spcAft>
            </a:pPr>
            <a:r>
              <a:rPr lang="tr-TR">
                <a:solidFill>
                  <a:schemeClr val="tx1">
                    <a:alpha val="60000"/>
                  </a:schemeClr>
                </a:solidFill>
              </a:rPr>
              <a:t>34. GES PROGAMI</a:t>
            </a:r>
          </a:p>
        </p:txBody>
      </p:sp>
      <p:sp>
        <p:nvSpPr>
          <p:cNvPr id="3" name="İçerik Yer Tutucusu 2">
            <a:extLst>
              <a:ext uri="{FF2B5EF4-FFF2-40B4-BE49-F238E27FC236}">
                <a16:creationId xmlns:a16="http://schemas.microsoft.com/office/drawing/2014/main" id="{7AF1AD2A-1F55-28A5-149D-2DE2D04F5473}"/>
              </a:ext>
            </a:extLst>
          </p:cNvPr>
          <p:cNvSpPr>
            <a:spLocks noGrp="1"/>
          </p:cNvSpPr>
          <p:nvPr>
            <p:ph idx="1"/>
          </p:nvPr>
        </p:nvSpPr>
        <p:spPr>
          <a:xfrm>
            <a:off x="1103312" y="2763520"/>
            <a:ext cx="8946541" cy="3484879"/>
          </a:xfrm>
        </p:spPr>
        <p:txBody>
          <a:bodyPr>
            <a:normAutofit/>
          </a:bodyPr>
          <a:lstStyle/>
          <a:p>
            <a:r>
              <a:rPr lang="tr-TR" b="0" i="0" u="none" strike="noStrike" baseline="0" dirty="0"/>
              <a:t>Kızamığa karşı aşılama yerinden olmuş toplumun düzenli yaşama geçmesiyle </a:t>
            </a:r>
            <a:r>
              <a:rPr lang="tr-TR" b="0" i="0" u="none" strike="noStrike" baseline="0" dirty="0" err="1"/>
              <a:t>birlikte,soğuk</a:t>
            </a:r>
            <a:r>
              <a:rPr lang="tr-TR" b="0" i="0" u="none" strike="noStrike" baseline="0" dirty="0"/>
              <a:t> zincir malzemeleri, aşı ve uygulayıcı personel sağlanır sağlanmaz başlatılmalıdır.</a:t>
            </a:r>
          </a:p>
          <a:p>
            <a:r>
              <a:rPr lang="tr-TR" b="0" i="0" u="none" strike="noStrike" baseline="0" dirty="0"/>
              <a:t>Bu topluluklarda yaşayanların acil durum öncesi yüksek bir aşılanma düzeyine sahip olmaları bu önceliği değiştirmez. Salgın durumlarında, hedef grup; erken dönemde, 6 ay-59 ay, geç dönemde; 9 ay-59 aydır.</a:t>
            </a:r>
          </a:p>
          <a:p>
            <a:r>
              <a:rPr lang="tr-TR" b="0" i="0" u="none" strike="noStrike" baseline="0" dirty="0"/>
              <a:t>Daha önceki aşılanma durumuna bakılmaksızın aşılama yapılır. Aşılama kızamık hastalığının epidemiyolojisi göz önüne alınarak 15 yaşa kadar genişletilebilir.</a:t>
            </a:r>
            <a:r>
              <a:rPr lang="tr-TR" dirty="0"/>
              <a:t> </a:t>
            </a:r>
          </a:p>
          <a:p>
            <a:endParaRPr lang="tr-TR" dirty="0"/>
          </a:p>
        </p:txBody>
      </p:sp>
      <p:sp>
        <p:nvSpPr>
          <p:cNvPr id="4" name="Veri Yer Tutucusu 3">
            <a:extLst>
              <a:ext uri="{FF2B5EF4-FFF2-40B4-BE49-F238E27FC236}">
                <a16:creationId xmlns:a16="http://schemas.microsoft.com/office/drawing/2014/main" id="{7158EC67-A726-3D3B-DF50-B0BCA223C61E}"/>
              </a:ext>
            </a:extLst>
          </p:cNvPr>
          <p:cNvSpPr>
            <a:spLocks noGrp="1"/>
          </p:cNvSpPr>
          <p:nvPr>
            <p:ph type="dt" sz="half" idx="10"/>
          </p:nvPr>
        </p:nvSpPr>
        <p:spPr>
          <a:xfrm>
            <a:off x="9254068" y="6355080"/>
            <a:ext cx="2290232" cy="304799"/>
          </a:xfrm>
        </p:spPr>
        <p:txBody>
          <a:bodyPr>
            <a:normAutofit/>
          </a:bodyPr>
          <a:lstStyle/>
          <a:p>
            <a:pPr algn="r">
              <a:spcAft>
                <a:spcPts val="600"/>
              </a:spcAft>
            </a:pPr>
            <a:r>
              <a:rPr lang="tr-TR">
                <a:solidFill>
                  <a:schemeClr val="tx1">
                    <a:alpha val="60000"/>
                  </a:schemeClr>
                </a:solidFill>
              </a:rPr>
              <a:t>20.09.2023</a:t>
            </a:r>
          </a:p>
        </p:txBody>
      </p:sp>
    </p:spTree>
    <p:extLst>
      <p:ext uri="{BB962C8B-B14F-4D97-AF65-F5344CB8AC3E}">
        <p14:creationId xmlns:p14="http://schemas.microsoft.com/office/powerpoint/2010/main" val="46053855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Rectangle 14">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tr-TR"/>
          </a:p>
        </p:txBody>
      </p:sp>
      <p:sp>
        <p:nvSpPr>
          <p:cNvPr id="7" name="Slayt Numarası Yer Tutucusu 6">
            <a:extLst>
              <a:ext uri="{FF2B5EF4-FFF2-40B4-BE49-F238E27FC236}">
                <a16:creationId xmlns:a16="http://schemas.microsoft.com/office/drawing/2014/main" id="{027848AA-D291-E31D-775D-7B1EE2A9DA45}"/>
              </a:ext>
            </a:extLst>
          </p:cNvPr>
          <p:cNvSpPr>
            <a:spLocks noGrp="1"/>
          </p:cNvSpPr>
          <p:nvPr>
            <p:ph type="sldNum" sz="quarter" idx="12"/>
          </p:nvPr>
        </p:nvSpPr>
        <p:spPr>
          <a:xfrm>
            <a:off x="10352540" y="295729"/>
            <a:ext cx="838199" cy="767687"/>
          </a:xfrm>
        </p:spPr>
        <p:txBody>
          <a:bodyPr>
            <a:normAutofit/>
          </a:bodyPr>
          <a:lstStyle/>
          <a:p>
            <a:pPr>
              <a:spcAft>
                <a:spcPts val="600"/>
              </a:spcAft>
            </a:pPr>
            <a:fld id="{53ED53E6-7DD9-4B0D-A562-09819B57561C}" type="slidenum">
              <a:rPr lang="tr-TR">
                <a:solidFill>
                  <a:srgbClr val="FFFFFF"/>
                </a:solidFill>
              </a:rPr>
              <a:pPr>
                <a:spcAft>
                  <a:spcPts val="600"/>
                </a:spcAft>
              </a:pPr>
              <a:t>9</a:t>
            </a:fld>
            <a:endParaRPr lang="tr-TR">
              <a:solidFill>
                <a:srgbClr val="FFFFFF"/>
              </a:solidFill>
            </a:endParaRPr>
          </a:p>
        </p:txBody>
      </p:sp>
      <p:sp>
        <p:nvSpPr>
          <p:cNvPr id="1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9" name="Freeform: Shape 18">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tr-TR"/>
          </a:p>
        </p:txBody>
      </p:sp>
      <p:sp>
        <p:nvSpPr>
          <p:cNvPr id="2" name="Başlık 1">
            <a:extLst>
              <a:ext uri="{FF2B5EF4-FFF2-40B4-BE49-F238E27FC236}">
                <a16:creationId xmlns:a16="http://schemas.microsoft.com/office/drawing/2014/main" id="{1FA33B89-4309-BFB7-DEB0-7B84CC1FF985}"/>
              </a:ext>
            </a:extLst>
          </p:cNvPr>
          <p:cNvSpPr>
            <a:spLocks noGrp="1"/>
          </p:cNvSpPr>
          <p:nvPr>
            <p:ph type="title"/>
          </p:nvPr>
        </p:nvSpPr>
        <p:spPr>
          <a:xfrm>
            <a:off x="1103312" y="452718"/>
            <a:ext cx="8947522" cy="1400530"/>
          </a:xfrm>
        </p:spPr>
        <p:txBody>
          <a:bodyPr anchor="ctr">
            <a:normAutofit/>
          </a:bodyPr>
          <a:lstStyle/>
          <a:p>
            <a:r>
              <a:rPr lang="tr-TR" dirty="0">
                <a:solidFill>
                  <a:srgbClr val="FFFFFF"/>
                </a:solidFill>
                <a:effectLst/>
              </a:rPr>
              <a:t>Afet Durumunda Önerilen Aşılar</a:t>
            </a:r>
            <a:br>
              <a:rPr lang="tr-TR" dirty="0">
                <a:solidFill>
                  <a:srgbClr val="FFFFFF"/>
                </a:solidFill>
                <a:effectLst/>
              </a:rPr>
            </a:br>
            <a:endParaRPr lang="tr-TR" dirty="0">
              <a:solidFill>
                <a:srgbClr val="FFFFFF"/>
              </a:solidFill>
            </a:endParaRPr>
          </a:p>
        </p:txBody>
      </p:sp>
      <p:sp>
        <p:nvSpPr>
          <p:cNvPr id="8" name="Alt Bilgi Yer Tutucusu 7">
            <a:extLst>
              <a:ext uri="{FF2B5EF4-FFF2-40B4-BE49-F238E27FC236}">
                <a16:creationId xmlns:a16="http://schemas.microsoft.com/office/drawing/2014/main" id="{16758B39-2F54-AD18-A5FA-879C5C539AA1}"/>
              </a:ext>
            </a:extLst>
          </p:cNvPr>
          <p:cNvSpPr>
            <a:spLocks noGrp="1"/>
          </p:cNvSpPr>
          <p:nvPr>
            <p:ph type="ftr" sz="quarter" idx="11"/>
          </p:nvPr>
        </p:nvSpPr>
        <p:spPr>
          <a:xfrm>
            <a:off x="636915" y="6355080"/>
            <a:ext cx="3859795" cy="304801"/>
          </a:xfrm>
        </p:spPr>
        <p:txBody>
          <a:bodyPr>
            <a:normAutofit/>
          </a:bodyPr>
          <a:lstStyle/>
          <a:p>
            <a:pPr>
              <a:spcAft>
                <a:spcPts val="600"/>
              </a:spcAft>
            </a:pPr>
            <a:r>
              <a:rPr lang="tr-TR">
                <a:solidFill>
                  <a:schemeClr val="tx1">
                    <a:alpha val="60000"/>
                  </a:schemeClr>
                </a:solidFill>
              </a:rPr>
              <a:t>34. GES PROGAMI</a:t>
            </a:r>
          </a:p>
        </p:txBody>
      </p:sp>
      <p:sp>
        <p:nvSpPr>
          <p:cNvPr id="3" name="İçerik Yer Tutucusu 2">
            <a:extLst>
              <a:ext uri="{FF2B5EF4-FFF2-40B4-BE49-F238E27FC236}">
                <a16:creationId xmlns:a16="http://schemas.microsoft.com/office/drawing/2014/main" id="{FE0DE6D0-113A-B012-DC22-9A967E9C4DDE}"/>
              </a:ext>
            </a:extLst>
          </p:cNvPr>
          <p:cNvSpPr>
            <a:spLocks noGrp="1"/>
          </p:cNvSpPr>
          <p:nvPr>
            <p:ph idx="1"/>
          </p:nvPr>
        </p:nvSpPr>
        <p:spPr>
          <a:xfrm>
            <a:off x="1103312" y="2763520"/>
            <a:ext cx="8946541" cy="3484879"/>
          </a:xfrm>
        </p:spPr>
        <p:txBody>
          <a:bodyPr>
            <a:normAutofit/>
          </a:bodyPr>
          <a:lstStyle/>
          <a:p>
            <a:pPr>
              <a:lnSpc>
                <a:spcPct val="90000"/>
              </a:lnSpc>
            </a:pPr>
            <a:r>
              <a:rPr lang="tr-TR" dirty="0"/>
              <a:t>Rutin takvimden önce (&lt;</a:t>
            </a:r>
            <a:r>
              <a:rPr lang="tr-TR" dirty="0" err="1"/>
              <a:t>12ay</a:t>
            </a:r>
            <a:r>
              <a:rPr lang="tr-TR" dirty="0"/>
              <a:t>) uygulanan kızamık aşı dozu </a:t>
            </a:r>
            <a:r>
              <a:rPr lang="tr-TR" dirty="0" err="1"/>
              <a:t>0.doz</a:t>
            </a:r>
            <a:r>
              <a:rPr lang="tr-TR" dirty="0"/>
              <a:t> olarak kabul edilir, takvime göre normal vaktinde yine aşılanır. </a:t>
            </a:r>
          </a:p>
          <a:p>
            <a:pPr>
              <a:lnSpc>
                <a:spcPct val="90000"/>
              </a:lnSpc>
            </a:pPr>
            <a:endParaRPr lang="tr-TR" dirty="0"/>
          </a:p>
          <a:p>
            <a:pPr>
              <a:lnSpc>
                <a:spcPct val="90000"/>
              </a:lnSpc>
            </a:pPr>
            <a:r>
              <a:rPr lang="tr-TR" dirty="0"/>
              <a:t>Kızamık aşısı kontrendike olan kişiler için, </a:t>
            </a:r>
            <a:r>
              <a:rPr lang="tr-TR" dirty="0" err="1"/>
              <a:t>immunglobülin</a:t>
            </a:r>
            <a:r>
              <a:rPr lang="tr-TR" dirty="0"/>
              <a:t> maruziyetten sonraki altı gün içinde kas içine uygulanabilir ve pasif bağışıklama ile hastalık önlenebilir veya şiddetini azaltılabilir.</a:t>
            </a:r>
          </a:p>
          <a:p>
            <a:pPr>
              <a:lnSpc>
                <a:spcPct val="90000"/>
              </a:lnSpc>
            </a:pPr>
            <a:endParaRPr lang="tr-TR" dirty="0"/>
          </a:p>
          <a:p>
            <a:pPr>
              <a:lnSpc>
                <a:spcPct val="90000"/>
              </a:lnSpc>
            </a:pPr>
            <a:r>
              <a:rPr lang="tr-TR" dirty="0"/>
              <a:t>Kızamıklı biriyle temas etmiş, uygun yaştaki kişilerin ilk 72 saatte aşılanması uygundur, izolasyon önerilmez. </a:t>
            </a:r>
          </a:p>
        </p:txBody>
      </p:sp>
      <p:sp>
        <p:nvSpPr>
          <p:cNvPr id="4" name="Veri Yer Tutucusu 3">
            <a:extLst>
              <a:ext uri="{FF2B5EF4-FFF2-40B4-BE49-F238E27FC236}">
                <a16:creationId xmlns:a16="http://schemas.microsoft.com/office/drawing/2014/main" id="{97244FA0-65F4-4386-63B8-10EF599DF192}"/>
              </a:ext>
            </a:extLst>
          </p:cNvPr>
          <p:cNvSpPr>
            <a:spLocks noGrp="1"/>
          </p:cNvSpPr>
          <p:nvPr>
            <p:ph type="dt" sz="half" idx="10"/>
          </p:nvPr>
        </p:nvSpPr>
        <p:spPr>
          <a:xfrm>
            <a:off x="9254068" y="6355080"/>
            <a:ext cx="2290232" cy="304799"/>
          </a:xfrm>
        </p:spPr>
        <p:txBody>
          <a:bodyPr>
            <a:normAutofit/>
          </a:bodyPr>
          <a:lstStyle/>
          <a:p>
            <a:pPr algn="r">
              <a:spcAft>
                <a:spcPts val="600"/>
              </a:spcAft>
            </a:pPr>
            <a:r>
              <a:rPr lang="tr-TR">
                <a:solidFill>
                  <a:schemeClr val="tx1">
                    <a:alpha val="60000"/>
                  </a:schemeClr>
                </a:solidFill>
              </a:rPr>
              <a:t>20.09.2023</a:t>
            </a:r>
          </a:p>
        </p:txBody>
      </p:sp>
    </p:spTree>
    <p:extLst>
      <p:ext uri="{BB962C8B-B14F-4D97-AF65-F5344CB8AC3E}">
        <p14:creationId xmlns:p14="http://schemas.microsoft.com/office/powerpoint/2010/main" val="1790517459"/>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244</TotalTime>
  <Words>1816</Words>
  <Application>Microsoft Office PowerPoint</Application>
  <PresentationFormat>Geniş ekran</PresentationFormat>
  <Paragraphs>223</Paragraphs>
  <Slides>35</Slides>
  <Notes>3</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35</vt:i4>
      </vt:variant>
    </vt:vector>
  </HeadingPairs>
  <TitlesOfParts>
    <vt:vector size="40" baseType="lpstr">
      <vt:lpstr>Arial</vt:lpstr>
      <vt:lpstr>Calibri</vt:lpstr>
      <vt:lpstr>Century Gothic</vt:lpstr>
      <vt:lpstr>Wingdings 3</vt:lpstr>
      <vt:lpstr>İyon</vt:lpstr>
      <vt:lpstr>AFET SONRASI BAĞIŞIKLAMA HİZMETLERİ</vt:lpstr>
      <vt:lpstr>Doğal Afetlerde Aşılama ve Profilaksi </vt:lpstr>
      <vt:lpstr>Doğal Afetlerde Aşılama ve Profilaksi </vt:lpstr>
      <vt:lpstr>Afet Sonrası Enfeksiyon Aşamaları</vt:lpstr>
      <vt:lpstr>Etki Aşaması</vt:lpstr>
      <vt:lpstr>Etki Sonrası Aşama</vt:lpstr>
      <vt:lpstr>İyileşme Aşaması</vt:lpstr>
      <vt:lpstr>Afet Durumunda Önerilen Aşılar </vt:lpstr>
      <vt:lpstr>Afet Durumunda Önerilen Aşılar </vt:lpstr>
      <vt:lpstr>Afet Durumunda Önerilen Aşılar </vt:lpstr>
      <vt:lpstr>Afet Durumunda Önerilen Aşılar </vt:lpstr>
      <vt:lpstr>Afet Durumunda Önerilen Aşılar </vt:lpstr>
      <vt:lpstr>Afet Durumunda Önerilen Aşılar </vt:lpstr>
      <vt:lpstr>Afet Durumunda Önerilen Aşılar </vt:lpstr>
      <vt:lpstr>Afet Durumunda Önerilen Aşılar </vt:lpstr>
      <vt:lpstr>Afet Durumunda Önerilen Aşılar </vt:lpstr>
      <vt:lpstr>Afet Durumunda Önerilen Aşılar </vt:lpstr>
      <vt:lpstr>Afet Durumunda Önerilen Aşılar </vt:lpstr>
      <vt:lpstr>Afet Durumunda Önerilen Aşılar </vt:lpstr>
      <vt:lpstr>Afet Durumunda Önerilen Aşılar </vt:lpstr>
      <vt:lpstr>Afet Durumunda Önerilen Aşılar </vt:lpstr>
      <vt:lpstr>Genel Durum</vt:lpstr>
      <vt:lpstr>Genel Durum</vt:lpstr>
      <vt:lpstr>Genel Durum</vt:lpstr>
      <vt:lpstr>Genel Durum</vt:lpstr>
      <vt:lpstr>Bağışıklama</vt:lpstr>
      <vt:lpstr>Bağışıklama</vt:lpstr>
      <vt:lpstr>Bağışıklama</vt:lpstr>
      <vt:lpstr>Bağışıklama</vt:lpstr>
      <vt:lpstr>Bağışıklama</vt:lpstr>
      <vt:lpstr>Bağışıklama</vt:lpstr>
      <vt:lpstr>Bağışıklama</vt:lpstr>
      <vt:lpstr>Bağışıklama</vt:lpstr>
      <vt:lpstr>Kaynakça</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AFET SONRASI BAĞIŞIKLAMA HİZMETLERİ</dc:title>
  <dc:creator>Mehmet Furkan Aytekin</dc:creator>
  <cp:lastModifiedBy>Mehmet Furkan Aytekin</cp:lastModifiedBy>
  <cp:revision>5</cp:revision>
  <dcterms:created xsi:type="dcterms:W3CDTF">2023-09-14T07:20:55Z</dcterms:created>
  <dcterms:modified xsi:type="dcterms:W3CDTF">2023-11-13T08:04:42Z</dcterms:modified>
</cp:coreProperties>
</file>