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 id="2147483685" r:id="rId3"/>
  </p:sldMasterIdLst>
  <p:sldIdLst>
    <p:sldId id="256" r:id="rId4"/>
    <p:sldId id="258" r:id="rId5"/>
    <p:sldId id="260" r:id="rId6"/>
    <p:sldId id="279" r:id="rId7"/>
    <p:sldId id="280" r:id="rId8"/>
    <p:sldId id="261" r:id="rId9"/>
    <p:sldId id="262" r:id="rId10"/>
    <p:sldId id="281" r:id="rId11"/>
    <p:sldId id="263"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1" r:id="rId31"/>
    <p:sldId id="30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4" d="100"/>
          <a:sy n="64" d="100"/>
        </p:scale>
        <p:origin x="-114"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8C7FAE13-F204-4187-B303-E08ABD09F7BC}"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6B1A676-F0D2-4E22-B110-460F413F6A10}" type="slidenum">
              <a:rPr lang="tr-TR" altLang="tr-TR"/>
              <a:pPr>
                <a:defRPr/>
              </a:pPr>
              <a:t>‹#›</a:t>
            </a:fld>
            <a:endParaRPr lang="tr-TR" altLang="tr-TR"/>
          </a:p>
        </p:txBody>
      </p:sp>
    </p:spTree>
    <p:extLst>
      <p:ext uri="{BB962C8B-B14F-4D97-AF65-F5344CB8AC3E}">
        <p14:creationId xmlns="" xmlns:p14="http://schemas.microsoft.com/office/powerpoint/2010/main" val="383437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A49076A2-6706-467B-8437-D92F7D7FC292}"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5848E9C-E11F-4E5A-B6C3-4E383A1A0176}" type="slidenum">
              <a:rPr lang="tr-TR" altLang="tr-TR"/>
              <a:pPr>
                <a:defRPr/>
              </a:pPr>
              <a:t>‹#›</a:t>
            </a:fld>
            <a:endParaRPr lang="tr-TR" altLang="tr-TR"/>
          </a:p>
        </p:txBody>
      </p:sp>
    </p:spTree>
    <p:extLst>
      <p:ext uri="{BB962C8B-B14F-4D97-AF65-F5344CB8AC3E}">
        <p14:creationId xmlns="" xmlns:p14="http://schemas.microsoft.com/office/powerpoint/2010/main" val="2799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AA8201-9157-4942-A9A2-2DFC7D160709}"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9D5AF8A-55A7-485B-B2E7-6B52B4A9E3DB}" type="slidenum">
              <a:rPr lang="tr-TR" altLang="tr-TR"/>
              <a:pPr>
                <a:defRPr/>
              </a:pPr>
              <a:t>‹#›</a:t>
            </a:fld>
            <a:endParaRPr lang="tr-TR" altLang="tr-TR"/>
          </a:p>
        </p:txBody>
      </p:sp>
    </p:spTree>
    <p:extLst>
      <p:ext uri="{BB962C8B-B14F-4D97-AF65-F5344CB8AC3E}">
        <p14:creationId xmlns="" xmlns:p14="http://schemas.microsoft.com/office/powerpoint/2010/main" val="2243028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6F78EADF-2F8E-4F95-BB32-1942024B0F6B}" type="datetimeFigureOut">
              <a:rPr lang="tr-TR"/>
              <a:pPr>
                <a:defRPr/>
              </a:pPr>
              <a:t>16.09.2014</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66E1C3C-231E-499C-963F-028EA82D7381}" type="slidenum">
              <a:rPr lang="tr-TR" altLang="tr-TR"/>
              <a:pPr>
                <a:defRPr/>
              </a:pPr>
              <a:t>‹#›</a:t>
            </a:fld>
            <a:endParaRPr lang="tr-TR" altLang="tr-TR"/>
          </a:p>
        </p:txBody>
      </p:sp>
    </p:spTree>
    <p:extLst>
      <p:ext uri="{BB962C8B-B14F-4D97-AF65-F5344CB8AC3E}">
        <p14:creationId xmlns="" xmlns:p14="http://schemas.microsoft.com/office/powerpoint/2010/main" val="142485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90587C9C-2670-45AD-95D1-3557966A4A55}" type="datetimeFigureOut">
              <a:rPr lang="tr-TR"/>
              <a:pPr>
                <a:defRPr/>
              </a:pPr>
              <a:t>16.09.2014</a:t>
            </a:fld>
            <a:endParaRPr lang="tr-TR" dirty="0"/>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1B41963E-C22F-45AC-8387-8973B24FA201}" type="slidenum">
              <a:rPr lang="tr-TR" altLang="tr-TR"/>
              <a:pPr>
                <a:defRPr/>
              </a:pPr>
              <a:t>‹#›</a:t>
            </a:fld>
            <a:endParaRPr lang="tr-TR" altLang="tr-TR"/>
          </a:p>
        </p:txBody>
      </p:sp>
    </p:spTree>
    <p:extLst>
      <p:ext uri="{BB962C8B-B14F-4D97-AF65-F5344CB8AC3E}">
        <p14:creationId xmlns="" xmlns:p14="http://schemas.microsoft.com/office/powerpoint/2010/main" val="1122887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1F123A9A-5659-48E5-99CE-36A4A7C04E9C}" type="datetimeFigureOut">
              <a:rPr lang="tr-TR"/>
              <a:pPr>
                <a:defRPr/>
              </a:pPr>
              <a:t>16.09.2014</a:t>
            </a:fld>
            <a:endParaRPr lang="tr-TR" dirty="0"/>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CDA2934B-7F8D-46C3-B104-C2A2C69BCB1C}" type="slidenum">
              <a:rPr lang="tr-TR" altLang="tr-TR"/>
              <a:pPr>
                <a:defRPr/>
              </a:pPr>
              <a:t>‹#›</a:t>
            </a:fld>
            <a:endParaRPr lang="tr-TR" altLang="tr-TR"/>
          </a:p>
        </p:txBody>
      </p:sp>
    </p:spTree>
    <p:extLst>
      <p:ext uri="{BB962C8B-B14F-4D97-AF65-F5344CB8AC3E}">
        <p14:creationId xmlns="" xmlns:p14="http://schemas.microsoft.com/office/powerpoint/2010/main" val="504984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109A4C-B392-45F2-8321-5121BDB0CB86}" type="datetimeFigureOut">
              <a:rPr lang="tr-TR"/>
              <a:pPr>
                <a:defRPr/>
              </a:pPr>
              <a:t>16.09.2014</a:t>
            </a:fld>
            <a:endParaRPr lang="tr-TR" dirty="0"/>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65C7621C-4677-4B8F-A841-2E5606EEEB56}" type="slidenum">
              <a:rPr lang="tr-TR" altLang="tr-TR"/>
              <a:pPr>
                <a:defRPr/>
              </a:pPr>
              <a:t>‹#›</a:t>
            </a:fld>
            <a:endParaRPr lang="tr-TR" altLang="tr-TR"/>
          </a:p>
        </p:txBody>
      </p:sp>
    </p:spTree>
    <p:extLst>
      <p:ext uri="{BB962C8B-B14F-4D97-AF65-F5344CB8AC3E}">
        <p14:creationId xmlns="" xmlns:p14="http://schemas.microsoft.com/office/powerpoint/2010/main" val="61514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46CB3C-BC80-421F-9034-77C1678484A4}" type="datetimeFigureOut">
              <a:rPr lang="tr-TR"/>
              <a:pPr>
                <a:defRPr/>
              </a:pPr>
              <a:t>16.09.2014</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B43464BD-7EBF-40F4-B9AA-1797D0497C01}" type="slidenum">
              <a:rPr lang="tr-TR" altLang="tr-TR"/>
              <a:pPr>
                <a:defRPr/>
              </a:pPr>
              <a:t>‹#›</a:t>
            </a:fld>
            <a:endParaRPr lang="tr-TR" altLang="tr-TR"/>
          </a:p>
        </p:txBody>
      </p:sp>
    </p:spTree>
    <p:extLst>
      <p:ext uri="{BB962C8B-B14F-4D97-AF65-F5344CB8AC3E}">
        <p14:creationId xmlns="" xmlns:p14="http://schemas.microsoft.com/office/powerpoint/2010/main" val="1279100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98B299-88CF-489C-AC2A-D68AA59FAE80}" type="datetimeFigureOut">
              <a:rPr lang="tr-TR"/>
              <a:pPr>
                <a:defRPr/>
              </a:pPr>
              <a:t>16.09.2014</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0D04A774-9225-47A2-9F9D-2C213FB411DA}" type="slidenum">
              <a:rPr lang="tr-TR" altLang="tr-TR"/>
              <a:pPr>
                <a:defRPr/>
              </a:pPr>
              <a:t>‹#›</a:t>
            </a:fld>
            <a:endParaRPr lang="tr-TR" altLang="tr-TR"/>
          </a:p>
        </p:txBody>
      </p:sp>
    </p:spTree>
    <p:extLst>
      <p:ext uri="{BB962C8B-B14F-4D97-AF65-F5344CB8AC3E}">
        <p14:creationId xmlns="" xmlns:p14="http://schemas.microsoft.com/office/powerpoint/2010/main" val="3026925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3F61BB8-1D43-4E94-BA89-447659DAFB50}"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9933921-A128-44CD-B0BC-36A0D2CFF3BC}" type="slidenum">
              <a:rPr lang="tr-TR" altLang="tr-TR"/>
              <a:pPr>
                <a:defRPr/>
              </a:pPr>
              <a:t>‹#›</a:t>
            </a:fld>
            <a:endParaRPr lang="tr-TR" altLang="tr-TR"/>
          </a:p>
        </p:txBody>
      </p:sp>
    </p:spTree>
    <p:extLst>
      <p:ext uri="{BB962C8B-B14F-4D97-AF65-F5344CB8AC3E}">
        <p14:creationId xmlns="" xmlns:p14="http://schemas.microsoft.com/office/powerpoint/2010/main" val="1572587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1F161F37-0F5B-4692-9FA1-8061422E6ED7}"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0FADC26-27AD-478A-A0B0-88CCA1E2CE70}" type="slidenum">
              <a:rPr lang="tr-TR" altLang="tr-TR"/>
              <a:pPr>
                <a:defRPr/>
              </a:pPr>
              <a:t>‹#›</a:t>
            </a:fld>
            <a:endParaRPr lang="tr-TR" altLang="tr-TR"/>
          </a:p>
        </p:txBody>
      </p:sp>
    </p:spTree>
    <p:extLst>
      <p:ext uri="{BB962C8B-B14F-4D97-AF65-F5344CB8AC3E}">
        <p14:creationId xmlns="" xmlns:p14="http://schemas.microsoft.com/office/powerpoint/2010/main" val="2979706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F6BC0F70-43CB-4376-A60A-D13DB155B443}" type="datetimeFigureOut">
              <a:rPr lang="tr-TR"/>
              <a:pPr>
                <a:defRPr/>
              </a:pPr>
              <a:t>16.09.2014</a:t>
            </a:fld>
            <a:endParaRPr lang="tr-TR" dirty="0"/>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0BE440A9-1C91-48C0-9639-3EBF0D643158}" type="slidenum">
              <a:rPr lang="tr-TR" altLang="tr-TR"/>
              <a:pPr>
                <a:defRPr/>
              </a:pPr>
              <a:t>‹#›</a:t>
            </a:fld>
            <a:endParaRPr lang="tr-TR" altLang="tr-TR"/>
          </a:p>
        </p:txBody>
      </p:sp>
    </p:spTree>
    <p:extLst>
      <p:ext uri="{BB962C8B-B14F-4D97-AF65-F5344CB8AC3E}">
        <p14:creationId xmlns="" xmlns:p14="http://schemas.microsoft.com/office/powerpoint/2010/main" val="12111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796027F-7875-4030-9381-8BD8C4F21935}"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981200"/>
            <a:ext cx="5384800" cy="4114800"/>
          </a:xfrm>
        </p:spPr>
        <p:txBody>
          <a:bodyPr/>
          <a:lstStyle/>
          <a:p>
            <a:pPr lvl="0"/>
            <a:endParaRPr lang="en-US" noProof="0"/>
          </a:p>
        </p:txBody>
      </p:sp>
      <p:sp>
        <p:nvSpPr>
          <p:cNvPr id="4" name="Text Placeholder 3"/>
          <p:cNvSpPr>
            <a:spLocks noGrp="1"/>
          </p:cNvSpPr>
          <p:nvPr>
            <p:ph type="body"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EFC0A2CD-6D35-4FA1-BA3A-B8BE8000B485}" type="slidenum">
              <a:rPr lang="en-US" altLang="tr-TR"/>
              <a:pPr>
                <a:defRPr/>
              </a:pPr>
              <a:t>‹#›</a:t>
            </a:fld>
            <a:endParaRPr lang="en-US" altLang="tr-TR"/>
          </a:p>
        </p:txBody>
      </p:sp>
    </p:spTree>
    <p:extLst>
      <p:ext uri="{BB962C8B-B14F-4D97-AF65-F5344CB8AC3E}">
        <p14:creationId xmlns="" xmlns:p14="http://schemas.microsoft.com/office/powerpoint/2010/main" val="76052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07BCF04F-FC62-468C-9D1D-29547BD861FE}"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4ED5F6B-56F0-49BC-939C-6C6672DFAEEF}" type="slidenum">
              <a:rPr lang="tr-TR" altLang="tr-TR"/>
              <a:pPr>
                <a:defRPr/>
              </a:pPr>
              <a:t>‹#›</a:t>
            </a:fld>
            <a:endParaRPr lang="tr-TR" altLang="tr-TR"/>
          </a:p>
        </p:txBody>
      </p:sp>
    </p:spTree>
    <p:extLst>
      <p:ext uri="{BB962C8B-B14F-4D97-AF65-F5344CB8AC3E}">
        <p14:creationId xmlns="" xmlns:p14="http://schemas.microsoft.com/office/powerpoint/2010/main" val="2737186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C351F7D-57EA-42FF-BA2B-BA7733A6A87E}"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AFCC7B2-42E1-4CD1-958A-025E1E24379F}" type="slidenum">
              <a:rPr lang="tr-TR" altLang="tr-TR"/>
              <a:pPr>
                <a:defRPr/>
              </a:pPr>
              <a:t>‹#›</a:t>
            </a:fld>
            <a:endParaRPr lang="tr-TR" altLang="tr-TR"/>
          </a:p>
        </p:txBody>
      </p:sp>
    </p:spTree>
    <p:extLst>
      <p:ext uri="{BB962C8B-B14F-4D97-AF65-F5344CB8AC3E}">
        <p14:creationId xmlns="" xmlns:p14="http://schemas.microsoft.com/office/powerpoint/2010/main" val="468292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648C91-AEC8-4890-A1AE-FCC097D92B65}"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5F2799D0-3D04-49D4-AC14-23FB000CEF3F}" type="slidenum">
              <a:rPr lang="tr-TR" altLang="tr-TR"/>
              <a:pPr>
                <a:defRPr/>
              </a:pPr>
              <a:t>‹#›</a:t>
            </a:fld>
            <a:endParaRPr lang="tr-TR" altLang="tr-TR"/>
          </a:p>
        </p:txBody>
      </p:sp>
    </p:spTree>
    <p:extLst>
      <p:ext uri="{BB962C8B-B14F-4D97-AF65-F5344CB8AC3E}">
        <p14:creationId xmlns="" xmlns:p14="http://schemas.microsoft.com/office/powerpoint/2010/main" val="3691109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A63F1000-80C0-4C23-88E5-1B27F856CF66}" type="datetimeFigureOut">
              <a:rPr lang="tr-TR"/>
              <a:pPr>
                <a:defRPr/>
              </a:pPr>
              <a:t>16.09.2014</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2CBC764-5F82-4E69-B72A-71D63657F8D4}" type="slidenum">
              <a:rPr lang="tr-TR" altLang="tr-TR"/>
              <a:pPr>
                <a:defRPr/>
              </a:pPr>
              <a:t>‹#›</a:t>
            </a:fld>
            <a:endParaRPr lang="tr-TR" altLang="tr-TR"/>
          </a:p>
        </p:txBody>
      </p:sp>
    </p:spTree>
    <p:extLst>
      <p:ext uri="{BB962C8B-B14F-4D97-AF65-F5344CB8AC3E}">
        <p14:creationId xmlns="" xmlns:p14="http://schemas.microsoft.com/office/powerpoint/2010/main" val="2571005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A047DF5E-8867-4043-8B2A-E35DEDE79A35}" type="datetimeFigureOut">
              <a:rPr lang="tr-TR"/>
              <a:pPr>
                <a:defRPr/>
              </a:pPr>
              <a:t>16.09.2014</a:t>
            </a:fld>
            <a:endParaRPr lang="tr-TR" dirty="0"/>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5BC54EB2-E46D-4FD0-93AE-A4CA9C6666A8}" type="slidenum">
              <a:rPr lang="tr-TR" altLang="tr-TR"/>
              <a:pPr>
                <a:defRPr/>
              </a:pPr>
              <a:t>‹#›</a:t>
            </a:fld>
            <a:endParaRPr lang="tr-TR" altLang="tr-TR"/>
          </a:p>
        </p:txBody>
      </p:sp>
    </p:spTree>
    <p:extLst>
      <p:ext uri="{BB962C8B-B14F-4D97-AF65-F5344CB8AC3E}">
        <p14:creationId xmlns="" xmlns:p14="http://schemas.microsoft.com/office/powerpoint/2010/main" val="4275157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B0E34DEE-B08E-48E1-B325-68902FD92A74}" type="datetimeFigureOut">
              <a:rPr lang="tr-TR"/>
              <a:pPr>
                <a:defRPr/>
              </a:pPr>
              <a:t>16.09.2014</a:t>
            </a:fld>
            <a:endParaRPr lang="tr-TR" dirty="0"/>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EEC7CE84-E955-43DA-957B-C0E834B1EF51}" type="slidenum">
              <a:rPr lang="tr-TR" altLang="tr-TR"/>
              <a:pPr>
                <a:defRPr/>
              </a:pPr>
              <a:t>‹#›</a:t>
            </a:fld>
            <a:endParaRPr lang="tr-TR" altLang="tr-TR"/>
          </a:p>
        </p:txBody>
      </p:sp>
    </p:spTree>
    <p:extLst>
      <p:ext uri="{BB962C8B-B14F-4D97-AF65-F5344CB8AC3E}">
        <p14:creationId xmlns="" xmlns:p14="http://schemas.microsoft.com/office/powerpoint/2010/main" val="42984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36D02E-B7A3-4FAB-8AC3-2B925ABF77B4}" type="datetimeFigureOut">
              <a:rPr lang="tr-TR"/>
              <a:pPr>
                <a:defRPr/>
              </a:pPr>
              <a:t>16.09.2014</a:t>
            </a:fld>
            <a:endParaRPr lang="tr-TR" dirty="0"/>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FDD519D0-4EC2-4A47-AF17-BB976AD5D0EA}" type="slidenum">
              <a:rPr lang="tr-TR" altLang="tr-TR"/>
              <a:pPr>
                <a:defRPr/>
              </a:pPr>
              <a:t>‹#›</a:t>
            </a:fld>
            <a:endParaRPr lang="tr-TR" altLang="tr-TR"/>
          </a:p>
        </p:txBody>
      </p:sp>
    </p:spTree>
    <p:extLst>
      <p:ext uri="{BB962C8B-B14F-4D97-AF65-F5344CB8AC3E}">
        <p14:creationId xmlns="" xmlns:p14="http://schemas.microsoft.com/office/powerpoint/2010/main" val="612643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1348B5-1240-4900-B226-85355951EDED}" type="datetimeFigureOut">
              <a:rPr lang="tr-TR"/>
              <a:pPr>
                <a:defRPr/>
              </a:pPr>
              <a:t>16.09.2014</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872848E-6758-42E3-B607-366B2D74656E}" type="slidenum">
              <a:rPr lang="tr-TR" altLang="tr-TR"/>
              <a:pPr>
                <a:defRPr/>
              </a:pPr>
              <a:t>‹#›</a:t>
            </a:fld>
            <a:endParaRPr lang="tr-TR" altLang="tr-TR"/>
          </a:p>
        </p:txBody>
      </p:sp>
    </p:spTree>
    <p:extLst>
      <p:ext uri="{BB962C8B-B14F-4D97-AF65-F5344CB8AC3E}">
        <p14:creationId xmlns="" xmlns:p14="http://schemas.microsoft.com/office/powerpoint/2010/main" val="1144534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3FECC-48AB-4FD9-B503-19D478F27B3E}" type="datetimeFigureOut">
              <a:rPr lang="tr-TR"/>
              <a:pPr>
                <a:defRPr/>
              </a:pPr>
              <a:t>16.09.2014</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DF2363A-D3DB-4D73-9F2A-1EC15BC38A68}" type="slidenum">
              <a:rPr lang="tr-TR" altLang="tr-TR"/>
              <a:pPr>
                <a:defRPr/>
              </a:pPr>
              <a:t>‹#›</a:t>
            </a:fld>
            <a:endParaRPr lang="tr-TR" altLang="tr-TR"/>
          </a:p>
        </p:txBody>
      </p:sp>
    </p:spTree>
    <p:extLst>
      <p:ext uri="{BB962C8B-B14F-4D97-AF65-F5344CB8AC3E}">
        <p14:creationId xmlns="" xmlns:p14="http://schemas.microsoft.com/office/powerpoint/2010/main" val="402413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2255239A-8717-48BD-9D4C-D8B185EC62D2}"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97881BC-2116-4D7A-BE0A-650C82DA978E}" type="slidenum">
              <a:rPr lang="tr-TR" altLang="tr-TR"/>
              <a:pPr>
                <a:defRPr/>
              </a:pPr>
              <a:t>‹#›</a:t>
            </a:fld>
            <a:endParaRPr lang="tr-TR" altLang="tr-TR"/>
          </a:p>
        </p:txBody>
      </p:sp>
    </p:spTree>
    <p:extLst>
      <p:ext uri="{BB962C8B-B14F-4D97-AF65-F5344CB8AC3E}">
        <p14:creationId xmlns="" xmlns:p14="http://schemas.microsoft.com/office/powerpoint/2010/main" val="3754488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4AC36A4-64B7-4E06-8F3F-9FC73119ED19}" type="datetimeFigureOut">
              <a:rPr lang="tr-TR"/>
              <a:pPr>
                <a:defRPr/>
              </a:pPr>
              <a:t>16.09.2014</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BD8A30E-C118-4AF6-A128-6EBF1ED7A0CF}" type="slidenum">
              <a:rPr lang="tr-TR" altLang="tr-TR"/>
              <a:pPr>
                <a:defRPr/>
              </a:pPr>
              <a:t>‹#›</a:t>
            </a:fld>
            <a:endParaRPr lang="tr-TR" altLang="tr-TR"/>
          </a:p>
        </p:txBody>
      </p:sp>
    </p:spTree>
    <p:extLst>
      <p:ext uri="{BB962C8B-B14F-4D97-AF65-F5344CB8AC3E}">
        <p14:creationId xmlns="" xmlns:p14="http://schemas.microsoft.com/office/powerpoint/2010/main" val="3756160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165AAA2F-5FA2-4D03-9070-DE95D45D08A6}" type="datetimeFigureOut">
              <a:rPr lang="tr-TR"/>
              <a:pPr>
                <a:defRPr/>
              </a:pPr>
              <a:t>16.09.2014</a:t>
            </a:fld>
            <a:endParaRPr lang="tr-TR" dirty="0"/>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AF2F8EC9-AA1C-4F9D-B9BA-6A8231B5AA86}" type="slidenum">
              <a:rPr lang="tr-TR" altLang="tr-TR"/>
              <a:pPr>
                <a:defRPr/>
              </a:pPr>
              <a:t>‹#›</a:t>
            </a:fld>
            <a:endParaRPr lang="tr-TR" altLang="tr-TR"/>
          </a:p>
        </p:txBody>
      </p:sp>
    </p:spTree>
    <p:extLst>
      <p:ext uri="{BB962C8B-B14F-4D97-AF65-F5344CB8AC3E}">
        <p14:creationId xmlns="" xmlns:p14="http://schemas.microsoft.com/office/powerpoint/2010/main" val="210080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dirty="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9/16/2014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tr-TR" altLang="tr-TR" smtClean="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tr-TR" altLang="tr-TR"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5058BFA2-A958-4AD4-9A59-ED30BF2CD7EA}" type="datetimeFigureOut">
              <a:rPr lang="tr-TR" smtClean="0"/>
              <a:pPr defTabSz="914400">
                <a:defRPr/>
              </a:pPr>
              <a:t>16.09.2014</a:t>
            </a:fld>
            <a:endParaRPr lang="tr-TR"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tr-T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defTabSz="914400" fontAlgn="base">
              <a:spcBef>
                <a:spcPct val="0"/>
              </a:spcBef>
              <a:spcAft>
                <a:spcPct val="0"/>
              </a:spcAft>
              <a:defRPr/>
            </a:pPr>
            <a:fld id="{08BA0020-3E9E-494C-A7C3-72A367DB6314}" type="slidenum">
              <a:rPr lang="tr-TR" altLang="tr-TR" smtClean="0"/>
              <a:pPr defTabSz="914400" fontAlgn="base">
                <a:spcBef>
                  <a:spcPct val="0"/>
                </a:spcBef>
                <a:spcAft>
                  <a:spcPct val="0"/>
                </a:spcAft>
                <a:defRPr/>
              </a:pPr>
              <a:t>‹#›</a:t>
            </a:fld>
            <a:endParaRPr lang="tr-TR" altLang="tr-TR"/>
          </a:p>
        </p:txBody>
      </p:sp>
    </p:spTree>
    <p:extLst>
      <p:ext uri="{BB962C8B-B14F-4D97-AF65-F5344CB8AC3E}">
        <p14:creationId xmlns="" xmlns:p14="http://schemas.microsoft.com/office/powerpoint/2010/main" val="395659583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tr-TR" altLang="tr-TR"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tr-TR" altLang="tr-TR"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7A365FA9-1E7A-473C-991A-D164BF56CE40}" type="datetimeFigureOut">
              <a:rPr lang="tr-TR" smtClean="0"/>
              <a:pPr defTabSz="914400">
                <a:defRPr/>
              </a:pPr>
              <a:t>16.09.2014</a:t>
            </a:fld>
            <a:endParaRPr lang="tr-TR"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tr-T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defTabSz="914400" fontAlgn="base">
              <a:spcBef>
                <a:spcPct val="0"/>
              </a:spcBef>
              <a:spcAft>
                <a:spcPct val="0"/>
              </a:spcAft>
              <a:defRPr/>
            </a:pPr>
            <a:fld id="{59872F23-7B53-4ECB-A162-74E9A4FBE8F4}" type="slidenum">
              <a:rPr lang="tr-TR" altLang="tr-TR" smtClean="0"/>
              <a:pPr defTabSz="914400" fontAlgn="base">
                <a:spcBef>
                  <a:spcPct val="0"/>
                </a:spcBef>
                <a:spcAft>
                  <a:spcPct val="0"/>
                </a:spcAft>
                <a:defRPr/>
              </a:pPr>
              <a:t>‹#›</a:t>
            </a:fld>
            <a:endParaRPr lang="tr-TR" altLang="tr-TR"/>
          </a:p>
        </p:txBody>
      </p:sp>
    </p:spTree>
    <p:extLst>
      <p:ext uri="{BB962C8B-B14F-4D97-AF65-F5344CB8AC3E}">
        <p14:creationId xmlns="" xmlns:p14="http://schemas.microsoft.com/office/powerpoint/2010/main" val="14129164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4" y="1678902"/>
            <a:ext cx="9199659" cy="2504786"/>
          </a:xfrm>
        </p:spPr>
        <p:txBody>
          <a:bodyPr/>
          <a:lstStyle/>
          <a:p>
            <a:pPr algn="ctr"/>
            <a:r>
              <a:rPr lang="tr-TR" sz="6000" b="1" dirty="0" smtClean="0">
                <a:effectLst>
                  <a:outerShdw blurRad="38100" dist="38100" dir="2700000" algn="tl">
                    <a:srgbClr val="000000">
                      <a:alpha val="43137"/>
                    </a:srgbClr>
                  </a:outerShdw>
                </a:effectLst>
              </a:rPr>
              <a:t>GÖÇMENLİK PSİKOLOJİSİ</a:t>
            </a:r>
            <a:endParaRPr lang="en-US" sz="4800"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154955" y="4807360"/>
            <a:ext cx="8825658" cy="1458528"/>
          </a:xfrm>
        </p:spPr>
        <p:txBody>
          <a:bodyPr/>
          <a:lstStyle/>
          <a:p>
            <a:pPr>
              <a:spcBef>
                <a:spcPts val="0"/>
              </a:spcBef>
            </a:pPr>
            <a:r>
              <a:rPr lang="tr-TR" b="1" dirty="0" smtClean="0"/>
              <a:t>Dr. </a:t>
            </a:r>
            <a:r>
              <a:rPr lang="tr-TR" b="1" dirty="0" err="1" smtClean="0"/>
              <a:t>Tİmur</a:t>
            </a:r>
            <a:r>
              <a:rPr lang="tr-TR" b="1" dirty="0" smtClean="0"/>
              <a:t> </a:t>
            </a:r>
            <a:r>
              <a:rPr lang="tr-TR" b="1" dirty="0" err="1" smtClean="0"/>
              <a:t>fADIL</a:t>
            </a:r>
            <a:r>
              <a:rPr lang="tr-TR" b="1" dirty="0" smtClean="0"/>
              <a:t> Oğuz</a:t>
            </a:r>
          </a:p>
          <a:p>
            <a:pPr>
              <a:spcBef>
                <a:spcPts val="0"/>
              </a:spcBef>
            </a:pPr>
            <a:r>
              <a:rPr lang="tr-TR" b="1" dirty="0" smtClean="0"/>
              <a:t>PSİKİYATRİ UZMANI</a:t>
            </a:r>
          </a:p>
          <a:p>
            <a:pPr>
              <a:spcBef>
                <a:spcPts val="0"/>
              </a:spcBef>
            </a:pPr>
            <a:r>
              <a:rPr lang="tr-TR" b="1" dirty="0" smtClean="0"/>
              <a:t>Güven HASTANESİ, ANKARA</a:t>
            </a:r>
            <a:endParaRPr lang="tr-TR" b="1" dirty="0"/>
          </a:p>
        </p:txBody>
      </p:sp>
    </p:spTree>
    <p:extLst>
      <p:ext uri="{BB962C8B-B14F-4D97-AF65-F5344CB8AC3E}">
        <p14:creationId xmlns="" xmlns:p14="http://schemas.microsoft.com/office/powerpoint/2010/main" val="1297563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99803" y="4302777"/>
            <a:ext cx="11482466" cy="3585597"/>
          </a:xfrm>
          <a:prstGeom prst="rect">
            <a:avLst/>
          </a:prstGeom>
        </p:spPr>
        <p:txBody>
          <a:bodyPr wrap="square">
            <a:spAutoFit/>
          </a:bodyPr>
          <a:lstStyle/>
          <a:p>
            <a:endParaRPr lang="en-US" sz="1100" dirty="0" smtClean="0"/>
          </a:p>
          <a:p>
            <a:r>
              <a:rPr lang="en-US" sz="2800" dirty="0"/>
              <a:t>Ruiz (1982) </a:t>
            </a:r>
            <a:r>
              <a:rPr lang="en-US" sz="2800" dirty="0" err="1"/>
              <a:t>ve</a:t>
            </a:r>
            <a:r>
              <a:rPr lang="en-US" sz="2800" dirty="0"/>
              <a:t> Gonzalez </a:t>
            </a:r>
            <a:r>
              <a:rPr lang="en-US" sz="2800" dirty="0" err="1"/>
              <a:t>ve</a:t>
            </a:r>
            <a:r>
              <a:rPr lang="en-US" sz="2800" dirty="0"/>
              <a:t> ark (1999) </a:t>
            </a:r>
            <a:r>
              <a:rPr lang="en-US" sz="2800" dirty="0" err="1"/>
              <a:t>göçmenlik</a:t>
            </a:r>
            <a:r>
              <a:rPr lang="en-US" sz="2800" dirty="0"/>
              <a:t> </a:t>
            </a:r>
            <a:r>
              <a:rPr lang="en-US" sz="2800" dirty="0" err="1"/>
              <a:t>sürecinin</a:t>
            </a:r>
            <a:r>
              <a:rPr lang="en-US" sz="2800" dirty="0"/>
              <a:t> </a:t>
            </a:r>
            <a:r>
              <a:rPr lang="en-US" sz="2800" dirty="0" err="1"/>
              <a:t>kişinin</a:t>
            </a:r>
            <a:r>
              <a:rPr lang="en-US" sz="2800" dirty="0"/>
              <a:t> </a:t>
            </a:r>
            <a:r>
              <a:rPr lang="tr-TR" sz="2800" dirty="0" smtClean="0"/>
              <a:t>değerlilik duygularına, öz saygısına</a:t>
            </a:r>
            <a:r>
              <a:rPr lang="en-US" sz="2800" dirty="0" smtClean="0"/>
              <a:t> </a:t>
            </a:r>
            <a:r>
              <a:rPr lang="en-US" sz="2800" dirty="0" err="1"/>
              <a:t>olan</a:t>
            </a:r>
            <a:r>
              <a:rPr lang="en-US" sz="2800" dirty="0"/>
              <a:t> </a:t>
            </a:r>
            <a:r>
              <a:rPr lang="en-US" sz="2800" dirty="0" err="1"/>
              <a:t>olumsuz</a:t>
            </a:r>
            <a:r>
              <a:rPr lang="en-US" sz="2800" dirty="0"/>
              <a:t> </a:t>
            </a:r>
            <a:r>
              <a:rPr lang="en-US" sz="2800" dirty="0" err="1"/>
              <a:t>etkilerinin</a:t>
            </a:r>
            <a:r>
              <a:rPr lang="en-US" sz="2800" dirty="0"/>
              <a:t> </a:t>
            </a:r>
            <a:r>
              <a:rPr lang="en-US" sz="2800" dirty="0" err="1"/>
              <a:t>altını</a:t>
            </a:r>
            <a:r>
              <a:rPr lang="en-US" sz="2800" dirty="0"/>
              <a:t> </a:t>
            </a:r>
            <a:r>
              <a:rPr lang="en-US" sz="2800" dirty="0" err="1"/>
              <a:t>çizmektedirler</a:t>
            </a:r>
            <a:r>
              <a:rPr lang="en-US" sz="2800" dirty="0"/>
              <a:t>.</a:t>
            </a:r>
            <a:endParaRPr lang="tr-TR" sz="1100" dirty="0" smtClean="0"/>
          </a:p>
          <a:p>
            <a:endParaRPr lang="en-US" sz="2800" dirty="0" smtClean="0"/>
          </a:p>
          <a:p>
            <a:endParaRPr lang="tr-TR" sz="2600" dirty="0" smtClean="0"/>
          </a:p>
          <a:p>
            <a:endParaRPr lang="tr-TR" sz="2600" dirty="0" smtClean="0"/>
          </a:p>
          <a:p>
            <a:endParaRPr lang="tr-TR" sz="2600" dirty="0" smtClean="0"/>
          </a:p>
          <a:p>
            <a:endParaRPr lang="tr-TR" sz="2600" dirty="0"/>
          </a:p>
        </p:txBody>
      </p:sp>
      <p:sp>
        <p:nvSpPr>
          <p:cNvPr id="3" name="2 Dikdörtgen"/>
          <p:cNvSpPr/>
          <p:nvPr/>
        </p:nvSpPr>
        <p:spPr>
          <a:xfrm>
            <a:off x="509667" y="257704"/>
            <a:ext cx="9788576" cy="1077218"/>
          </a:xfrm>
          <a:prstGeom prst="rect">
            <a:avLst/>
          </a:prstGeom>
        </p:spPr>
        <p:txBody>
          <a:bodyPr wrap="square">
            <a:spAutoFit/>
          </a:bodyPr>
          <a:lstStyle/>
          <a:p>
            <a:r>
              <a:rPr lang="en-US" sz="3200" b="1" dirty="0" smtClean="0"/>
              <a:t>Various writers have highlighted different facets of immigration experience</a:t>
            </a:r>
            <a:r>
              <a:rPr lang="tr-TR" sz="3200" b="1" dirty="0" smtClean="0"/>
              <a:t>…</a:t>
            </a:r>
            <a:endParaRPr lang="en-US" sz="3200" b="1" dirty="0" smtClean="0"/>
          </a:p>
        </p:txBody>
      </p:sp>
      <p:pic>
        <p:nvPicPr>
          <p:cNvPr id="45059" name="Picture 3"/>
          <p:cNvPicPr>
            <a:picLocks noChangeAspect="1" noChangeArrowheads="1"/>
          </p:cNvPicPr>
          <p:nvPr/>
        </p:nvPicPr>
        <p:blipFill>
          <a:blip r:embed="rId2"/>
          <a:srcRect/>
          <a:stretch>
            <a:fillRect/>
          </a:stretch>
        </p:blipFill>
        <p:spPr bwMode="auto">
          <a:xfrm>
            <a:off x="2602845" y="1418623"/>
            <a:ext cx="6345237" cy="2846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661941" y="1452135"/>
            <a:ext cx="7530059" cy="4616648"/>
          </a:xfrm>
          <a:prstGeom prst="rect">
            <a:avLst/>
          </a:prstGeom>
        </p:spPr>
        <p:txBody>
          <a:bodyPr wrap="square">
            <a:spAutoFit/>
          </a:bodyPr>
          <a:lstStyle/>
          <a:p>
            <a:pPr hangingPunct="0"/>
            <a:endParaRPr lang="en-US" sz="2600" dirty="0" smtClean="0">
              <a:solidFill>
                <a:prstClr val="white"/>
              </a:solidFill>
            </a:endParaRPr>
          </a:p>
          <a:p>
            <a:pPr hangingPunct="0"/>
            <a:r>
              <a:rPr lang="tr-TR" sz="2400" dirty="0" smtClean="0">
                <a:solidFill>
                  <a:prstClr val="white"/>
                </a:solidFill>
              </a:rPr>
              <a:t>"...(göçmenlik) zihinsel ifadesini ya rüyalarda bulur ya da göçmenliğin neden olduğu süreksizliği, kişinin dünyasında yaptığı kesintililiği somut bir biçimde temsil eden bir olayın tetiklediği beklenmedik duygu ve düşüncelerde kendini açığa vurur. Göçmenler sözü geçen bu kesintililiği çoğu zaman ancak geçmişe dönük bir biçimde formüle edebilirler. Bu durum güncel olarak yaşanırken  yapamazlar.” (Oğuz, 2012)</a:t>
            </a:r>
          </a:p>
          <a:p>
            <a:endParaRPr lang="tr-TR" sz="2600" dirty="0" smtClean="0">
              <a:solidFill>
                <a:prstClr val="white"/>
              </a:solidFill>
            </a:endParaRPr>
          </a:p>
          <a:p>
            <a:endParaRPr lang="tr-TR" sz="2600" dirty="0">
              <a:solidFill>
                <a:prstClr val="white"/>
              </a:solidFill>
            </a:endParaRPr>
          </a:p>
        </p:txBody>
      </p:sp>
      <p:sp>
        <p:nvSpPr>
          <p:cNvPr id="3" name="2 Dikdörtgen"/>
          <p:cNvSpPr/>
          <p:nvPr/>
        </p:nvSpPr>
        <p:spPr>
          <a:xfrm>
            <a:off x="509667" y="257704"/>
            <a:ext cx="9788576" cy="584775"/>
          </a:xfrm>
          <a:prstGeom prst="rect">
            <a:avLst/>
          </a:prstGeom>
        </p:spPr>
        <p:txBody>
          <a:bodyPr wrap="square">
            <a:spAutoFit/>
          </a:bodyPr>
          <a:lstStyle/>
          <a:p>
            <a:r>
              <a:rPr lang="tr-TR" sz="3200" b="1" dirty="0" smtClean="0">
                <a:solidFill>
                  <a:prstClr val="white"/>
                </a:solidFill>
              </a:rPr>
              <a:t>Göçmenlik deneyiminin </a:t>
            </a:r>
            <a:r>
              <a:rPr lang="tr-TR" sz="3200" b="1" dirty="0" err="1" smtClean="0">
                <a:solidFill>
                  <a:prstClr val="white"/>
                </a:solidFill>
              </a:rPr>
              <a:t>disosiyatif</a:t>
            </a:r>
            <a:r>
              <a:rPr lang="tr-TR" sz="3200" b="1" dirty="0" smtClean="0">
                <a:solidFill>
                  <a:prstClr val="white"/>
                </a:solidFill>
              </a:rPr>
              <a:t> yönleri...</a:t>
            </a:r>
          </a:p>
        </p:txBody>
      </p:sp>
      <p:pic>
        <p:nvPicPr>
          <p:cNvPr id="15362" name="Picture 2" descr="http://beforeitsnews.com/mediadrop/uploads/2013/38/0c6df53a1dfbef6f5ea26f0b981cc23645f49496.jpg"/>
          <p:cNvPicPr>
            <a:picLocks noChangeAspect="1" noChangeArrowheads="1"/>
          </p:cNvPicPr>
          <p:nvPr/>
        </p:nvPicPr>
        <p:blipFill>
          <a:blip r:embed="rId2"/>
          <a:srcRect/>
          <a:stretch>
            <a:fillRect/>
          </a:stretch>
        </p:blipFill>
        <p:spPr bwMode="auto">
          <a:xfrm>
            <a:off x="37254" y="2021979"/>
            <a:ext cx="4631961" cy="3087976"/>
          </a:xfrm>
          <a:prstGeom prst="rect">
            <a:avLst/>
          </a:prstGeom>
          <a:noFill/>
        </p:spPr>
      </p:pic>
    </p:spTree>
    <p:extLst>
      <p:ext uri="{BB962C8B-B14F-4D97-AF65-F5344CB8AC3E}">
        <p14:creationId xmlns="" xmlns:p14="http://schemas.microsoft.com/office/powerpoint/2010/main" val="302596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882" y="4153260"/>
            <a:ext cx="12012118" cy="2308324"/>
          </a:xfrm>
          <a:prstGeom prst="rect">
            <a:avLst/>
          </a:prstGeom>
        </p:spPr>
        <p:txBody>
          <a:bodyPr wrap="square">
            <a:spAutoFit/>
          </a:bodyPr>
          <a:lstStyle/>
          <a:p>
            <a:r>
              <a:rPr lang="tr-TR" sz="2400" dirty="0" smtClean="0">
                <a:solidFill>
                  <a:prstClr val="white"/>
                </a:solidFill>
              </a:rPr>
              <a:t>"Göçmenler göçmenlik durumu ile baş etmek için iki karşıt çabadan birine yönelebilirler. Bunlardan bir tanesi bağlanma sisteminin aşırı aktivasyonu; diğeri ise bu sistemin bastırılmasıdır. Birinci durumda kişi sürekli olarak kaygılıdır ve devamlı bir güvenlik ve yardım arayışındadır. İkinci durumda ise kişi kaçınma stratejileri uygulamak sureti ile </a:t>
            </a:r>
            <a:r>
              <a:rPr lang="tr-TR" sz="2400" dirty="0" err="1" smtClean="0">
                <a:solidFill>
                  <a:prstClr val="white"/>
                </a:solidFill>
              </a:rPr>
              <a:t>anksiyeteyi</a:t>
            </a:r>
            <a:r>
              <a:rPr lang="tr-TR" sz="2400" dirty="0" smtClean="0">
                <a:solidFill>
                  <a:prstClr val="white"/>
                </a:solidFill>
              </a:rPr>
              <a:t> ve yardım arayışı davranışını bastırmaya çalışır.“  (</a:t>
            </a:r>
            <a:r>
              <a:rPr lang="tr-TR" sz="2400" dirty="0" err="1" smtClean="0">
                <a:solidFill>
                  <a:prstClr val="white"/>
                </a:solidFill>
              </a:rPr>
              <a:t>Sharabany</a:t>
            </a:r>
            <a:r>
              <a:rPr lang="tr-TR" sz="2400" dirty="0" smtClean="0">
                <a:solidFill>
                  <a:prstClr val="white"/>
                </a:solidFill>
              </a:rPr>
              <a:t> ve </a:t>
            </a:r>
            <a:r>
              <a:rPr lang="tr-TR" sz="2400" dirty="0" err="1" smtClean="0">
                <a:solidFill>
                  <a:prstClr val="white"/>
                </a:solidFill>
              </a:rPr>
              <a:t>Israeli</a:t>
            </a:r>
            <a:r>
              <a:rPr lang="tr-TR" sz="2400" dirty="0" smtClean="0">
                <a:solidFill>
                  <a:prstClr val="white"/>
                </a:solidFill>
              </a:rPr>
              <a:t>, 2008)</a:t>
            </a:r>
            <a:endParaRPr lang="tr-TR" sz="2400" dirty="0">
              <a:solidFill>
                <a:prstClr val="white"/>
              </a:solidFill>
            </a:endParaRPr>
          </a:p>
        </p:txBody>
      </p:sp>
      <p:sp>
        <p:nvSpPr>
          <p:cNvPr id="4" name="3 Dikdörtgen"/>
          <p:cNvSpPr/>
          <p:nvPr/>
        </p:nvSpPr>
        <p:spPr>
          <a:xfrm>
            <a:off x="494676" y="167977"/>
            <a:ext cx="10253271" cy="584775"/>
          </a:xfrm>
          <a:prstGeom prst="rect">
            <a:avLst/>
          </a:prstGeom>
        </p:spPr>
        <p:txBody>
          <a:bodyPr wrap="square">
            <a:spAutoFit/>
          </a:bodyPr>
          <a:lstStyle/>
          <a:p>
            <a:r>
              <a:rPr lang="tr-TR" sz="3200" b="1" dirty="0" smtClean="0">
                <a:solidFill>
                  <a:prstClr val="white"/>
                </a:solidFill>
              </a:rPr>
              <a:t>Bağlanma teorisinin bakış açısı...</a:t>
            </a:r>
            <a:endParaRPr lang="en-US" sz="3200" dirty="0" smtClean="0">
              <a:solidFill>
                <a:prstClr val="white"/>
              </a:solidFill>
            </a:endParaRPr>
          </a:p>
        </p:txBody>
      </p:sp>
      <p:pic>
        <p:nvPicPr>
          <p:cNvPr id="14338" name="Picture 2" descr="http://www.oxfordschoolblogs.co.uk/psychcompanion/blog/wp-content/uploads/2011/09/daycare-stress.jpg"/>
          <p:cNvPicPr>
            <a:picLocks noChangeAspect="1" noChangeArrowheads="1"/>
          </p:cNvPicPr>
          <p:nvPr/>
        </p:nvPicPr>
        <p:blipFill>
          <a:blip r:embed="rId2"/>
          <a:srcRect/>
          <a:stretch>
            <a:fillRect/>
          </a:stretch>
        </p:blipFill>
        <p:spPr bwMode="auto">
          <a:xfrm>
            <a:off x="3432748" y="1209939"/>
            <a:ext cx="5216578" cy="2937490"/>
          </a:xfrm>
          <a:prstGeom prst="rect">
            <a:avLst/>
          </a:prstGeom>
          <a:noFill/>
        </p:spPr>
      </p:pic>
    </p:spTree>
    <p:extLst>
      <p:ext uri="{BB962C8B-B14F-4D97-AF65-F5344CB8AC3E}">
        <p14:creationId xmlns="" xmlns:p14="http://schemas.microsoft.com/office/powerpoint/2010/main" val="4019738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122288" y="2538957"/>
            <a:ext cx="7899816" cy="1477328"/>
          </a:xfrm>
          <a:prstGeom prst="rect">
            <a:avLst/>
          </a:prstGeom>
        </p:spPr>
        <p:txBody>
          <a:bodyPr wrap="square">
            <a:spAutoFit/>
          </a:bodyPr>
          <a:lstStyle/>
          <a:p>
            <a:r>
              <a:rPr lang="en-US" sz="2600" dirty="0" err="1" smtClean="0">
                <a:solidFill>
                  <a:prstClr val="white"/>
                </a:solidFill>
              </a:rPr>
              <a:t>Akhtar'a</a:t>
            </a:r>
            <a:r>
              <a:rPr lang="en-US" sz="2600" dirty="0" smtClean="0">
                <a:solidFill>
                  <a:prstClr val="white"/>
                </a:solidFill>
              </a:rPr>
              <a:t> </a:t>
            </a:r>
            <a:r>
              <a:rPr lang="en-US" sz="2600" dirty="0" err="1" smtClean="0">
                <a:solidFill>
                  <a:prstClr val="white"/>
                </a:solidFill>
              </a:rPr>
              <a:t>göre</a:t>
            </a:r>
            <a:r>
              <a:rPr lang="en-US" sz="2600" dirty="0" smtClean="0">
                <a:solidFill>
                  <a:prstClr val="white"/>
                </a:solidFill>
              </a:rPr>
              <a:t> </a:t>
            </a:r>
            <a:r>
              <a:rPr lang="en-US" sz="2600" dirty="0" err="1" smtClean="0">
                <a:solidFill>
                  <a:prstClr val="white"/>
                </a:solidFill>
              </a:rPr>
              <a:t>göçmenliğin</a:t>
            </a:r>
            <a:r>
              <a:rPr lang="en-US" sz="2600" dirty="0" smtClean="0">
                <a:solidFill>
                  <a:prstClr val="white"/>
                </a:solidFill>
              </a:rPr>
              <a:t> </a:t>
            </a:r>
            <a:r>
              <a:rPr lang="en-US" sz="2600" dirty="0" err="1" smtClean="0">
                <a:solidFill>
                  <a:prstClr val="white"/>
                </a:solidFill>
              </a:rPr>
              <a:t>yarattığı</a:t>
            </a:r>
            <a:r>
              <a:rPr lang="en-US" sz="2600" dirty="0" smtClean="0">
                <a:solidFill>
                  <a:prstClr val="white"/>
                </a:solidFill>
              </a:rPr>
              <a:t> </a:t>
            </a:r>
            <a:r>
              <a:rPr lang="en-US" sz="2600" dirty="0" err="1" smtClean="0">
                <a:solidFill>
                  <a:prstClr val="white"/>
                </a:solidFill>
              </a:rPr>
              <a:t>ruhsal</a:t>
            </a:r>
            <a:r>
              <a:rPr lang="en-US" sz="2600" dirty="0" smtClean="0">
                <a:solidFill>
                  <a:prstClr val="white"/>
                </a:solidFill>
              </a:rPr>
              <a:t> </a:t>
            </a:r>
            <a:r>
              <a:rPr lang="en-US" sz="2600" dirty="0" err="1" smtClean="0">
                <a:solidFill>
                  <a:prstClr val="white"/>
                </a:solidFill>
              </a:rPr>
              <a:t>kargaşa</a:t>
            </a:r>
            <a:r>
              <a:rPr lang="en-US" sz="2600" dirty="0" smtClean="0">
                <a:solidFill>
                  <a:prstClr val="white"/>
                </a:solidFill>
              </a:rPr>
              <a:t> </a:t>
            </a:r>
            <a:r>
              <a:rPr lang="en-US" sz="2600" dirty="0" err="1" smtClean="0">
                <a:solidFill>
                  <a:prstClr val="white"/>
                </a:solidFill>
              </a:rPr>
              <a:t>ergenlik</a:t>
            </a:r>
            <a:r>
              <a:rPr lang="en-US" sz="2600" dirty="0" smtClean="0">
                <a:solidFill>
                  <a:prstClr val="white"/>
                </a:solidFill>
              </a:rPr>
              <a:t> </a:t>
            </a:r>
            <a:r>
              <a:rPr lang="en-US" sz="2600" dirty="0" err="1" smtClean="0">
                <a:solidFill>
                  <a:prstClr val="white"/>
                </a:solidFill>
              </a:rPr>
              <a:t>döneminin</a:t>
            </a:r>
            <a:r>
              <a:rPr lang="en-US" sz="2600" dirty="0" smtClean="0">
                <a:solidFill>
                  <a:prstClr val="white"/>
                </a:solidFill>
              </a:rPr>
              <a:t> "</a:t>
            </a:r>
            <a:r>
              <a:rPr lang="en-US" sz="2600" dirty="0" err="1" smtClean="0">
                <a:solidFill>
                  <a:prstClr val="white"/>
                </a:solidFill>
              </a:rPr>
              <a:t>ikinci</a:t>
            </a:r>
            <a:r>
              <a:rPr lang="en-US" sz="2600" dirty="0" smtClean="0">
                <a:solidFill>
                  <a:prstClr val="white"/>
                </a:solidFill>
              </a:rPr>
              <a:t> </a:t>
            </a:r>
            <a:r>
              <a:rPr lang="en-US" sz="2600" dirty="0" err="1" smtClean="0">
                <a:solidFill>
                  <a:prstClr val="white"/>
                </a:solidFill>
              </a:rPr>
              <a:t>bireyleşme</a:t>
            </a:r>
            <a:endParaRPr lang="en-US" sz="2600" dirty="0" smtClean="0">
              <a:solidFill>
                <a:prstClr val="white"/>
              </a:solidFill>
            </a:endParaRPr>
          </a:p>
          <a:p>
            <a:r>
              <a:rPr lang="en-US" sz="2600" dirty="0" err="1" smtClean="0">
                <a:solidFill>
                  <a:prstClr val="white"/>
                </a:solidFill>
              </a:rPr>
              <a:t>sürecini</a:t>
            </a:r>
            <a:r>
              <a:rPr lang="en-US" sz="2600" dirty="0" smtClean="0">
                <a:solidFill>
                  <a:prstClr val="white"/>
                </a:solidFill>
              </a:rPr>
              <a:t>" (</a:t>
            </a:r>
            <a:r>
              <a:rPr lang="en-US" sz="2600" dirty="0" err="1" smtClean="0">
                <a:solidFill>
                  <a:prstClr val="white"/>
                </a:solidFill>
              </a:rPr>
              <a:t>Blos</a:t>
            </a:r>
            <a:r>
              <a:rPr lang="en-US" sz="2600" dirty="0" smtClean="0">
                <a:solidFill>
                  <a:prstClr val="white"/>
                </a:solidFill>
              </a:rPr>
              <a:t>, 1967) </a:t>
            </a:r>
            <a:r>
              <a:rPr lang="en-US" sz="2600" dirty="0" err="1" smtClean="0">
                <a:solidFill>
                  <a:prstClr val="white"/>
                </a:solidFill>
              </a:rPr>
              <a:t>hatırlatmaktadır</a:t>
            </a:r>
            <a:r>
              <a:rPr lang="en-US" sz="2600" dirty="0" smtClean="0">
                <a:solidFill>
                  <a:prstClr val="white"/>
                </a:solidFill>
              </a:rPr>
              <a:t>.</a:t>
            </a:r>
          </a:p>
          <a:p>
            <a:endParaRPr lang="tr-TR" sz="1200" dirty="0" smtClean="0">
              <a:solidFill>
                <a:prstClr val="white"/>
              </a:solidFill>
            </a:endParaRPr>
          </a:p>
        </p:txBody>
      </p:sp>
      <p:sp>
        <p:nvSpPr>
          <p:cNvPr id="3" name="2 Dikdörtgen"/>
          <p:cNvSpPr/>
          <p:nvPr/>
        </p:nvSpPr>
        <p:spPr>
          <a:xfrm>
            <a:off x="179887" y="92814"/>
            <a:ext cx="10523090" cy="954107"/>
          </a:xfrm>
          <a:prstGeom prst="rect">
            <a:avLst/>
          </a:prstGeom>
        </p:spPr>
        <p:txBody>
          <a:bodyPr wrap="square">
            <a:spAutoFit/>
          </a:bodyPr>
          <a:lstStyle/>
          <a:p>
            <a:r>
              <a:rPr lang="en-US" sz="2800" b="1" dirty="0" err="1" smtClean="0">
                <a:solidFill>
                  <a:prstClr val="white"/>
                </a:solidFill>
              </a:rPr>
              <a:t>Akhtar</a:t>
            </a:r>
            <a:r>
              <a:rPr lang="en-US" sz="2800" b="1" dirty="0" smtClean="0">
                <a:solidFill>
                  <a:prstClr val="white"/>
                </a:solidFill>
              </a:rPr>
              <a:t> (1999) </a:t>
            </a:r>
            <a:r>
              <a:rPr lang="en-US" sz="2800" b="1" dirty="0" err="1" smtClean="0">
                <a:solidFill>
                  <a:prstClr val="white"/>
                </a:solidFill>
              </a:rPr>
              <a:t>göçmenliğin</a:t>
            </a:r>
            <a:r>
              <a:rPr lang="en-US" sz="2800" b="1" dirty="0" smtClean="0">
                <a:solidFill>
                  <a:prstClr val="white"/>
                </a:solidFill>
              </a:rPr>
              <a:t> </a:t>
            </a:r>
            <a:r>
              <a:rPr lang="en-US" sz="2800" b="1" dirty="0" err="1" smtClean="0">
                <a:solidFill>
                  <a:prstClr val="white"/>
                </a:solidFill>
              </a:rPr>
              <a:t>kimliğin</a:t>
            </a:r>
            <a:r>
              <a:rPr lang="en-US" sz="2800" b="1" dirty="0" smtClean="0">
                <a:solidFill>
                  <a:prstClr val="white"/>
                </a:solidFill>
              </a:rPr>
              <a:t> </a:t>
            </a:r>
            <a:r>
              <a:rPr lang="en-US" sz="2800" b="1" dirty="0" err="1" smtClean="0">
                <a:solidFill>
                  <a:prstClr val="white"/>
                </a:solidFill>
              </a:rPr>
              <a:t>yapısına</a:t>
            </a:r>
            <a:r>
              <a:rPr lang="en-US" sz="2800" b="1" dirty="0" smtClean="0">
                <a:solidFill>
                  <a:prstClr val="white"/>
                </a:solidFill>
              </a:rPr>
              <a:t> </a:t>
            </a:r>
            <a:r>
              <a:rPr lang="en-US" sz="2800" b="1" dirty="0" err="1" smtClean="0">
                <a:solidFill>
                  <a:prstClr val="white"/>
                </a:solidFill>
              </a:rPr>
              <a:t>olan</a:t>
            </a:r>
            <a:r>
              <a:rPr lang="tr-TR" sz="2800" b="1" dirty="0" smtClean="0">
                <a:solidFill>
                  <a:prstClr val="white"/>
                </a:solidFill>
              </a:rPr>
              <a:t> </a:t>
            </a:r>
            <a:r>
              <a:rPr lang="en-US" sz="2800" b="1" dirty="0" err="1" smtClean="0">
                <a:solidFill>
                  <a:prstClr val="white"/>
                </a:solidFill>
              </a:rPr>
              <a:t>etkilerine</a:t>
            </a:r>
            <a:r>
              <a:rPr lang="en-US" sz="2800" b="1" dirty="0" smtClean="0">
                <a:solidFill>
                  <a:prstClr val="white"/>
                </a:solidFill>
              </a:rPr>
              <a:t> </a:t>
            </a:r>
            <a:r>
              <a:rPr lang="en-US" sz="2800" b="1" dirty="0" err="1" smtClean="0">
                <a:solidFill>
                  <a:prstClr val="white"/>
                </a:solidFill>
              </a:rPr>
              <a:t>vurgu</a:t>
            </a:r>
            <a:r>
              <a:rPr lang="en-US" sz="2800" b="1" dirty="0" smtClean="0">
                <a:solidFill>
                  <a:prstClr val="white"/>
                </a:solidFill>
              </a:rPr>
              <a:t> </a:t>
            </a:r>
            <a:r>
              <a:rPr lang="en-US" sz="2800" b="1" dirty="0" err="1" smtClean="0">
                <a:solidFill>
                  <a:prstClr val="white"/>
                </a:solidFill>
              </a:rPr>
              <a:t>yapmış</a:t>
            </a:r>
            <a:r>
              <a:rPr lang="en-US" sz="2800" b="1" dirty="0" smtClean="0">
                <a:solidFill>
                  <a:prstClr val="white"/>
                </a:solidFill>
              </a:rPr>
              <a:t> </a:t>
            </a:r>
            <a:r>
              <a:rPr lang="en-US" sz="2800" b="1" dirty="0" err="1" smtClean="0">
                <a:solidFill>
                  <a:prstClr val="white"/>
                </a:solidFill>
              </a:rPr>
              <a:t>ve</a:t>
            </a:r>
            <a:r>
              <a:rPr lang="en-US" sz="2800" b="1" dirty="0" smtClean="0">
                <a:solidFill>
                  <a:prstClr val="white"/>
                </a:solidFill>
              </a:rPr>
              <a:t> </a:t>
            </a:r>
            <a:r>
              <a:rPr lang="en-US" sz="2800" b="1" dirty="0" err="1" smtClean="0">
                <a:solidFill>
                  <a:prstClr val="white"/>
                </a:solidFill>
              </a:rPr>
              <a:t>bu</a:t>
            </a:r>
            <a:r>
              <a:rPr lang="en-US" sz="2800" b="1" dirty="0" smtClean="0">
                <a:solidFill>
                  <a:prstClr val="white"/>
                </a:solidFill>
              </a:rPr>
              <a:t> </a:t>
            </a:r>
            <a:r>
              <a:rPr lang="en-US" sz="2800" b="1" dirty="0" err="1" smtClean="0">
                <a:solidFill>
                  <a:prstClr val="white"/>
                </a:solidFill>
              </a:rPr>
              <a:t>etkileri</a:t>
            </a:r>
            <a:r>
              <a:rPr lang="en-US" sz="2800" b="1" dirty="0" smtClean="0">
                <a:solidFill>
                  <a:prstClr val="white"/>
                </a:solidFill>
              </a:rPr>
              <a:t> </a:t>
            </a:r>
            <a:r>
              <a:rPr lang="en-US" sz="2800" b="1" dirty="0" err="1" smtClean="0">
                <a:solidFill>
                  <a:prstClr val="white"/>
                </a:solidFill>
              </a:rPr>
              <a:t>yakından</a:t>
            </a:r>
            <a:r>
              <a:rPr lang="en-US" sz="2800" b="1" dirty="0" smtClean="0">
                <a:solidFill>
                  <a:prstClr val="white"/>
                </a:solidFill>
              </a:rPr>
              <a:t> </a:t>
            </a:r>
            <a:r>
              <a:rPr lang="en-US" sz="2800" b="1" dirty="0" err="1" smtClean="0">
                <a:solidFill>
                  <a:prstClr val="white"/>
                </a:solidFill>
              </a:rPr>
              <a:t>incelmiştir</a:t>
            </a:r>
            <a:r>
              <a:rPr lang="en-US" sz="2800" b="1" dirty="0" smtClean="0">
                <a:solidFill>
                  <a:prstClr val="white"/>
                </a:solidFill>
              </a:rPr>
              <a:t>...</a:t>
            </a:r>
            <a:endParaRPr lang="en-US" sz="2800" b="1" dirty="0">
              <a:solidFill>
                <a:prstClr val="white"/>
              </a:solidFill>
            </a:endParaRPr>
          </a:p>
        </p:txBody>
      </p:sp>
      <p:pic>
        <p:nvPicPr>
          <p:cNvPr id="13314" name="Picture 2" descr="http://ecx.images-amazon.com/images/I/41InInahCYL._SY300_.jpg"/>
          <p:cNvPicPr>
            <a:picLocks noChangeAspect="1" noChangeArrowheads="1"/>
          </p:cNvPicPr>
          <p:nvPr/>
        </p:nvPicPr>
        <p:blipFill>
          <a:blip r:embed="rId2"/>
          <a:srcRect/>
          <a:stretch>
            <a:fillRect/>
          </a:stretch>
        </p:blipFill>
        <p:spPr bwMode="auto">
          <a:xfrm>
            <a:off x="260505" y="1469036"/>
            <a:ext cx="3263535" cy="5046703"/>
          </a:xfrm>
          <a:prstGeom prst="rect">
            <a:avLst/>
          </a:prstGeom>
          <a:noFill/>
        </p:spPr>
      </p:pic>
    </p:spTree>
    <p:extLst>
      <p:ext uri="{BB962C8B-B14F-4D97-AF65-F5344CB8AC3E}">
        <p14:creationId xmlns="" xmlns:p14="http://schemas.microsoft.com/office/powerpoint/2010/main" val="2951874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077325" y="2344087"/>
            <a:ext cx="7450112" cy="2092881"/>
          </a:xfrm>
          <a:prstGeom prst="rect">
            <a:avLst/>
          </a:prstGeom>
        </p:spPr>
        <p:txBody>
          <a:bodyPr wrap="square">
            <a:spAutoFit/>
          </a:bodyPr>
          <a:lstStyle/>
          <a:p>
            <a:r>
              <a:rPr lang="tr-TR" sz="2600" dirty="0" err="1" smtClean="0">
                <a:solidFill>
                  <a:prstClr val="white"/>
                </a:solidFill>
              </a:rPr>
              <a:t>Akhtar</a:t>
            </a:r>
            <a:r>
              <a:rPr lang="tr-TR" sz="2600" dirty="0" smtClean="0">
                <a:solidFill>
                  <a:prstClr val="white"/>
                </a:solidFill>
              </a:rPr>
              <a:t> benlik ve nesne dünyalarındaki bölünmelerin altını çizer ve bu bölünmelerin tamir edilmesinin "ruhsal bir yeniden doğuşa, yeni ve melez bir kimliğin ortaya çıkışına" yol </a:t>
            </a:r>
          </a:p>
          <a:p>
            <a:r>
              <a:rPr lang="tr-TR" sz="2600" dirty="0" smtClean="0">
                <a:solidFill>
                  <a:prstClr val="white"/>
                </a:solidFill>
              </a:rPr>
              <a:t>açtığını ifade eder.</a:t>
            </a:r>
          </a:p>
        </p:txBody>
      </p:sp>
      <p:sp>
        <p:nvSpPr>
          <p:cNvPr id="3" name="2 Dikdörtgen"/>
          <p:cNvSpPr/>
          <p:nvPr/>
        </p:nvSpPr>
        <p:spPr>
          <a:xfrm>
            <a:off x="164892" y="107804"/>
            <a:ext cx="10328223" cy="954107"/>
          </a:xfrm>
          <a:prstGeom prst="rect">
            <a:avLst/>
          </a:prstGeom>
        </p:spPr>
        <p:txBody>
          <a:bodyPr wrap="square">
            <a:spAutoFit/>
          </a:bodyPr>
          <a:lstStyle/>
          <a:p>
            <a:r>
              <a:rPr lang="tr-TR" sz="2800" b="1" dirty="0" err="1" smtClean="0">
                <a:solidFill>
                  <a:prstClr val="white"/>
                </a:solidFill>
              </a:rPr>
              <a:t>Akhtar</a:t>
            </a:r>
            <a:r>
              <a:rPr lang="tr-TR" sz="2800" b="1" dirty="0" smtClean="0">
                <a:solidFill>
                  <a:prstClr val="white"/>
                </a:solidFill>
              </a:rPr>
              <a:t> (1999) göçmenliğin kimliğin yapısına olan etkilerine vurgu yapmış ve bu etkileri yakından incelemiştir...</a:t>
            </a:r>
            <a:endParaRPr lang="tr-TR" sz="2800" b="1" dirty="0">
              <a:solidFill>
                <a:prstClr val="white"/>
              </a:solidFill>
            </a:endParaRPr>
          </a:p>
        </p:txBody>
      </p:sp>
      <p:pic>
        <p:nvPicPr>
          <p:cNvPr id="46082" name="Picture 2" descr="https://blogs.stockton.edu/postcolonialstudies/files/2012/03/pr_hybridity_exhibit_thumb.jpg"/>
          <p:cNvPicPr>
            <a:picLocks noChangeAspect="1" noChangeArrowheads="1"/>
          </p:cNvPicPr>
          <p:nvPr/>
        </p:nvPicPr>
        <p:blipFill>
          <a:blip r:embed="rId2"/>
          <a:srcRect/>
          <a:stretch>
            <a:fillRect/>
          </a:stretch>
        </p:blipFill>
        <p:spPr bwMode="auto">
          <a:xfrm>
            <a:off x="200552" y="2162330"/>
            <a:ext cx="3726932" cy="2484621"/>
          </a:xfrm>
          <a:prstGeom prst="rect">
            <a:avLst/>
          </a:prstGeom>
          <a:noFill/>
        </p:spPr>
      </p:pic>
    </p:spTree>
    <p:extLst>
      <p:ext uri="{BB962C8B-B14F-4D97-AF65-F5344CB8AC3E}">
        <p14:creationId xmlns="" xmlns:p14="http://schemas.microsoft.com/office/powerpoint/2010/main" val="321596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572001" y="2590272"/>
            <a:ext cx="7824865" cy="1692771"/>
          </a:xfrm>
          <a:prstGeom prst="rect">
            <a:avLst/>
          </a:prstGeom>
        </p:spPr>
        <p:txBody>
          <a:bodyPr wrap="square">
            <a:spAutoFit/>
          </a:bodyPr>
          <a:lstStyle/>
          <a:p>
            <a:pPr>
              <a:buFont typeface="Arial" pitchFamily="34" charset="0"/>
              <a:buChar char="•"/>
            </a:pPr>
            <a:r>
              <a:rPr lang="tr-TR" sz="2600" dirty="0" smtClean="0">
                <a:solidFill>
                  <a:prstClr val="white"/>
                </a:solidFill>
              </a:rPr>
              <a:t>Sevgi-nefret ikiliğinden </a:t>
            </a:r>
            <a:r>
              <a:rPr lang="tr-TR" sz="2600" dirty="0" err="1" smtClean="0">
                <a:solidFill>
                  <a:prstClr val="white"/>
                </a:solidFill>
              </a:rPr>
              <a:t>ambivalansa</a:t>
            </a:r>
            <a:endParaRPr lang="tr-TR" sz="2600" dirty="0" smtClean="0">
              <a:solidFill>
                <a:prstClr val="white"/>
              </a:solidFill>
            </a:endParaRPr>
          </a:p>
          <a:p>
            <a:pPr>
              <a:buFont typeface="Arial" pitchFamily="34" charset="0"/>
              <a:buChar char="•"/>
            </a:pPr>
            <a:r>
              <a:rPr lang="tr-TR" sz="2600" dirty="0" smtClean="0">
                <a:solidFill>
                  <a:prstClr val="white"/>
                </a:solidFill>
              </a:rPr>
              <a:t>Yakınlık-uzaklık ikiliğinden optimal mesafeye</a:t>
            </a:r>
          </a:p>
          <a:p>
            <a:pPr>
              <a:buFont typeface="Arial" pitchFamily="34" charset="0"/>
              <a:buChar char="•"/>
            </a:pPr>
            <a:r>
              <a:rPr lang="tr-TR" sz="2600" dirty="0" smtClean="0">
                <a:solidFill>
                  <a:prstClr val="white"/>
                </a:solidFill>
              </a:rPr>
              <a:t>Dün-yarın ikiliğinden bugüne</a:t>
            </a:r>
          </a:p>
          <a:p>
            <a:pPr>
              <a:buFont typeface="Arial" pitchFamily="34" charset="0"/>
              <a:buChar char="•"/>
            </a:pPr>
            <a:r>
              <a:rPr lang="tr-TR" sz="2600" dirty="0" smtClean="0">
                <a:solidFill>
                  <a:prstClr val="white"/>
                </a:solidFill>
              </a:rPr>
              <a:t>Senin-benim ikiliğinden bizime</a:t>
            </a:r>
            <a:endParaRPr lang="tr-TR" sz="2600" dirty="0">
              <a:solidFill>
                <a:prstClr val="white"/>
              </a:solidFill>
            </a:endParaRPr>
          </a:p>
        </p:txBody>
      </p:sp>
      <p:sp>
        <p:nvSpPr>
          <p:cNvPr id="3" name="2 Dikdörtgen"/>
          <p:cNvSpPr/>
          <p:nvPr/>
        </p:nvSpPr>
        <p:spPr>
          <a:xfrm>
            <a:off x="389744" y="223192"/>
            <a:ext cx="10013430" cy="954107"/>
          </a:xfrm>
          <a:prstGeom prst="rect">
            <a:avLst/>
          </a:prstGeom>
        </p:spPr>
        <p:txBody>
          <a:bodyPr wrap="square">
            <a:spAutoFit/>
          </a:bodyPr>
          <a:lstStyle/>
          <a:p>
            <a:r>
              <a:rPr lang="tr-TR" sz="2800" b="1" dirty="0" err="1" smtClean="0">
                <a:solidFill>
                  <a:prstClr val="white"/>
                </a:solidFill>
              </a:rPr>
              <a:t>Akhtar</a:t>
            </a:r>
            <a:r>
              <a:rPr lang="tr-TR" sz="2800" b="1" dirty="0" smtClean="0">
                <a:solidFill>
                  <a:prstClr val="white"/>
                </a:solidFill>
              </a:rPr>
              <a:t>, göçmenlik sürecinde göçmenin kimliğinin dört doğrultusu olan bir dönüşüme uğradığını ileri sürer... </a:t>
            </a:r>
          </a:p>
        </p:txBody>
      </p:sp>
      <p:pic>
        <p:nvPicPr>
          <p:cNvPr id="12290" name="Picture 2" descr="http://www.ocxers.com/wp-content/uploads/2013/01/Getting-Along.jpg"/>
          <p:cNvPicPr>
            <a:picLocks noChangeAspect="1" noChangeArrowheads="1"/>
          </p:cNvPicPr>
          <p:nvPr/>
        </p:nvPicPr>
        <p:blipFill>
          <a:blip r:embed="rId2"/>
          <a:srcRect/>
          <a:stretch>
            <a:fillRect/>
          </a:stretch>
        </p:blipFill>
        <p:spPr bwMode="auto">
          <a:xfrm>
            <a:off x="149900" y="2036350"/>
            <a:ext cx="4401435" cy="2943460"/>
          </a:xfrm>
          <a:prstGeom prst="rect">
            <a:avLst/>
          </a:prstGeom>
          <a:noFill/>
        </p:spPr>
      </p:pic>
    </p:spTree>
    <p:extLst>
      <p:ext uri="{BB962C8B-B14F-4D97-AF65-F5344CB8AC3E}">
        <p14:creationId xmlns="" xmlns:p14="http://schemas.microsoft.com/office/powerpoint/2010/main" val="176782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826832" y="1949074"/>
            <a:ext cx="6940447" cy="3693319"/>
          </a:xfrm>
          <a:prstGeom prst="rect">
            <a:avLst/>
          </a:prstGeom>
        </p:spPr>
        <p:txBody>
          <a:bodyPr wrap="square">
            <a:spAutoFit/>
          </a:bodyPr>
          <a:lstStyle/>
          <a:p>
            <a:r>
              <a:rPr lang="tr-TR" sz="2600" dirty="0" err="1" smtClean="0">
                <a:solidFill>
                  <a:prstClr val="white"/>
                </a:solidFill>
              </a:rPr>
              <a:t>Boulanger</a:t>
            </a:r>
            <a:r>
              <a:rPr lang="tr-TR" sz="2600" dirty="0" smtClean="0">
                <a:solidFill>
                  <a:prstClr val="white"/>
                </a:solidFill>
              </a:rPr>
              <a:t> (2004) farklı bağlamlara uyum sağlayabilen çok benlikli bir kimliği esas alan daha esnek bir kimlik nosyonunu savunur.</a:t>
            </a:r>
          </a:p>
          <a:p>
            <a:r>
              <a:rPr lang="tr-TR" sz="2600" dirty="0" smtClean="0">
                <a:solidFill>
                  <a:prstClr val="white"/>
                </a:solidFill>
              </a:rPr>
              <a:t>Ona göre: "Göçmen olmak asimilasyona uğramak değildir. Göçmen olmak farklı pasaportları taşıyan farklı benlik </a:t>
            </a:r>
            <a:r>
              <a:rPr lang="tr-TR" sz="2600" dirty="0" err="1" smtClean="0">
                <a:solidFill>
                  <a:prstClr val="white"/>
                </a:solidFill>
              </a:rPr>
              <a:t>hallerininin</a:t>
            </a:r>
            <a:r>
              <a:rPr lang="tr-TR" sz="2600" dirty="0" smtClean="0">
                <a:solidFill>
                  <a:prstClr val="white"/>
                </a:solidFill>
              </a:rPr>
              <a:t> birbirlerini karşılıklı olarak </a:t>
            </a:r>
            <a:r>
              <a:rPr lang="tr-TR" sz="2600" dirty="0" err="1" smtClean="0">
                <a:solidFill>
                  <a:prstClr val="white"/>
                </a:solidFill>
              </a:rPr>
              <a:t>akomode</a:t>
            </a:r>
            <a:r>
              <a:rPr lang="tr-TR" sz="2600" dirty="0" smtClean="0">
                <a:solidFill>
                  <a:prstClr val="white"/>
                </a:solidFill>
              </a:rPr>
              <a:t> etmeleri sürecidir.</a:t>
            </a:r>
            <a:endParaRPr lang="tr-TR" sz="2600" dirty="0">
              <a:solidFill>
                <a:prstClr val="white"/>
              </a:solidFill>
            </a:endParaRPr>
          </a:p>
        </p:txBody>
      </p:sp>
      <p:sp>
        <p:nvSpPr>
          <p:cNvPr id="4" name="3 Dikdörtgen"/>
          <p:cNvSpPr/>
          <p:nvPr/>
        </p:nvSpPr>
        <p:spPr>
          <a:xfrm>
            <a:off x="104930" y="272695"/>
            <a:ext cx="10403174" cy="1446550"/>
          </a:xfrm>
          <a:prstGeom prst="rect">
            <a:avLst/>
          </a:prstGeom>
        </p:spPr>
        <p:txBody>
          <a:bodyPr wrap="square">
            <a:spAutoFit/>
          </a:bodyPr>
          <a:lstStyle/>
          <a:p>
            <a:r>
              <a:rPr lang="tr-TR" sz="2800" b="1" dirty="0" smtClean="0">
                <a:solidFill>
                  <a:prstClr val="white"/>
                </a:solidFill>
              </a:rPr>
              <a:t>Çoğu yazar iki-kültürlü benliği göçmenliğe psikolojik uyumun nihai aşaması olarak görmektedir. Ancak...</a:t>
            </a:r>
          </a:p>
          <a:p>
            <a:endParaRPr lang="en-US" sz="3200" dirty="0" smtClean="0">
              <a:solidFill>
                <a:prstClr val="white"/>
              </a:solidFill>
            </a:endParaRPr>
          </a:p>
        </p:txBody>
      </p:sp>
      <p:pic>
        <p:nvPicPr>
          <p:cNvPr id="11266" name="Picture 2" descr="http://triangulations.files.wordpress.com/2010/07/many-selves.jpg"/>
          <p:cNvPicPr>
            <a:picLocks noChangeAspect="1" noChangeArrowheads="1"/>
          </p:cNvPicPr>
          <p:nvPr/>
        </p:nvPicPr>
        <p:blipFill>
          <a:blip r:embed="rId2"/>
          <a:srcRect/>
          <a:stretch>
            <a:fillRect/>
          </a:stretch>
        </p:blipFill>
        <p:spPr bwMode="auto">
          <a:xfrm>
            <a:off x="140587" y="1983255"/>
            <a:ext cx="4445679" cy="3593085"/>
          </a:xfrm>
          <a:prstGeom prst="rect">
            <a:avLst/>
          </a:prstGeom>
          <a:noFill/>
        </p:spPr>
      </p:pic>
    </p:spTree>
    <p:extLst>
      <p:ext uri="{BB962C8B-B14F-4D97-AF65-F5344CB8AC3E}">
        <p14:creationId xmlns="" xmlns:p14="http://schemas.microsoft.com/office/powerpoint/2010/main" val="66340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869430" y="1884995"/>
            <a:ext cx="10193310" cy="2123658"/>
          </a:xfrm>
          <a:prstGeom prst="rect">
            <a:avLst/>
          </a:prstGeom>
        </p:spPr>
        <p:txBody>
          <a:bodyPr wrap="square">
            <a:spAutoFit/>
          </a:bodyPr>
          <a:lstStyle/>
          <a:p>
            <a:endParaRPr lang="en-US" sz="2800" dirty="0" smtClean="0">
              <a:solidFill>
                <a:prstClr val="white"/>
              </a:solidFill>
            </a:endParaRPr>
          </a:p>
          <a:p>
            <a:endParaRPr lang="tr-TR" sz="2600" dirty="0" smtClean="0">
              <a:solidFill>
                <a:prstClr val="white"/>
              </a:solidFill>
            </a:endParaRPr>
          </a:p>
          <a:p>
            <a:endParaRPr lang="tr-TR" sz="2600" dirty="0" smtClean="0">
              <a:solidFill>
                <a:prstClr val="white"/>
              </a:solidFill>
            </a:endParaRPr>
          </a:p>
          <a:p>
            <a:endParaRPr lang="tr-TR" sz="2600" dirty="0" smtClean="0">
              <a:solidFill>
                <a:prstClr val="white"/>
              </a:solidFill>
            </a:endParaRPr>
          </a:p>
          <a:p>
            <a:endParaRPr lang="tr-TR" sz="2600" dirty="0">
              <a:solidFill>
                <a:prstClr val="white"/>
              </a:solidFill>
            </a:endParaRPr>
          </a:p>
        </p:txBody>
      </p:sp>
      <p:sp>
        <p:nvSpPr>
          <p:cNvPr id="3" name="2 Dikdörtgen"/>
          <p:cNvSpPr/>
          <p:nvPr/>
        </p:nvSpPr>
        <p:spPr>
          <a:xfrm>
            <a:off x="494676" y="257704"/>
            <a:ext cx="10253271" cy="954107"/>
          </a:xfrm>
          <a:prstGeom prst="rect">
            <a:avLst/>
          </a:prstGeom>
        </p:spPr>
        <p:txBody>
          <a:bodyPr wrap="square">
            <a:spAutoFit/>
          </a:bodyPr>
          <a:lstStyle/>
          <a:p>
            <a:r>
              <a:rPr lang="tr-TR" sz="2800" b="1" dirty="0" smtClean="0">
                <a:solidFill>
                  <a:prstClr val="white"/>
                </a:solidFill>
              </a:rPr>
              <a:t>Çoğu yazar iki-kültürlü benliği göçmenliğe psikolojik uyumun nihai aşaması olarak görmektedir. Ancak...</a:t>
            </a:r>
          </a:p>
        </p:txBody>
      </p:sp>
      <p:sp>
        <p:nvSpPr>
          <p:cNvPr id="2" name="Dikdörtgen 1"/>
          <p:cNvSpPr/>
          <p:nvPr/>
        </p:nvSpPr>
        <p:spPr>
          <a:xfrm>
            <a:off x="4047344" y="2083339"/>
            <a:ext cx="7944786" cy="3000821"/>
          </a:xfrm>
          <a:prstGeom prst="rect">
            <a:avLst/>
          </a:prstGeom>
        </p:spPr>
        <p:txBody>
          <a:bodyPr wrap="square">
            <a:spAutoFit/>
          </a:bodyPr>
          <a:lstStyle/>
          <a:p>
            <a:r>
              <a:rPr lang="tr-TR" sz="2700" dirty="0" err="1" smtClean="0">
                <a:solidFill>
                  <a:prstClr val="white"/>
                </a:solidFill>
              </a:rPr>
              <a:t>Yoshizewa</a:t>
            </a:r>
            <a:r>
              <a:rPr lang="tr-TR" sz="2700" dirty="0" smtClean="0">
                <a:solidFill>
                  <a:prstClr val="white"/>
                </a:solidFill>
              </a:rPr>
              <a:t> </a:t>
            </a:r>
            <a:r>
              <a:rPr lang="tr-TR" sz="2700" dirty="0" err="1" smtClean="0">
                <a:solidFill>
                  <a:prstClr val="white"/>
                </a:solidFill>
              </a:rPr>
              <a:t>Meaders</a:t>
            </a:r>
            <a:r>
              <a:rPr lang="tr-TR" sz="2700" dirty="0" smtClean="0">
                <a:solidFill>
                  <a:prstClr val="white"/>
                </a:solidFill>
              </a:rPr>
              <a:t> (1997) </a:t>
            </a:r>
            <a:r>
              <a:rPr lang="tr-TR" sz="2700" dirty="0" err="1" smtClean="0">
                <a:solidFill>
                  <a:prstClr val="white"/>
                </a:solidFill>
              </a:rPr>
              <a:t>transkültürel</a:t>
            </a:r>
            <a:r>
              <a:rPr lang="tr-TR" sz="2700" dirty="0" smtClean="0">
                <a:solidFill>
                  <a:prstClr val="white"/>
                </a:solidFill>
              </a:rPr>
              <a:t> kimliği ideal sonuç olarak görür. Ona göre:</a:t>
            </a:r>
            <a:endParaRPr lang="tr-TR" sz="1200" dirty="0">
              <a:solidFill>
                <a:prstClr val="white"/>
              </a:solidFill>
            </a:endParaRPr>
          </a:p>
          <a:p>
            <a:r>
              <a:rPr lang="tr-TR" sz="2700" dirty="0" smtClean="0">
                <a:solidFill>
                  <a:prstClr val="white"/>
                </a:solidFill>
              </a:rPr>
              <a:t>"</a:t>
            </a:r>
            <a:r>
              <a:rPr lang="tr-TR" sz="2700" dirty="0" err="1" smtClean="0">
                <a:solidFill>
                  <a:prstClr val="white"/>
                </a:solidFill>
              </a:rPr>
              <a:t>Transkültürel</a:t>
            </a:r>
            <a:r>
              <a:rPr lang="tr-TR" sz="2700" dirty="0" smtClean="0">
                <a:solidFill>
                  <a:prstClr val="white"/>
                </a:solidFill>
              </a:rPr>
              <a:t> kimlik bireycildir ve farklılıklara toleranslıdır. Dıştan şekillendirilmiş olsa da evrensel insan ihtiyaçları, duyguları, tecrübeleri ve istekleri (</a:t>
            </a:r>
            <a:r>
              <a:rPr lang="tr-TR" sz="2700" dirty="0" err="1" smtClean="0">
                <a:solidFill>
                  <a:prstClr val="white"/>
                </a:solidFill>
              </a:rPr>
              <a:t>aspirations</a:t>
            </a:r>
            <a:r>
              <a:rPr lang="tr-TR" sz="2700" dirty="0" smtClean="0">
                <a:solidFill>
                  <a:prstClr val="white"/>
                </a:solidFill>
              </a:rPr>
              <a:t>) ile içsel bir bağı bulunmaktadır."</a:t>
            </a:r>
            <a:endParaRPr lang="tr-TR" sz="2700" dirty="0">
              <a:solidFill>
                <a:prstClr val="white"/>
              </a:solidFill>
            </a:endParaRPr>
          </a:p>
        </p:txBody>
      </p:sp>
      <p:pic>
        <p:nvPicPr>
          <p:cNvPr id="10242" name="Picture 2" descr="http://g.virbcdn.com/_f2/cdn_images/resize_1024x1365/d0/ContentImage-3403-272835-ibrahim_1.jpg"/>
          <p:cNvPicPr>
            <a:picLocks noChangeAspect="1" noChangeArrowheads="1"/>
          </p:cNvPicPr>
          <p:nvPr/>
        </p:nvPicPr>
        <p:blipFill>
          <a:blip r:embed="rId2"/>
          <a:srcRect/>
          <a:stretch>
            <a:fillRect/>
          </a:stretch>
        </p:blipFill>
        <p:spPr bwMode="auto">
          <a:xfrm>
            <a:off x="509673" y="1354657"/>
            <a:ext cx="3404849" cy="5103448"/>
          </a:xfrm>
          <a:prstGeom prst="rect">
            <a:avLst/>
          </a:prstGeom>
          <a:noFill/>
        </p:spPr>
      </p:pic>
      <p:sp>
        <p:nvSpPr>
          <p:cNvPr id="7" name="6 Dikdörtgen"/>
          <p:cNvSpPr/>
          <p:nvPr/>
        </p:nvSpPr>
        <p:spPr>
          <a:xfrm>
            <a:off x="1057962" y="6413718"/>
            <a:ext cx="2113079" cy="307777"/>
          </a:xfrm>
          <a:prstGeom prst="rect">
            <a:avLst/>
          </a:prstGeom>
        </p:spPr>
        <p:txBody>
          <a:bodyPr wrap="none">
            <a:spAutoFit/>
          </a:bodyPr>
          <a:lstStyle/>
          <a:p>
            <a:r>
              <a:rPr lang="tr-TR" sz="1400" dirty="0" smtClean="0">
                <a:solidFill>
                  <a:prstClr val="white"/>
                </a:solidFill>
              </a:rPr>
              <a:t>Artist: </a:t>
            </a:r>
            <a:r>
              <a:rPr lang="tr-TR" sz="1400" dirty="0" err="1" smtClean="0">
                <a:solidFill>
                  <a:prstClr val="white"/>
                </a:solidFill>
              </a:rPr>
              <a:t>Ibrahim</a:t>
            </a:r>
            <a:r>
              <a:rPr lang="tr-TR" sz="1400" dirty="0" smtClean="0">
                <a:solidFill>
                  <a:prstClr val="white"/>
                </a:solidFill>
              </a:rPr>
              <a:t> </a:t>
            </a:r>
            <a:r>
              <a:rPr lang="tr-TR" sz="1400" dirty="0" err="1" smtClean="0">
                <a:solidFill>
                  <a:prstClr val="white"/>
                </a:solidFill>
              </a:rPr>
              <a:t>Abusitta</a:t>
            </a:r>
            <a:endParaRPr lang="tr-TR" sz="1400" dirty="0">
              <a:solidFill>
                <a:prstClr val="white"/>
              </a:solidFill>
            </a:endParaRPr>
          </a:p>
        </p:txBody>
      </p:sp>
    </p:spTree>
    <p:extLst>
      <p:ext uri="{BB962C8B-B14F-4D97-AF65-F5344CB8AC3E}">
        <p14:creationId xmlns="" xmlns:p14="http://schemas.microsoft.com/office/powerpoint/2010/main" val="2813055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869430" y="1884995"/>
            <a:ext cx="10193310" cy="2123658"/>
          </a:xfrm>
          <a:prstGeom prst="rect">
            <a:avLst/>
          </a:prstGeom>
        </p:spPr>
        <p:txBody>
          <a:bodyPr wrap="square">
            <a:spAutoFit/>
          </a:bodyPr>
          <a:lstStyle/>
          <a:p>
            <a:endParaRPr lang="en-US" sz="2800" dirty="0" smtClean="0">
              <a:solidFill>
                <a:prstClr val="white"/>
              </a:solidFill>
            </a:endParaRPr>
          </a:p>
          <a:p>
            <a:endParaRPr lang="tr-TR" sz="2600" dirty="0" smtClean="0">
              <a:solidFill>
                <a:prstClr val="white"/>
              </a:solidFill>
            </a:endParaRPr>
          </a:p>
          <a:p>
            <a:endParaRPr lang="tr-TR" sz="2600" dirty="0" smtClean="0">
              <a:solidFill>
                <a:prstClr val="white"/>
              </a:solidFill>
            </a:endParaRPr>
          </a:p>
          <a:p>
            <a:endParaRPr lang="tr-TR" sz="2600" dirty="0" smtClean="0">
              <a:solidFill>
                <a:prstClr val="white"/>
              </a:solidFill>
            </a:endParaRPr>
          </a:p>
          <a:p>
            <a:endParaRPr lang="tr-TR" sz="2600" dirty="0">
              <a:solidFill>
                <a:prstClr val="white"/>
              </a:solidFill>
            </a:endParaRPr>
          </a:p>
        </p:txBody>
      </p:sp>
      <p:sp>
        <p:nvSpPr>
          <p:cNvPr id="3" name="2 Dikdörtgen"/>
          <p:cNvSpPr/>
          <p:nvPr/>
        </p:nvSpPr>
        <p:spPr>
          <a:xfrm>
            <a:off x="520434" y="238814"/>
            <a:ext cx="9911453" cy="1077218"/>
          </a:xfrm>
          <a:prstGeom prst="rect">
            <a:avLst/>
          </a:prstGeom>
        </p:spPr>
        <p:txBody>
          <a:bodyPr wrap="square">
            <a:spAutoFit/>
          </a:bodyPr>
          <a:lstStyle/>
          <a:p>
            <a:r>
              <a:rPr lang="en-US" sz="3200" b="1" dirty="0" err="1" smtClean="0">
                <a:solidFill>
                  <a:prstClr val="white"/>
                </a:solidFill>
              </a:rPr>
              <a:t>Akhtar</a:t>
            </a:r>
            <a:r>
              <a:rPr lang="en-US" sz="3200" b="1" dirty="0" smtClean="0">
                <a:solidFill>
                  <a:prstClr val="white"/>
                </a:solidFill>
              </a:rPr>
              <a:t> (2011) </a:t>
            </a:r>
            <a:r>
              <a:rPr lang="en-US" sz="3200" b="1" dirty="0" err="1" smtClean="0">
                <a:solidFill>
                  <a:prstClr val="white"/>
                </a:solidFill>
              </a:rPr>
              <a:t>göçmenliğin</a:t>
            </a:r>
            <a:r>
              <a:rPr lang="en-US" sz="3200" b="1" dirty="0" smtClean="0">
                <a:solidFill>
                  <a:prstClr val="white"/>
                </a:solidFill>
              </a:rPr>
              <a:t> </a:t>
            </a:r>
            <a:r>
              <a:rPr lang="en-US" sz="3200" b="1" dirty="0" err="1" smtClean="0">
                <a:solidFill>
                  <a:prstClr val="white"/>
                </a:solidFill>
              </a:rPr>
              <a:t>çocuklarda</a:t>
            </a:r>
            <a:r>
              <a:rPr lang="en-US" sz="3200" b="1" dirty="0" smtClean="0">
                <a:solidFill>
                  <a:prstClr val="white"/>
                </a:solidFill>
              </a:rPr>
              <a:t> </a:t>
            </a:r>
            <a:r>
              <a:rPr lang="en-US" sz="3200" b="1" dirty="0" err="1" smtClean="0">
                <a:solidFill>
                  <a:prstClr val="white"/>
                </a:solidFill>
              </a:rPr>
              <a:t>yol</a:t>
            </a:r>
            <a:r>
              <a:rPr lang="en-US" sz="3200" b="1" dirty="0" smtClean="0">
                <a:solidFill>
                  <a:prstClr val="white"/>
                </a:solidFill>
              </a:rPr>
              <a:t> </a:t>
            </a:r>
            <a:r>
              <a:rPr lang="en-US" sz="3200" b="1" dirty="0" err="1" smtClean="0">
                <a:solidFill>
                  <a:prstClr val="white"/>
                </a:solidFill>
              </a:rPr>
              <a:t>açtığı</a:t>
            </a:r>
            <a:r>
              <a:rPr lang="en-US" sz="3200" b="1" dirty="0" smtClean="0">
                <a:solidFill>
                  <a:prstClr val="white"/>
                </a:solidFill>
              </a:rPr>
              <a:t> </a:t>
            </a:r>
            <a:r>
              <a:rPr lang="en-US" sz="3200" b="1" dirty="0" err="1" smtClean="0">
                <a:solidFill>
                  <a:prstClr val="white"/>
                </a:solidFill>
              </a:rPr>
              <a:t>bazı</a:t>
            </a:r>
            <a:r>
              <a:rPr lang="en-US" sz="3200" b="1" dirty="0" smtClean="0">
                <a:solidFill>
                  <a:prstClr val="white"/>
                </a:solidFill>
              </a:rPr>
              <a:t> </a:t>
            </a:r>
            <a:r>
              <a:rPr lang="en-US" sz="3200" b="1" dirty="0" err="1" smtClean="0">
                <a:solidFill>
                  <a:prstClr val="white"/>
                </a:solidFill>
              </a:rPr>
              <a:t>özgül</a:t>
            </a:r>
            <a:r>
              <a:rPr lang="en-US" sz="3200" b="1" dirty="0" smtClean="0">
                <a:solidFill>
                  <a:prstClr val="white"/>
                </a:solidFill>
              </a:rPr>
              <a:t> </a:t>
            </a:r>
            <a:r>
              <a:rPr lang="en-US" sz="3200" b="1" dirty="0" err="1" smtClean="0">
                <a:solidFill>
                  <a:prstClr val="white"/>
                </a:solidFill>
              </a:rPr>
              <a:t>sıkıntılar</a:t>
            </a:r>
            <a:r>
              <a:rPr lang="en-US" sz="3200" b="1" dirty="0" smtClean="0">
                <a:solidFill>
                  <a:prstClr val="white"/>
                </a:solidFill>
              </a:rPr>
              <a:t> </a:t>
            </a:r>
            <a:r>
              <a:rPr lang="en-US" sz="3200" b="1" dirty="0" err="1" smtClean="0">
                <a:solidFill>
                  <a:prstClr val="white"/>
                </a:solidFill>
              </a:rPr>
              <a:t>tanımlamaktadır</a:t>
            </a:r>
            <a:r>
              <a:rPr lang="en-US" sz="3200" b="1" dirty="0" smtClean="0">
                <a:solidFill>
                  <a:prstClr val="white"/>
                </a:solidFill>
              </a:rPr>
              <a:t>...</a:t>
            </a:r>
            <a:endParaRPr lang="tr-TR" sz="3200" dirty="0" smtClean="0">
              <a:solidFill>
                <a:prstClr val="white"/>
              </a:solidFill>
            </a:endParaRPr>
          </a:p>
        </p:txBody>
      </p:sp>
      <p:sp>
        <p:nvSpPr>
          <p:cNvPr id="2" name="Dikdörtgen 1"/>
          <p:cNvSpPr/>
          <p:nvPr/>
        </p:nvSpPr>
        <p:spPr>
          <a:xfrm>
            <a:off x="89942" y="2215925"/>
            <a:ext cx="11877207" cy="3416320"/>
          </a:xfrm>
          <a:prstGeom prst="rect">
            <a:avLst/>
          </a:prstGeom>
        </p:spPr>
        <p:txBody>
          <a:bodyPr wrap="square">
            <a:spAutoFit/>
          </a:bodyPr>
          <a:lstStyle/>
          <a:p>
            <a:pPr marL="457200" indent="-457200">
              <a:buFont typeface="Arial" panose="020B0604020202020204" pitchFamily="34" charset="0"/>
              <a:buChar char="•"/>
            </a:pPr>
            <a:r>
              <a:rPr lang="en-US" sz="2400" dirty="0" err="1" smtClean="0">
                <a:solidFill>
                  <a:prstClr val="white"/>
                </a:solidFill>
              </a:rPr>
              <a:t>İki</a:t>
            </a:r>
            <a:r>
              <a:rPr lang="en-US" sz="2400" dirty="0" smtClean="0">
                <a:solidFill>
                  <a:prstClr val="white"/>
                </a:solidFill>
              </a:rPr>
              <a:t> </a:t>
            </a:r>
            <a:r>
              <a:rPr lang="en-US" sz="2400" dirty="0" err="1" smtClean="0">
                <a:solidFill>
                  <a:prstClr val="white"/>
                </a:solidFill>
              </a:rPr>
              <a:t>kültür</a:t>
            </a:r>
            <a:r>
              <a:rPr lang="en-US" sz="2400" dirty="0" smtClean="0">
                <a:solidFill>
                  <a:prstClr val="white"/>
                </a:solidFill>
              </a:rPr>
              <a:t> </a:t>
            </a:r>
            <a:r>
              <a:rPr lang="en-US" sz="2400" dirty="0" err="1" smtClean="0">
                <a:solidFill>
                  <a:prstClr val="white"/>
                </a:solidFill>
              </a:rPr>
              <a:t>arasında</a:t>
            </a:r>
            <a:r>
              <a:rPr lang="en-US" sz="2400" dirty="0" smtClean="0">
                <a:solidFill>
                  <a:prstClr val="white"/>
                </a:solidFill>
              </a:rPr>
              <a:t> </a:t>
            </a:r>
            <a:r>
              <a:rPr lang="en-US" sz="2400" dirty="0" err="1" smtClean="0">
                <a:solidFill>
                  <a:prstClr val="white"/>
                </a:solidFill>
              </a:rPr>
              <a:t>bocalıyor</a:t>
            </a:r>
            <a:r>
              <a:rPr lang="en-US" sz="2400" dirty="0" smtClean="0">
                <a:solidFill>
                  <a:prstClr val="white"/>
                </a:solidFill>
              </a:rPr>
              <a:t> </a:t>
            </a:r>
            <a:r>
              <a:rPr lang="en-US" sz="2400" dirty="0" err="1" smtClean="0">
                <a:solidFill>
                  <a:prstClr val="white"/>
                </a:solidFill>
              </a:rPr>
              <a:t>olmak</a:t>
            </a:r>
            <a:endParaRPr lang="en-US" sz="2400" dirty="0" smtClean="0">
              <a:solidFill>
                <a:prstClr val="white"/>
              </a:solidFill>
            </a:endParaRPr>
          </a:p>
          <a:p>
            <a:pPr marL="457200" indent="-457200">
              <a:buFont typeface="Arial" panose="020B0604020202020204" pitchFamily="34" charset="0"/>
              <a:buChar char="•"/>
            </a:pPr>
            <a:r>
              <a:rPr lang="en-US" sz="2400" dirty="0" smtClean="0">
                <a:solidFill>
                  <a:prstClr val="white"/>
                </a:solidFill>
              </a:rPr>
              <a:t>"</a:t>
            </a:r>
            <a:r>
              <a:rPr lang="en-US" sz="2400" dirty="0" err="1" smtClean="0">
                <a:solidFill>
                  <a:prstClr val="white"/>
                </a:solidFill>
              </a:rPr>
              <a:t>Farklı</a:t>
            </a:r>
            <a:r>
              <a:rPr lang="en-US" sz="2400" dirty="0" smtClean="0">
                <a:solidFill>
                  <a:prstClr val="white"/>
                </a:solidFill>
              </a:rPr>
              <a:t>" </a:t>
            </a:r>
            <a:r>
              <a:rPr lang="en-US" sz="2400" dirty="0" err="1" smtClean="0">
                <a:solidFill>
                  <a:prstClr val="white"/>
                </a:solidFill>
              </a:rPr>
              <a:t>ebeveynlere</a:t>
            </a:r>
            <a:r>
              <a:rPr lang="en-US" sz="2400" dirty="0" smtClean="0">
                <a:solidFill>
                  <a:prstClr val="white"/>
                </a:solidFill>
              </a:rPr>
              <a:t> </a:t>
            </a:r>
            <a:r>
              <a:rPr lang="en-US" sz="2400" dirty="0" err="1" smtClean="0">
                <a:solidFill>
                  <a:prstClr val="white"/>
                </a:solidFill>
              </a:rPr>
              <a:t>sahip</a:t>
            </a:r>
            <a:r>
              <a:rPr lang="en-US" sz="2400" dirty="0" smtClean="0">
                <a:solidFill>
                  <a:prstClr val="white"/>
                </a:solidFill>
              </a:rPr>
              <a:t> </a:t>
            </a:r>
            <a:r>
              <a:rPr lang="en-US" sz="2400" dirty="0" err="1" smtClean="0">
                <a:solidFill>
                  <a:prstClr val="white"/>
                </a:solidFill>
              </a:rPr>
              <a:t>olmanın</a:t>
            </a:r>
            <a:r>
              <a:rPr lang="en-US" sz="2400" dirty="0" smtClean="0">
                <a:solidFill>
                  <a:prstClr val="white"/>
                </a:solidFill>
              </a:rPr>
              <a:t> </a:t>
            </a:r>
            <a:r>
              <a:rPr lang="en-US" sz="2400" dirty="0" err="1" smtClean="0">
                <a:solidFill>
                  <a:prstClr val="white"/>
                </a:solidFill>
              </a:rPr>
              <a:t>verdiği</a:t>
            </a:r>
            <a:r>
              <a:rPr lang="en-US" sz="2400" dirty="0" smtClean="0">
                <a:solidFill>
                  <a:prstClr val="white"/>
                </a:solidFill>
              </a:rPr>
              <a:t> </a:t>
            </a:r>
            <a:r>
              <a:rPr lang="en-US" sz="2400" dirty="0" err="1" smtClean="0">
                <a:solidFill>
                  <a:prstClr val="white"/>
                </a:solidFill>
              </a:rPr>
              <a:t>utanç</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Ebeveynlerin</a:t>
            </a:r>
            <a:r>
              <a:rPr lang="en-US" sz="2400" dirty="0" smtClean="0">
                <a:solidFill>
                  <a:prstClr val="white"/>
                </a:solidFill>
              </a:rPr>
              <a:t> </a:t>
            </a:r>
            <a:r>
              <a:rPr lang="en-US" sz="2400" dirty="0" err="1" smtClean="0">
                <a:solidFill>
                  <a:prstClr val="white"/>
                </a:solidFill>
              </a:rPr>
              <a:t>yüksek</a:t>
            </a:r>
            <a:r>
              <a:rPr lang="en-US" sz="2400" dirty="0" smtClean="0">
                <a:solidFill>
                  <a:prstClr val="white"/>
                </a:solidFill>
              </a:rPr>
              <a:t> </a:t>
            </a:r>
            <a:r>
              <a:rPr lang="en-US" sz="2400" dirty="0" err="1" smtClean="0">
                <a:solidFill>
                  <a:prstClr val="white"/>
                </a:solidFill>
              </a:rPr>
              <a:t>beklentilerinin</a:t>
            </a:r>
            <a:r>
              <a:rPr lang="en-US" sz="2400" dirty="0" smtClean="0">
                <a:solidFill>
                  <a:prstClr val="white"/>
                </a:solidFill>
              </a:rPr>
              <a:t> </a:t>
            </a:r>
            <a:r>
              <a:rPr lang="en-US" sz="2400" dirty="0" err="1" smtClean="0">
                <a:solidFill>
                  <a:prstClr val="white"/>
                </a:solidFill>
              </a:rPr>
              <a:t>bunaltıcılığı</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Ebeveynlerin</a:t>
            </a:r>
            <a:r>
              <a:rPr lang="en-US" sz="2400" dirty="0" smtClean="0">
                <a:solidFill>
                  <a:prstClr val="white"/>
                </a:solidFill>
              </a:rPr>
              <a:t> </a:t>
            </a:r>
            <a:r>
              <a:rPr lang="en-US" sz="2400" dirty="0" err="1" smtClean="0">
                <a:solidFill>
                  <a:prstClr val="white"/>
                </a:solidFill>
              </a:rPr>
              <a:t>öğretmeni</a:t>
            </a:r>
            <a:r>
              <a:rPr lang="en-US" sz="2400" dirty="0" smtClean="0">
                <a:solidFill>
                  <a:prstClr val="white"/>
                </a:solidFill>
              </a:rPr>
              <a:t> </a:t>
            </a:r>
            <a:r>
              <a:rPr lang="en-US" sz="2400" dirty="0" err="1" smtClean="0">
                <a:solidFill>
                  <a:prstClr val="white"/>
                </a:solidFill>
              </a:rPr>
              <a:t>olamk</a:t>
            </a:r>
            <a:r>
              <a:rPr lang="en-US" sz="2400" dirty="0" smtClean="0">
                <a:solidFill>
                  <a:prstClr val="white"/>
                </a:solidFill>
              </a:rPr>
              <a:t> </a:t>
            </a:r>
            <a:r>
              <a:rPr lang="en-US" sz="2400" dirty="0" err="1" smtClean="0">
                <a:solidFill>
                  <a:prstClr val="white"/>
                </a:solidFill>
              </a:rPr>
              <a:t>konumuna</a:t>
            </a:r>
            <a:r>
              <a:rPr lang="en-US" sz="2400" dirty="0" smtClean="0">
                <a:solidFill>
                  <a:prstClr val="white"/>
                </a:solidFill>
              </a:rPr>
              <a:t> </a:t>
            </a:r>
            <a:r>
              <a:rPr lang="en-US" sz="2400" dirty="0" err="1" smtClean="0">
                <a:solidFill>
                  <a:prstClr val="white"/>
                </a:solidFill>
              </a:rPr>
              <a:t>zorlanmış</a:t>
            </a:r>
            <a:r>
              <a:rPr lang="en-US" sz="2400" dirty="0" smtClean="0">
                <a:solidFill>
                  <a:prstClr val="white"/>
                </a:solidFill>
              </a:rPr>
              <a:t> </a:t>
            </a:r>
            <a:r>
              <a:rPr lang="en-US" sz="2400" dirty="0" err="1" smtClean="0">
                <a:solidFill>
                  <a:prstClr val="white"/>
                </a:solidFill>
              </a:rPr>
              <a:t>olmak</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Ebeveynlerin</a:t>
            </a:r>
            <a:r>
              <a:rPr lang="en-US" sz="2400" dirty="0" smtClean="0">
                <a:solidFill>
                  <a:prstClr val="white"/>
                </a:solidFill>
              </a:rPr>
              <a:t> </a:t>
            </a:r>
            <a:r>
              <a:rPr lang="en-US" sz="2400" dirty="0" err="1" smtClean="0">
                <a:solidFill>
                  <a:prstClr val="white"/>
                </a:solidFill>
              </a:rPr>
              <a:t>kendisinde</a:t>
            </a:r>
            <a:r>
              <a:rPr lang="en-US" sz="2400" dirty="0" smtClean="0">
                <a:solidFill>
                  <a:prstClr val="white"/>
                </a:solidFill>
              </a:rPr>
              <a:t> </a:t>
            </a:r>
            <a:r>
              <a:rPr lang="en-US" sz="2400" dirty="0" err="1" smtClean="0">
                <a:solidFill>
                  <a:prstClr val="white"/>
                </a:solidFill>
              </a:rPr>
              <a:t>oluşturduğu</a:t>
            </a:r>
            <a:r>
              <a:rPr lang="en-US" sz="2400" dirty="0" smtClean="0">
                <a:solidFill>
                  <a:prstClr val="white"/>
                </a:solidFill>
              </a:rPr>
              <a:t> </a:t>
            </a:r>
            <a:r>
              <a:rPr lang="en-US" sz="2400" dirty="0" err="1" smtClean="0">
                <a:solidFill>
                  <a:prstClr val="white"/>
                </a:solidFill>
              </a:rPr>
              <a:t>suçluluk</a:t>
            </a:r>
            <a:r>
              <a:rPr lang="en-US" sz="2400" dirty="0" smtClean="0">
                <a:solidFill>
                  <a:prstClr val="white"/>
                </a:solidFill>
              </a:rPr>
              <a:t> </a:t>
            </a:r>
            <a:r>
              <a:rPr lang="en-US" sz="2400" dirty="0" err="1" smtClean="0">
                <a:solidFill>
                  <a:prstClr val="white"/>
                </a:solidFill>
              </a:rPr>
              <a:t>hisleri</a:t>
            </a:r>
            <a:r>
              <a:rPr lang="en-US" sz="2400" dirty="0" smtClean="0">
                <a:solidFill>
                  <a:prstClr val="white"/>
                </a:solidFill>
              </a:rPr>
              <a:t> </a:t>
            </a:r>
            <a:r>
              <a:rPr lang="en-US" sz="2400" dirty="0" err="1" smtClean="0">
                <a:solidFill>
                  <a:prstClr val="white"/>
                </a:solidFill>
              </a:rPr>
              <a:t>ile</a:t>
            </a:r>
            <a:r>
              <a:rPr lang="en-US" sz="2400" dirty="0" smtClean="0">
                <a:solidFill>
                  <a:prstClr val="white"/>
                </a:solidFill>
              </a:rPr>
              <a:t> </a:t>
            </a:r>
            <a:r>
              <a:rPr lang="en-US" sz="2400" dirty="0" err="1" smtClean="0">
                <a:solidFill>
                  <a:prstClr val="white"/>
                </a:solidFill>
              </a:rPr>
              <a:t>baş</a:t>
            </a:r>
            <a:r>
              <a:rPr lang="en-US" sz="2400" dirty="0" smtClean="0">
                <a:solidFill>
                  <a:prstClr val="white"/>
                </a:solidFill>
              </a:rPr>
              <a:t> </a:t>
            </a:r>
            <a:r>
              <a:rPr lang="en-US" sz="2400" dirty="0" err="1" smtClean="0">
                <a:solidFill>
                  <a:prstClr val="white"/>
                </a:solidFill>
              </a:rPr>
              <a:t>etmeye</a:t>
            </a:r>
            <a:r>
              <a:rPr lang="en-US" sz="2400" dirty="0" smtClean="0">
                <a:solidFill>
                  <a:prstClr val="white"/>
                </a:solidFill>
              </a:rPr>
              <a:t> </a:t>
            </a:r>
            <a:r>
              <a:rPr lang="tr-TR" sz="2400" dirty="0" smtClean="0">
                <a:solidFill>
                  <a:prstClr val="white"/>
                </a:solidFill>
              </a:rPr>
              <a:t>ç</a:t>
            </a:r>
            <a:r>
              <a:rPr lang="en-US" sz="2400" dirty="0" err="1" smtClean="0">
                <a:solidFill>
                  <a:prstClr val="white"/>
                </a:solidFill>
              </a:rPr>
              <a:t>alışmak</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ÖZerklikleri</a:t>
            </a:r>
            <a:r>
              <a:rPr lang="en-US" sz="2400" dirty="0" smtClean="0">
                <a:solidFill>
                  <a:prstClr val="white"/>
                </a:solidFill>
              </a:rPr>
              <a:t> </a:t>
            </a:r>
            <a:r>
              <a:rPr lang="en-US" sz="2400" dirty="0" err="1" smtClean="0">
                <a:solidFill>
                  <a:prstClr val="white"/>
                </a:solidFill>
              </a:rPr>
              <a:t>üzerinde</a:t>
            </a:r>
            <a:r>
              <a:rPr lang="en-US" sz="2400" dirty="0" smtClean="0">
                <a:solidFill>
                  <a:prstClr val="white"/>
                </a:solidFill>
              </a:rPr>
              <a:t> </a:t>
            </a:r>
            <a:r>
              <a:rPr lang="en-US" sz="2400" dirty="0" err="1" smtClean="0">
                <a:solidFill>
                  <a:prstClr val="white"/>
                </a:solidFill>
              </a:rPr>
              <a:t>katı</a:t>
            </a:r>
            <a:r>
              <a:rPr lang="en-US" sz="2400" dirty="0" smtClean="0">
                <a:solidFill>
                  <a:prstClr val="white"/>
                </a:solidFill>
              </a:rPr>
              <a:t> </a:t>
            </a:r>
            <a:r>
              <a:rPr lang="en-US" sz="2400" dirty="0" err="1" smtClean="0">
                <a:solidFill>
                  <a:prstClr val="white"/>
                </a:solidFill>
              </a:rPr>
              <a:t>kısıtlamaların</a:t>
            </a:r>
            <a:r>
              <a:rPr lang="en-US" sz="2400" dirty="0" smtClean="0">
                <a:solidFill>
                  <a:prstClr val="white"/>
                </a:solidFill>
              </a:rPr>
              <a:t> </a:t>
            </a:r>
            <a:r>
              <a:rPr lang="en-US" sz="2400" dirty="0" err="1" smtClean="0">
                <a:solidFill>
                  <a:prstClr val="white"/>
                </a:solidFill>
              </a:rPr>
              <a:t>var</a:t>
            </a:r>
            <a:r>
              <a:rPr lang="en-US" sz="2400" dirty="0" smtClean="0">
                <a:solidFill>
                  <a:prstClr val="white"/>
                </a:solidFill>
              </a:rPr>
              <a:t> </a:t>
            </a:r>
            <a:r>
              <a:rPr lang="en-US" sz="2400" dirty="0" err="1" smtClean="0">
                <a:solidFill>
                  <a:prstClr val="white"/>
                </a:solidFill>
              </a:rPr>
              <a:t>olması</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Sosyalleşmeye</a:t>
            </a:r>
            <a:r>
              <a:rPr lang="en-US" sz="2400" dirty="0" smtClean="0">
                <a:solidFill>
                  <a:prstClr val="white"/>
                </a:solidFill>
              </a:rPr>
              <a:t> </a:t>
            </a:r>
            <a:r>
              <a:rPr lang="en-US" sz="2400" dirty="0" err="1" smtClean="0">
                <a:solidFill>
                  <a:prstClr val="white"/>
                </a:solidFill>
              </a:rPr>
              <a:t>ebeveynlerin</a:t>
            </a:r>
            <a:r>
              <a:rPr lang="en-US" sz="2400" dirty="0" smtClean="0">
                <a:solidFill>
                  <a:prstClr val="white"/>
                </a:solidFill>
              </a:rPr>
              <a:t> </a:t>
            </a:r>
            <a:r>
              <a:rPr lang="en-US" sz="2400" dirty="0" err="1" smtClean="0">
                <a:solidFill>
                  <a:prstClr val="white"/>
                </a:solidFill>
              </a:rPr>
              <a:t>koyduğu</a:t>
            </a:r>
            <a:r>
              <a:rPr lang="en-US" sz="2400" dirty="0" smtClean="0">
                <a:solidFill>
                  <a:prstClr val="white"/>
                </a:solidFill>
              </a:rPr>
              <a:t> </a:t>
            </a:r>
            <a:r>
              <a:rPr lang="en-US" sz="2400" dirty="0" err="1" smtClean="0">
                <a:solidFill>
                  <a:prstClr val="white"/>
                </a:solidFill>
              </a:rPr>
              <a:t>yasaklar</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Ayrımcılık</a:t>
            </a:r>
            <a:r>
              <a:rPr lang="en-US" sz="2400" dirty="0" smtClean="0">
                <a:solidFill>
                  <a:prstClr val="white"/>
                </a:solidFill>
              </a:rPr>
              <a:t> </a:t>
            </a:r>
            <a:r>
              <a:rPr lang="en-US" sz="2400" dirty="0" err="1" smtClean="0">
                <a:solidFill>
                  <a:prstClr val="white"/>
                </a:solidFill>
              </a:rPr>
              <a:t>ve</a:t>
            </a:r>
            <a:r>
              <a:rPr lang="en-US" sz="2400" dirty="0" smtClean="0">
                <a:solidFill>
                  <a:prstClr val="white"/>
                </a:solidFill>
              </a:rPr>
              <a:t> </a:t>
            </a:r>
            <a:r>
              <a:rPr lang="en-US" sz="2400" dirty="0" err="1" smtClean="0">
                <a:solidFill>
                  <a:prstClr val="white"/>
                </a:solidFill>
              </a:rPr>
              <a:t>önyargılara</a:t>
            </a:r>
            <a:r>
              <a:rPr lang="en-US" sz="2400" dirty="0" smtClean="0">
                <a:solidFill>
                  <a:prstClr val="white"/>
                </a:solidFill>
              </a:rPr>
              <a:t> </a:t>
            </a:r>
            <a:r>
              <a:rPr lang="en-US" sz="2400" dirty="0" err="1" smtClean="0">
                <a:solidFill>
                  <a:prstClr val="white"/>
                </a:solidFill>
              </a:rPr>
              <a:t>maruz</a:t>
            </a:r>
            <a:r>
              <a:rPr lang="en-US" sz="2400" dirty="0" smtClean="0">
                <a:solidFill>
                  <a:prstClr val="white"/>
                </a:solidFill>
              </a:rPr>
              <a:t> </a:t>
            </a:r>
            <a:r>
              <a:rPr lang="en-US" sz="2400" dirty="0" err="1" smtClean="0">
                <a:solidFill>
                  <a:prstClr val="white"/>
                </a:solidFill>
              </a:rPr>
              <a:t>kalmak</a:t>
            </a:r>
            <a:endParaRPr lang="en-US" sz="2400" dirty="0" smtClean="0">
              <a:solidFill>
                <a:prstClr val="white"/>
              </a:solidFill>
            </a:endParaRPr>
          </a:p>
          <a:p>
            <a:pPr marL="457200" indent="-457200">
              <a:buFont typeface="Arial" panose="020B0604020202020204" pitchFamily="34" charset="0"/>
              <a:buChar char="•"/>
            </a:pPr>
            <a:r>
              <a:rPr lang="en-US" sz="2400" dirty="0" err="1" smtClean="0">
                <a:solidFill>
                  <a:prstClr val="white"/>
                </a:solidFill>
              </a:rPr>
              <a:t>Göç</a:t>
            </a:r>
            <a:r>
              <a:rPr lang="en-US" sz="2400" dirty="0" smtClean="0">
                <a:solidFill>
                  <a:prstClr val="white"/>
                </a:solidFill>
              </a:rPr>
              <a:t> </a:t>
            </a:r>
            <a:r>
              <a:rPr lang="en-US" sz="2400" dirty="0" err="1" smtClean="0">
                <a:solidFill>
                  <a:prstClr val="white"/>
                </a:solidFill>
              </a:rPr>
              <a:t>edilen</a:t>
            </a:r>
            <a:r>
              <a:rPr lang="en-US" sz="2400" dirty="0" smtClean="0">
                <a:solidFill>
                  <a:prstClr val="white"/>
                </a:solidFill>
              </a:rPr>
              <a:t> </a:t>
            </a:r>
            <a:r>
              <a:rPr lang="en-US" sz="2400" dirty="0" err="1" smtClean="0">
                <a:solidFill>
                  <a:prstClr val="white"/>
                </a:solidFill>
              </a:rPr>
              <a:t>ülke</a:t>
            </a:r>
            <a:r>
              <a:rPr lang="en-US" sz="2400" dirty="0" smtClean="0">
                <a:solidFill>
                  <a:prstClr val="white"/>
                </a:solidFill>
              </a:rPr>
              <a:t> </a:t>
            </a:r>
            <a:r>
              <a:rPr lang="en-US" sz="2400" dirty="0" err="1" smtClean="0">
                <a:solidFill>
                  <a:prstClr val="white"/>
                </a:solidFill>
              </a:rPr>
              <a:t>toplumunun</a:t>
            </a:r>
            <a:r>
              <a:rPr lang="en-US" sz="2400" dirty="0" smtClean="0">
                <a:solidFill>
                  <a:prstClr val="white"/>
                </a:solidFill>
              </a:rPr>
              <a:t> </a:t>
            </a:r>
            <a:r>
              <a:rPr lang="en-US" sz="2400" dirty="0" err="1" smtClean="0">
                <a:solidFill>
                  <a:prstClr val="white"/>
                </a:solidFill>
              </a:rPr>
              <a:t>bir</a:t>
            </a:r>
            <a:r>
              <a:rPr lang="en-US" sz="2400" dirty="0" smtClean="0">
                <a:solidFill>
                  <a:prstClr val="white"/>
                </a:solidFill>
              </a:rPr>
              <a:t> </a:t>
            </a:r>
            <a:r>
              <a:rPr lang="en-US" sz="2400" dirty="0" err="1" smtClean="0">
                <a:solidFill>
                  <a:prstClr val="white"/>
                </a:solidFill>
              </a:rPr>
              <a:t>bireyi</a:t>
            </a:r>
            <a:r>
              <a:rPr lang="en-US" sz="2400" dirty="0" smtClean="0">
                <a:solidFill>
                  <a:prstClr val="white"/>
                </a:solidFill>
              </a:rPr>
              <a:t> </a:t>
            </a:r>
            <a:r>
              <a:rPr lang="en-US" sz="2400" dirty="0" err="1" smtClean="0">
                <a:solidFill>
                  <a:prstClr val="white"/>
                </a:solidFill>
              </a:rPr>
              <a:t>olduğunu</a:t>
            </a:r>
            <a:r>
              <a:rPr lang="en-US" sz="2400" dirty="0" smtClean="0">
                <a:solidFill>
                  <a:prstClr val="white"/>
                </a:solidFill>
              </a:rPr>
              <a:t> </a:t>
            </a:r>
            <a:r>
              <a:rPr lang="en-US" sz="2400" dirty="0" err="1" smtClean="0">
                <a:solidFill>
                  <a:prstClr val="white"/>
                </a:solidFill>
              </a:rPr>
              <a:t>savunmak</a:t>
            </a:r>
            <a:r>
              <a:rPr lang="en-US" sz="2400" dirty="0" smtClean="0">
                <a:solidFill>
                  <a:prstClr val="white"/>
                </a:solidFill>
              </a:rPr>
              <a:t> </a:t>
            </a:r>
            <a:r>
              <a:rPr lang="en-US" sz="2400" dirty="0" err="1" smtClean="0">
                <a:solidFill>
                  <a:prstClr val="white"/>
                </a:solidFill>
              </a:rPr>
              <a:t>zorunda</a:t>
            </a:r>
            <a:r>
              <a:rPr lang="en-US" sz="2400" dirty="0" smtClean="0">
                <a:solidFill>
                  <a:prstClr val="white"/>
                </a:solidFill>
              </a:rPr>
              <a:t> </a:t>
            </a:r>
            <a:r>
              <a:rPr lang="en-US" sz="2400" dirty="0" err="1" smtClean="0">
                <a:solidFill>
                  <a:prstClr val="white"/>
                </a:solidFill>
              </a:rPr>
              <a:t>olmak</a:t>
            </a:r>
            <a:endParaRPr lang="tr-TR" sz="2400" dirty="0">
              <a:solidFill>
                <a:prstClr val="white"/>
              </a:solidFill>
            </a:endParaRPr>
          </a:p>
        </p:txBody>
      </p:sp>
      <p:pic>
        <p:nvPicPr>
          <p:cNvPr id="8196" name="Picture 4" descr="http://www.rusoffagency.com/authphotos/nonfiction/SAkhtar_150_225.jpg"/>
          <p:cNvPicPr>
            <a:picLocks noChangeAspect="1" noChangeArrowheads="1"/>
          </p:cNvPicPr>
          <p:nvPr/>
        </p:nvPicPr>
        <p:blipFill>
          <a:blip r:embed="rId2"/>
          <a:srcRect/>
          <a:stretch>
            <a:fillRect/>
          </a:stretch>
        </p:blipFill>
        <p:spPr bwMode="auto">
          <a:xfrm>
            <a:off x="10118361" y="1"/>
            <a:ext cx="1259173" cy="1888760"/>
          </a:xfrm>
          <a:prstGeom prst="rect">
            <a:avLst/>
          </a:prstGeom>
          <a:noFill/>
        </p:spPr>
      </p:pic>
    </p:spTree>
    <p:extLst>
      <p:ext uri="{BB962C8B-B14F-4D97-AF65-F5344CB8AC3E}">
        <p14:creationId xmlns="" xmlns:p14="http://schemas.microsoft.com/office/powerpoint/2010/main" val="1587442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869430" y="1884995"/>
            <a:ext cx="10193310" cy="2123658"/>
          </a:xfrm>
          <a:prstGeom prst="rect">
            <a:avLst/>
          </a:prstGeom>
        </p:spPr>
        <p:txBody>
          <a:bodyPr wrap="square">
            <a:spAutoFit/>
          </a:bodyPr>
          <a:lstStyle/>
          <a:p>
            <a:endParaRPr lang="en-US" sz="2800" dirty="0" smtClean="0">
              <a:solidFill>
                <a:prstClr val="white"/>
              </a:solidFill>
            </a:endParaRPr>
          </a:p>
          <a:p>
            <a:endParaRPr lang="tr-TR" sz="2600" dirty="0" smtClean="0">
              <a:solidFill>
                <a:prstClr val="white"/>
              </a:solidFill>
            </a:endParaRPr>
          </a:p>
          <a:p>
            <a:endParaRPr lang="tr-TR" sz="2600" dirty="0" smtClean="0">
              <a:solidFill>
                <a:prstClr val="white"/>
              </a:solidFill>
            </a:endParaRPr>
          </a:p>
          <a:p>
            <a:endParaRPr lang="tr-TR" sz="2600" dirty="0" smtClean="0">
              <a:solidFill>
                <a:prstClr val="white"/>
              </a:solidFill>
            </a:endParaRPr>
          </a:p>
          <a:p>
            <a:endParaRPr lang="tr-TR" sz="2600" dirty="0">
              <a:solidFill>
                <a:prstClr val="white"/>
              </a:solidFill>
            </a:endParaRPr>
          </a:p>
        </p:txBody>
      </p:sp>
      <p:sp>
        <p:nvSpPr>
          <p:cNvPr id="3" name="2 Dikdörtgen"/>
          <p:cNvSpPr/>
          <p:nvPr/>
        </p:nvSpPr>
        <p:spPr>
          <a:xfrm>
            <a:off x="355544" y="343744"/>
            <a:ext cx="9911453" cy="1077218"/>
          </a:xfrm>
          <a:prstGeom prst="rect">
            <a:avLst/>
          </a:prstGeom>
        </p:spPr>
        <p:txBody>
          <a:bodyPr wrap="square">
            <a:spAutoFit/>
          </a:bodyPr>
          <a:lstStyle/>
          <a:p>
            <a:r>
              <a:rPr lang="tr-TR" sz="3200" b="1" dirty="0" err="1" smtClean="0">
                <a:solidFill>
                  <a:prstClr val="white"/>
                </a:solidFill>
              </a:rPr>
              <a:t>Akhtar</a:t>
            </a:r>
            <a:r>
              <a:rPr lang="tr-TR" sz="3200" b="1" dirty="0" smtClean="0">
                <a:solidFill>
                  <a:prstClr val="white"/>
                </a:solidFill>
              </a:rPr>
              <a:t> (2011) göçmen ergenlerde ise dört çeşit kimlik konsolidasyonu tanımlamaktadır...</a:t>
            </a:r>
            <a:endParaRPr lang="tr-TR" sz="3200" dirty="0" smtClean="0">
              <a:solidFill>
                <a:prstClr val="white"/>
              </a:solidFill>
            </a:endParaRPr>
          </a:p>
        </p:txBody>
      </p:sp>
      <p:sp>
        <p:nvSpPr>
          <p:cNvPr id="2" name="Dikdörtgen 1"/>
          <p:cNvSpPr/>
          <p:nvPr/>
        </p:nvSpPr>
        <p:spPr>
          <a:xfrm>
            <a:off x="1506828" y="2133374"/>
            <a:ext cx="9555912" cy="2677656"/>
          </a:xfrm>
          <a:prstGeom prst="rect">
            <a:avLst/>
          </a:prstGeom>
        </p:spPr>
        <p:txBody>
          <a:bodyPr wrap="square">
            <a:spAutoFit/>
          </a:bodyPr>
          <a:lstStyle/>
          <a:p>
            <a:pPr marL="457200" indent="-457200">
              <a:lnSpc>
                <a:spcPct val="150000"/>
              </a:lnSpc>
              <a:buFont typeface="Arial" panose="020B0604020202020204" pitchFamily="34" charset="0"/>
              <a:buChar char="•"/>
            </a:pPr>
            <a:r>
              <a:rPr lang="tr-TR" sz="2800" dirty="0" err="1" smtClean="0">
                <a:solidFill>
                  <a:prstClr val="white"/>
                </a:solidFill>
              </a:rPr>
              <a:t>Etnikmerkezli</a:t>
            </a:r>
            <a:r>
              <a:rPr lang="tr-TR" sz="2800" dirty="0" smtClean="0">
                <a:solidFill>
                  <a:prstClr val="white"/>
                </a:solidFill>
              </a:rPr>
              <a:t> kimlik</a:t>
            </a:r>
          </a:p>
          <a:p>
            <a:pPr marL="457200" indent="-457200">
              <a:lnSpc>
                <a:spcPct val="150000"/>
              </a:lnSpc>
              <a:buFont typeface="Arial" panose="020B0604020202020204" pitchFamily="34" charset="0"/>
              <a:buChar char="•"/>
            </a:pPr>
            <a:r>
              <a:rPr lang="tr-TR" sz="2800" dirty="0" smtClean="0">
                <a:solidFill>
                  <a:prstClr val="white"/>
                </a:solidFill>
              </a:rPr>
              <a:t>Fazla asimile olmuş kimlik</a:t>
            </a:r>
          </a:p>
          <a:p>
            <a:pPr marL="457200" indent="-457200">
              <a:lnSpc>
                <a:spcPct val="150000"/>
              </a:lnSpc>
              <a:buFont typeface="Arial" panose="020B0604020202020204" pitchFamily="34" charset="0"/>
              <a:buChar char="•"/>
            </a:pPr>
            <a:r>
              <a:rPr lang="tr-TR" sz="2800" dirty="0" smtClean="0">
                <a:solidFill>
                  <a:prstClr val="white"/>
                </a:solidFill>
              </a:rPr>
              <a:t>Yabancılaşmış kimlik</a:t>
            </a:r>
          </a:p>
          <a:p>
            <a:pPr marL="457200" indent="-457200">
              <a:lnSpc>
                <a:spcPct val="150000"/>
              </a:lnSpc>
              <a:buFont typeface="Arial" panose="020B0604020202020204" pitchFamily="34" charset="0"/>
              <a:buChar char="•"/>
            </a:pPr>
            <a:r>
              <a:rPr lang="tr-TR" sz="2800" dirty="0" smtClean="0">
                <a:solidFill>
                  <a:prstClr val="white"/>
                </a:solidFill>
              </a:rPr>
              <a:t>İki kültürlü kimlik</a:t>
            </a:r>
            <a:endParaRPr lang="tr-TR" sz="2800" dirty="0">
              <a:solidFill>
                <a:prstClr val="white"/>
              </a:solidFill>
            </a:endParaRPr>
          </a:p>
        </p:txBody>
      </p:sp>
      <p:pic>
        <p:nvPicPr>
          <p:cNvPr id="6" name="Picture 4" descr="http://www.rusoffagency.com/authphotos/nonfiction/SAkhtar_150_225.jpg"/>
          <p:cNvPicPr>
            <a:picLocks noChangeAspect="1" noChangeArrowheads="1"/>
          </p:cNvPicPr>
          <p:nvPr/>
        </p:nvPicPr>
        <p:blipFill>
          <a:blip r:embed="rId2"/>
          <a:srcRect/>
          <a:stretch>
            <a:fillRect/>
          </a:stretch>
        </p:blipFill>
        <p:spPr bwMode="auto">
          <a:xfrm>
            <a:off x="10118361" y="1"/>
            <a:ext cx="1259173" cy="1888760"/>
          </a:xfrm>
          <a:prstGeom prst="rect">
            <a:avLst/>
          </a:prstGeom>
          <a:noFill/>
        </p:spPr>
      </p:pic>
    </p:spTree>
    <p:extLst>
      <p:ext uri="{BB962C8B-B14F-4D97-AF65-F5344CB8AC3E}">
        <p14:creationId xmlns="" xmlns:p14="http://schemas.microsoft.com/office/powerpoint/2010/main" val="67296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764" y="137928"/>
            <a:ext cx="10613036" cy="1400530"/>
          </a:xfrm>
        </p:spPr>
        <p:txBody>
          <a:bodyPr/>
          <a:lstStyle/>
          <a:p>
            <a:r>
              <a:rPr lang="en-US" sz="3200" b="1" dirty="0" smtClean="0">
                <a:effectLst>
                  <a:outerShdw blurRad="38100" dist="38100" dir="2700000" algn="tl">
                    <a:srgbClr val="000000">
                      <a:alpha val="43137"/>
                    </a:srgbClr>
                  </a:outerShdw>
                </a:effectLst>
              </a:rPr>
              <a:t>Emigrant’s Guide</a:t>
            </a:r>
            <a:r>
              <a:rPr lang="tr-TR" sz="3200" b="1" dirty="0" smtClean="0">
                <a:effectLst>
                  <a:outerShdw blurRad="38100" dist="38100" dir="2700000" algn="tl">
                    <a:srgbClr val="000000">
                      <a:alpha val="43137"/>
                    </a:srgbClr>
                  </a:outerShdw>
                </a:effectLst>
              </a:rPr>
              <a:t> kitabının giriş bölümünde</a:t>
            </a:r>
            <a:br>
              <a:rPr lang="tr-TR"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(1845), </a:t>
            </a:r>
            <a:r>
              <a:rPr lang="tr-TR" sz="3200" b="1" dirty="0" smtClean="0">
                <a:effectLst>
                  <a:outerShdw blurRad="38100" dist="38100" dir="2700000" algn="tl">
                    <a:srgbClr val="000000">
                      <a:alpha val="43137"/>
                    </a:srgbClr>
                  </a:outerShdw>
                </a:effectLst>
              </a:rPr>
              <a:t>kitabın isimsiz yazarı şunları söylüyor…</a:t>
            </a:r>
            <a:endParaRPr lang="en-US" sz="3200" b="1" dirty="0" smtClean="0">
              <a:effectLst>
                <a:outerShdw blurRad="38100" dist="38100" dir="2700000" algn="tl">
                  <a:srgbClr val="000000">
                    <a:alpha val="43137"/>
                  </a:srgbClr>
                </a:outerShdw>
              </a:effectLst>
            </a:endParaRPr>
          </a:p>
        </p:txBody>
      </p:sp>
      <p:sp>
        <p:nvSpPr>
          <p:cNvPr id="5" name="4 Dikdörtgen"/>
          <p:cNvSpPr/>
          <p:nvPr/>
        </p:nvSpPr>
        <p:spPr>
          <a:xfrm>
            <a:off x="5493940" y="1579593"/>
            <a:ext cx="6683069" cy="3939540"/>
          </a:xfrm>
          <a:prstGeom prst="rect">
            <a:avLst/>
          </a:prstGeom>
        </p:spPr>
        <p:txBody>
          <a:bodyPr wrap="square">
            <a:spAutoFit/>
          </a:bodyPr>
          <a:lstStyle/>
          <a:p>
            <a:r>
              <a:rPr lang="tr-TR" sz="2500" dirty="0" smtClean="0"/>
              <a:t>"...daha az sayıda insanın yaşadığı Amerika'ya göç etmek kişinin çocuklarının yararına olabilir. Esasen çocukların bundan yarar göreceğine şüphe de yoktur. Fakat kişinin kendisi için bunu söylemek zordur. Göçmenler çok sayıda sıkıntı ve acı tecrübe yaşayacaklarını ve büyük ihtimalle de göçmenliğin kendilerine herhangi bir önemli avantaj getirmeyeceğini bilmelidirler." </a:t>
            </a:r>
          </a:p>
        </p:txBody>
      </p:sp>
      <p:pic>
        <p:nvPicPr>
          <p:cNvPr id="21506" name="Picture 2" descr="http://viking.coe.uh.edu/~gpwagner/cuin7316/immigrants.jpg"/>
          <p:cNvPicPr>
            <a:picLocks noChangeAspect="1" noChangeArrowheads="1"/>
          </p:cNvPicPr>
          <p:nvPr/>
        </p:nvPicPr>
        <p:blipFill>
          <a:blip r:embed="rId2"/>
          <a:srcRect/>
          <a:stretch>
            <a:fillRect/>
          </a:stretch>
        </p:blipFill>
        <p:spPr bwMode="auto">
          <a:xfrm>
            <a:off x="52550" y="1734123"/>
            <a:ext cx="5373889" cy="3644474"/>
          </a:xfrm>
          <a:prstGeom prst="rect">
            <a:avLst/>
          </a:prstGeom>
          <a:noFill/>
        </p:spPr>
      </p:pic>
    </p:spTree>
    <p:extLst>
      <p:ext uri="{BB962C8B-B14F-4D97-AF65-F5344CB8AC3E}">
        <p14:creationId xmlns="" xmlns:p14="http://schemas.microsoft.com/office/powerpoint/2010/main" val="308762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086162" y="1802056"/>
            <a:ext cx="5517701"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800" dirty="0" smtClean="0">
                <a:solidFill>
                  <a:srgbClr val="FFC000"/>
                </a:solidFill>
                <a:latin typeface="Arial" panose="020B0604020202020204" pitchFamily="34" charset="0"/>
              </a:rPr>
              <a:t>Nefret duygusu geçmiş, bugün ve geleceği birbirine bağlamamızı sağlar. Sağladığı bu süreklilik duygusu bazı ilişkilerin temelini ve kişinin kimlik duygusunun çekirdeğini oluşturmaya katkıda bulunabilir.</a:t>
            </a:r>
            <a:endParaRPr lang="tr-TR" altLang="tr-TR" sz="2800" dirty="0">
              <a:solidFill>
                <a:srgbClr val="FFC000"/>
              </a:solidFill>
              <a:latin typeface="Arial" panose="020B0604020202020204" pitchFamily="34" charset="0"/>
            </a:endParaRPr>
          </a:p>
        </p:txBody>
      </p:sp>
      <p:pic>
        <p:nvPicPr>
          <p:cNvPr id="14339"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8848" y="1351316"/>
            <a:ext cx="4286250" cy="401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70458" y="106263"/>
            <a:ext cx="1210184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Etnik düşmanlık</a:t>
            </a:r>
            <a:r>
              <a:rPr lang="tr-TR" altLang="tr-TR" sz="3600" b="1" dirty="0" smtClean="0">
                <a:solidFill>
                  <a:srgbClr val="FFC000"/>
                </a:solidFill>
                <a:latin typeface="Arial" panose="020B0604020202020204" pitchFamily="34" charset="0"/>
              </a:rPr>
              <a:t>…</a:t>
            </a:r>
            <a:endParaRPr lang="tr-TR" altLang="tr-TR" sz="3600" b="1" dirty="0" smtClean="0">
              <a:solidFill>
                <a:srgbClr val="FFC000"/>
              </a:solidFill>
              <a:latin typeface="Arial" panose="020B0604020202020204" pitchFamily="34" charset="0"/>
            </a:endParaRPr>
          </a:p>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Nefretin </a:t>
            </a:r>
            <a:r>
              <a:rPr lang="tr-TR" altLang="tr-TR" sz="3600" b="1" dirty="0" smtClean="0">
                <a:solidFill>
                  <a:srgbClr val="FFC000"/>
                </a:solidFill>
                <a:latin typeface="Arial" panose="020B0604020202020204" pitchFamily="34" charset="0"/>
              </a:rPr>
              <a:t>dayanılmaz çekiciliği…</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173059823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5232400" y="1727785"/>
            <a:ext cx="6332828"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600" dirty="0" smtClean="0">
                <a:solidFill>
                  <a:srgbClr val="FFC000"/>
                </a:solidFill>
                <a:latin typeface="Arial" panose="020B0604020202020204" pitchFamily="34" charset="0"/>
              </a:rPr>
              <a:t>Nefret etmek bir şeyler hissetmektir ve bir şeyler hissediyor olmak amaçsız, boş, şekilsiz ve bunaltılı hissetmekten çok daha iyidir. Bu nedenle nefret kişinin kendisi hakkındaki "ben hep aynı kişiyim" duygusunu güçlendirir ve kişi bu temel üzerine kimliğini kurgulayabilir.</a:t>
            </a:r>
            <a:endParaRPr lang="tr-TR" altLang="tr-TR" sz="2600" dirty="0">
              <a:solidFill>
                <a:srgbClr val="FFC000"/>
              </a:solidFill>
              <a:latin typeface="Arial" panose="020B0604020202020204" pitchFamily="34" charset="0"/>
            </a:endParaRPr>
          </a:p>
        </p:txBody>
      </p:sp>
      <p:pic>
        <p:nvPicPr>
          <p:cNvPr id="1536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252" y="1514475"/>
            <a:ext cx="3983150" cy="3415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360616" y="221961"/>
            <a:ext cx="1210184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Etnik düşmanlık…</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426534103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5232400" y="1700213"/>
            <a:ext cx="5435600"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400" dirty="0" smtClean="0">
                <a:solidFill>
                  <a:srgbClr val="FFC000"/>
                </a:solidFill>
                <a:latin typeface="Arial" panose="020B0604020202020204" pitchFamily="34" charset="0"/>
              </a:rPr>
              <a:t>Bir grubun üyeleri bir başka gruptan nefret ediyorlar ise bu süreç </a:t>
            </a:r>
            <a:r>
              <a:rPr lang="tr-TR" altLang="tr-TR" sz="2400" dirty="0" err="1" smtClean="0">
                <a:solidFill>
                  <a:srgbClr val="FFC000"/>
                </a:solidFill>
                <a:latin typeface="Arial" panose="020B0604020202020204" pitchFamily="34" charset="0"/>
              </a:rPr>
              <a:t>kusumsallaşır</a:t>
            </a:r>
            <a:r>
              <a:rPr lang="tr-TR" altLang="tr-TR" sz="2400" dirty="0" smtClean="0">
                <a:solidFill>
                  <a:srgbClr val="FFC000"/>
                </a:solidFill>
                <a:latin typeface="Arial" panose="020B0604020202020204" pitchFamily="34" charset="0"/>
              </a:rPr>
              <a:t>; bireylerden ve onların farklılıklarından soyutlanmış bir hal alır. Bu durum nefreti kutsar ve onu toplumsal olarak kabul edilebilir hale getirir.</a:t>
            </a:r>
            <a:endParaRPr lang="tr-TR" altLang="tr-TR" sz="2400" dirty="0">
              <a:solidFill>
                <a:srgbClr val="FFC000"/>
              </a:solidFill>
              <a:latin typeface="Arial" panose="020B0604020202020204" pitchFamily="34" charset="0"/>
            </a:endParaRPr>
          </a:p>
        </p:txBody>
      </p:sp>
      <p:pic>
        <p:nvPicPr>
          <p:cNvPr id="16387"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31216" y="1661377"/>
            <a:ext cx="4101186" cy="2740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70458" y="196203"/>
            <a:ext cx="1210184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Etnik düşmanlık…</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218310641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132411" y="2086577"/>
            <a:ext cx="6226756"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tr-TR" altLang="tr-TR" sz="2800" dirty="0" smtClean="0">
                <a:solidFill>
                  <a:srgbClr val="FFC000"/>
                </a:solidFill>
                <a:latin typeface="Arial" panose="020B0604020202020204" pitchFamily="34" charset="0"/>
              </a:rPr>
              <a:t>Kendi beğenmediğimiz/kötü bulduğumuz benlik parçalarımızın yansıtılabileceği en iyi rezervuarlar bize en çok benzeyen kişiler -örneğin- komşularımızdır (Volkan, 1988).</a:t>
            </a:r>
            <a:endParaRPr lang="tr-TR" altLang="tr-TR" sz="2800" dirty="0">
              <a:solidFill>
                <a:srgbClr val="FFC000"/>
              </a:solidFill>
              <a:latin typeface="Arial" panose="020B0604020202020204" pitchFamily="34" charset="0"/>
            </a:endParaRPr>
          </a:p>
        </p:txBody>
      </p:sp>
      <p:pic>
        <p:nvPicPr>
          <p:cNvPr id="2150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6800" y="1243956"/>
            <a:ext cx="3457575" cy="471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70458" y="196203"/>
            <a:ext cx="1210184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Etnik düşmanlık…</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401087544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5805868" y="2169241"/>
            <a:ext cx="5450268"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tr-TR" altLang="tr-TR" sz="2800" dirty="0" smtClean="0">
                <a:solidFill>
                  <a:srgbClr val="FFC000"/>
                </a:solidFill>
                <a:latin typeface="Arial" panose="020B0604020202020204" pitchFamily="34" charset="0"/>
              </a:rPr>
              <a:t>Komşuların barış içinde yaşadığı zamanlarda </a:t>
            </a:r>
            <a:r>
              <a:rPr lang="tr-TR" altLang="tr-TR" sz="2800" dirty="0" smtClean="0">
                <a:solidFill>
                  <a:srgbClr val="FFC000"/>
                </a:solidFill>
                <a:latin typeface="Arial" panose="020B0604020202020204" pitchFamily="34" charset="0"/>
              </a:rPr>
              <a:t>komşuların benlikleri </a:t>
            </a:r>
            <a:r>
              <a:rPr lang="tr-TR" altLang="tr-TR" sz="2800" dirty="0" smtClean="0">
                <a:solidFill>
                  <a:srgbClr val="FFC000"/>
                </a:solidFill>
                <a:latin typeface="Arial" panose="020B0604020202020204" pitchFamily="34" charset="0"/>
              </a:rPr>
              <a:t>benzer "iyi" parçaları taşıyor olarak algılanır ve bir başka komşu "düşman" olarak görülür.</a:t>
            </a:r>
            <a:endParaRPr lang="tr-TR" altLang="tr-TR" sz="2800" dirty="0">
              <a:solidFill>
                <a:srgbClr val="FFC000"/>
              </a:solidFill>
              <a:latin typeface="Arial" panose="020B0604020202020204" pitchFamily="34" charset="0"/>
            </a:endParaRPr>
          </a:p>
        </p:txBody>
      </p:sp>
      <p:pic>
        <p:nvPicPr>
          <p:cNvPr id="2253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5072" y="962300"/>
            <a:ext cx="3963294" cy="5556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270458" y="106050"/>
            <a:ext cx="1210184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Etnik düşmanlık…</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175004488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36383" y="3988182"/>
            <a:ext cx="10084157"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tr-TR" altLang="tr-TR" sz="2600" dirty="0" smtClean="0">
                <a:solidFill>
                  <a:srgbClr val="FFC000"/>
                </a:solidFill>
                <a:latin typeface="Arial" panose="020B0604020202020204" pitchFamily="34" charset="0"/>
              </a:rPr>
              <a:t>Komşumuz düşmanımız haline gelince ise durum değişir. Bu durumda komşumuzla aramızda en ufak bir benzerlik görmek istemeyiz ve bu nedenledir ki aramızdaki küçük farklara odaklanır hatta böyle farklar yaratırız. Böyle yaparak aramızdaki farklılıklara vurgu yapar, aramıza mesafe koyarız.</a:t>
            </a:r>
            <a:endParaRPr lang="tr-TR" altLang="tr-TR" sz="2600" dirty="0">
              <a:solidFill>
                <a:srgbClr val="FFC000"/>
              </a:solidFill>
              <a:latin typeface="Arial" panose="020B0604020202020204" pitchFamily="34" charset="0"/>
            </a:endParaRPr>
          </a:p>
        </p:txBody>
      </p:sp>
      <p:pic>
        <p:nvPicPr>
          <p:cNvPr id="2457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9680" y="167426"/>
            <a:ext cx="9820290" cy="382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3614751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932609" y="2125219"/>
            <a:ext cx="6413678"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400" dirty="0" err="1">
                <a:solidFill>
                  <a:srgbClr val="FFC000"/>
                </a:solidFill>
                <a:latin typeface="Arial" panose="020B0604020202020204" pitchFamily="34" charset="0"/>
              </a:rPr>
              <a:t>Žižek</a:t>
            </a:r>
            <a:r>
              <a:rPr lang="tr-TR" altLang="tr-TR" sz="2400" dirty="0">
                <a:solidFill>
                  <a:srgbClr val="FFC000"/>
                </a:solidFill>
                <a:latin typeface="Arial" panose="020B0604020202020204" pitchFamily="34" charset="0"/>
              </a:rPr>
              <a:t> ırkçılığı ideolojinin en katıksız biçimi olarak görür. Irkçılık </a:t>
            </a:r>
            <a:r>
              <a:rPr lang="tr-TR" altLang="tr-TR" sz="2400" dirty="0" smtClean="0">
                <a:solidFill>
                  <a:srgbClr val="FFC000"/>
                </a:solidFill>
                <a:latin typeface="Arial" panose="020B0604020202020204" pitchFamily="34" charset="0"/>
              </a:rPr>
              <a:t>ekonomik çatışmayı </a:t>
            </a:r>
            <a:r>
              <a:rPr lang="tr-TR" altLang="tr-TR" sz="2400" dirty="0" err="1" smtClean="0">
                <a:solidFill>
                  <a:srgbClr val="FFC000"/>
                </a:solidFill>
                <a:latin typeface="Arial" panose="020B0604020202020204" pitchFamily="34" charset="0"/>
              </a:rPr>
              <a:t>mistifiye</a:t>
            </a:r>
            <a:r>
              <a:rPr lang="tr-TR" altLang="tr-TR" sz="2400" dirty="0" smtClean="0">
                <a:solidFill>
                  <a:srgbClr val="FFC000"/>
                </a:solidFill>
                <a:latin typeface="Arial" panose="020B0604020202020204" pitchFamily="34" charset="0"/>
              </a:rPr>
              <a:t> </a:t>
            </a:r>
            <a:r>
              <a:rPr lang="tr-TR" altLang="tr-TR" sz="2400" dirty="0">
                <a:solidFill>
                  <a:srgbClr val="FFC000"/>
                </a:solidFill>
                <a:latin typeface="Arial" panose="020B0604020202020204" pitchFamily="34" charset="0"/>
              </a:rPr>
              <a:t>eder, </a:t>
            </a:r>
            <a:r>
              <a:rPr lang="tr-TR" altLang="tr-TR" sz="2400" dirty="0" smtClean="0">
                <a:solidFill>
                  <a:srgbClr val="FFC000"/>
                </a:solidFill>
                <a:latin typeface="Arial" panose="020B0604020202020204" pitchFamily="34" charset="0"/>
              </a:rPr>
              <a:t>onun yer değiştirmesini sağlar </a:t>
            </a:r>
            <a:r>
              <a:rPr lang="tr-TR" altLang="tr-TR" sz="2400" dirty="0">
                <a:solidFill>
                  <a:srgbClr val="FFC000"/>
                </a:solidFill>
                <a:latin typeface="Arial" panose="020B0604020202020204" pitchFamily="34" charset="0"/>
              </a:rPr>
              <a:t>ve böylece bu çatışmanın nedenleri esas yerden başka yere -</a:t>
            </a:r>
            <a:r>
              <a:rPr lang="tr-TR" altLang="tr-TR" sz="2400" dirty="0" smtClean="0">
                <a:solidFill>
                  <a:srgbClr val="FFC000"/>
                </a:solidFill>
                <a:latin typeface="Arial" panose="020B0604020202020204" pitchFamily="34" charset="0"/>
              </a:rPr>
              <a:t>dışarıdan gelen kişilere- yansıtılır (</a:t>
            </a:r>
            <a:r>
              <a:rPr lang="tr-TR" altLang="tr-TR" sz="2400" dirty="0" err="1" smtClean="0">
                <a:solidFill>
                  <a:srgbClr val="FFC000"/>
                </a:solidFill>
                <a:latin typeface="Arial" panose="020B0604020202020204" pitchFamily="34" charset="0"/>
              </a:rPr>
              <a:t>Žižek</a:t>
            </a:r>
            <a:r>
              <a:rPr lang="tr-TR" altLang="tr-TR" sz="2400" dirty="0" smtClean="0">
                <a:solidFill>
                  <a:srgbClr val="FFC000"/>
                </a:solidFill>
                <a:latin typeface="Arial" panose="020B0604020202020204" pitchFamily="34" charset="0"/>
              </a:rPr>
              <a:t>, 2010).</a:t>
            </a:r>
            <a:endParaRPr lang="tr-TR" altLang="tr-TR" sz="2400" dirty="0">
              <a:solidFill>
                <a:srgbClr val="FFC000"/>
              </a:solidFill>
              <a:latin typeface="Arial" panose="020B0604020202020204" pitchFamily="34" charset="0"/>
            </a:endParaRPr>
          </a:p>
        </p:txBody>
      </p:sp>
      <p:pic>
        <p:nvPicPr>
          <p:cNvPr id="1024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6974" y="1089839"/>
            <a:ext cx="3700776" cy="5070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70458" y="196203"/>
            <a:ext cx="1210184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Göçmenlere karşı ırkçılık…</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223284751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524000" y="4868863"/>
            <a:ext cx="9144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200" dirty="0" smtClean="0">
                <a:solidFill>
                  <a:srgbClr val="FFC000"/>
                </a:solidFill>
                <a:latin typeface="Arial" panose="020B0604020202020204" pitchFamily="34" charset="0"/>
              </a:rPr>
              <a:t>Fransa psikanalizinin tanınmış ismi </a:t>
            </a:r>
            <a:r>
              <a:rPr lang="tr-TR" altLang="tr-TR" sz="2200" dirty="0" err="1" smtClean="0">
                <a:solidFill>
                  <a:srgbClr val="FFC000"/>
                </a:solidFill>
                <a:latin typeface="Arial" panose="020B0604020202020204" pitchFamily="34" charset="0"/>
              </a:rPr>
              <a:t>Jacques</a:t>
            </a:r>
            <a:r>
              <a:rPr lang="tr-TR" altLang="tr-TR" sz="2200" dirty="0" smtClean="0">
                <a:solidFill>
                  <a:srgbClr val="FFC000"/>
                </a:solidFill>
                <a:latin typeface="Arial" panose="020B0604020202020204" pitchFamily="34" charset="0"/>
              </a:rPr>
              <a:t> </a:t>
            </a:r>
            <a:r>
              <a:rPr lang="tr-TR" altLang="tr-TR" sz="2200" dirty="0" err="1" smtClean="0">
                <a:solidFill>
                  <a:srgbClr val="FFC000"/>
                </a:solidFill>
                <a:latin typeface="Arial" panose="020B0604020202020204" pitchFamily="34" charset="0"/>
              </a:rPr>
              <a:t>Lacan'ın</a:t>
            </a:r>
            <a:r>
              <a:rPr lang="tr-TR" altLang="tr-TR" sz="2200" dirty="0" smtClean="0">
                <a:solidFill>
                  <a:srgbClr val="FFC000"/>
                </a:solidFill>
                <a:latin typeface="Arial" panose="020B0604020202020204" pitchFamily="34" charset="0"/>
              </a:rPr>
              <a:t> "1 + 1 + a" formülünün en fazla örtüştüğü durumlardan </a:t>
            </a:r>
            <a:r>
              <a:rPr lang="tr-TR" altLang="tr-TR" sz="2200" dirty="0" smtClean="0">
                <a:solidFill>
                  <a:srgbClr val="FFC000"/>
                </a:solidFill>
                <a:latin typeface="Arial" panose="020B0604020202020204" pitchFamily="34" charset="0"/>
              </a:rPr>
              <a:t>biri bu </a:t>
            </a:r>
            <a:r>
              <a:rPr lang="tr-TR" altLang="tr-TR" sz="2200" dirty="0" smtClean="0">
                <a:solidFill>
                  <a:srgbClr val="FFC000"/>
                </a:solidFill>
                <a:latin typeface="Arial" panose="020B0604020202020204" pitchFamily="34" charset="0"/>
              </a:rPr>
              <a:t>tür çatışmalardır. </a:t>
            </a:r>
            <a:r>
              <a:rPr lang="tr-TR" altLang="tr-TR" sz="2200" dirty="0" smtClean="0">
                <a:solidFill>
                  <a:srgbClr val="FFC000"/>
                </a:solidFill>
                <a:latin typeface="Arial" panose="020B0604020202020204" pitchFamily="34" charset="0"/>
              </a:rPr>
              <a:t>Çatışma içindeki iki grup</a:t>
            </a:r>
            <a:r>
              <a:rPr lang="tr-TR" altLang="tr-TR" sz="2200" dirty="0" smtClean="0">
                <a:solidFill>
                  <a:srgbClr val="FFC000"/>
                </a:solidFill>
                <a:latin typeface="Arial" panose="020B0604020202020204" pitchFamily="34" charset="0"/>
              </a:rPr>
              <a:t> </a:t>
            </a:r>
            <a:r>
              <a:rPr lang="tr-TR" altLang="tr-TR" sz="2200" dirty="0" smtClean="0">
                <a:solidFill>
                  <a:srgbClr val="FFC000"/>
                </a:solidFill>
                <a:latin typeface="Arial" panose="020B0604020202020204" pitchFamily="34" charset="0"/>
              </a:rPr>
              <a:t>ve </a:t>
            </a:r>
            <a:r>
              <a:rPr lang="tr-TR" altLang="tr-TR" sz="2200" dirty="0" smtClean="0">
                <a:solidFill>
                  <a:srgbClr val="FFC000"/>
                </a:solidFill>
                <a:latin typeface="Arial" panose="020B0604020202020204" pitchFamily="34" charset="0"/>
              </a:rPr>
              <a:t>bunlara fazladan eklenen belli bir grup ya da ırk…  </a:t>
            </a:r>
            <a:r>
              <a:rPr lang="tr-TR" altLang="tr-TR" sz="2200" dirty="0" err="1" smtClean="0">
                <a:solidFill>
                  <a:srgbClr val="FFC000"/>
                </a:solidFill>
                <a:latin typeface="Arial" panose="020B0604020202020204" pitchFamily="34" charset="0"/>
              </a:rPr>
              <a:t>Lacan’ın</a:t>
            </a:r>
            <a:r>
              <a:rPr lang="tr-TR" altLang="tr-TR" sz="2200" dirty="0" smtClean="0">
                <a:solidFill>
                  <a:srgbClr val="FFC000"/>
                </a:solidFill>
                <a:latin typeface="Arial" panose="020B0604020202020204" pitchFamily="34" charset="0"/>
              </a:rPr>
              <a:t> isimlendirmesi ile söylersek; </a:t>
            </a:r>
            <a:r>
              <a:rPr lang="tr-TR" altLang="tr-TR" sz="2200" b="1" i="1" dirty="0" err="1" smtClean="0">
                <a:solidFill>
                  <a:srgbClr val="FFC000"/>
                </a:solidFill>
                <a:latin typeface="Arial" panose="020B0604020202020204" pitchFamily="34" charset="0"/>
              </a:rPr>
              <a:t>objet</a:t>
            </a:r>
            <a:r>
              <a:rPr lang="tr-TR" altLang="tr-TR" sz="2200" b="1" i="1" dirty="0" smtClean="0">
                <a:solidFill>
                  <a:srgbClr val="FFC000"/>
                </a:solidFill>
                <a:latin typeface="Arial" panose="020B0604020202020204" pitchFamily="34" charset="0"/>
              </a:rPr>
              <a:t> </a:t>
            </a:r>
            <a:r>
              <a:rPr lang="tr-TR" altLang="tr-TR" sz="2200" b="1" i="1" dirty="0" err="1" smtClean="0">
                <a:solidFill>
                  <a:srgbClr val="FFC000"/>
                </a:solidFill>
                <a:latin typeface="Arial" panose="020B0604020202020204" pitchFamily="34" charset="0"/>
              </a:rPr>
              <a:t>petit</a:t>
            </a:r>
            <a:r>
              <a:rPr lang="tr-TR" altLang="tr-TR" sz="2200" b="1" i="1" dirty="0" smtClean="0">
                <a:solidFill>
                  <a:srgbClr val="FFC000"/>
                </a:solidFill>
                <a:latin typeface="Arial" panose="020B0604020202020204" pitchFamily="34" charset="0"/>
              </a:rPr>
              <a:t> a</a:t>
            </a:r>
            <a:r>
              <a:rPr lang="tr-TR" altLang="tr-TR" sz="2200" dirty="0" smtClean="0">
                <a:solidFill>
                  <a:srgbClr val="FFC000"/>
                </a:solidFill>
                <a:latin typeface="Arial" panose="020B0604020202020204" pitchFamily="34" charset="0"/>
              </a:rPr>
              <a:t>.</a:t>
            </a:r>
            <a:endParaRPr lang="tr-TR" altLang="tr-TR" sz="2200" dirty="0">
              <a:solidFill>
                <a:srgbClr val="FFC000"/>
              </a:solidFill>
              <a:latin typeface="Arial" panose="020B0604020202020204" pitchFamily="34" charset="0"/>
            </a:endParaRPr>
          </a:p>
        </p:txBody>
      </p:sp>
      <p:pic>
        <p:nvPicPr>
          <p:cNvPr id="11267"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58026" y="115888"/>
            <a:ext cx="3286125" cy="447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03388" y="1484313"/>
            <a:ext cx="5160962" cy="309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270458" y="196203"/>
            <a:ext cx="1210184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3600" b="1" dirty="0" smtClean="0">
                <a:solidFill>
                  <a:srgbClr val="FFC000"/>
                </a:solidFill>
                <a:latin typeface="Arial" panose="020B0604020202020204" pitchFamily="34" charset="0"/>
              </a:rPr>
              <a:t>Göçmenlere karşı ırkçılık…</a:t>
            </a:r>
            <a:endParaRPr lang="en-US" altLang="tr-TR" sz="3600" b="1" dirty="0">
              <a:solidFill>
                <a:srgbClr val="FFC000"/>
              </a:solidFill>
              <a:latin typeface="Arial" panose="020B0604020202020204" pitchFamily="34" charset="0"/>
            </a:endParaRPr>
          </a:p>
        </p:txBody>
      </p:sp>
    </p:spTree>
    <p:extLst>
      <p:ext uri="{BB962C8B-B14F-4D97-AF65-F5344CB8AC3E}">
        <p14:creationId xmlns="" xmlns:p14="http://schemas.microsoft.com/office/powerpoint/2010/main" val="345466349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524000" y="5427663"/>
            <a:ext cx="9144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200" i="1" dirty="0" err="1" smtClean="0">
                <a:solidFill>
                  <a:srgbClr val="FFC000"/>
                </a:solidFill>
                <a:latin typeface="Arial" panose="020B0604020202020204" pitchFamily="34" charset="0"/>
              </a:rPr>
              <a:t>Objet</a:t>
            </a:r>
            <a:r>
              <a:rPr lang="tr-TR" altLang="tr-TR" sz="2200" i="1" dirty="0" smtClean="0">
                <a:solidFill>
                  <a:srgbClr val="FFC000"/>
                </a:solidFill>
                <a:latin typeface="Arial" panose="020B0604020202020204" pitchFamily="34" charset="0"/>
              </a:rPr>
              <a:t> </a:t>
            </a:r>
            <a:r>
              <a:rPr lang="tr-TR" altLang="tr-TR" sz="2200" i="1" dirty="0" err="1" smtClean="0">
                <a:solidFill>
                  <a:srgbClr val="FFC000"/>
                </a:solidFill>
                <a:latin typeface="Arial" panose="020B0604020202020204" pitchFamily="34" charset="0"/>
              </a:rPr>
              <a:t>petit</a:t>
            </a:r>
            <a:r>
              <a:rPr lang="tr-TR" altLang="tr-TR" sz="2200" i="1" dirty="0" smtClean="0">
                <a:solidFill>
                  <a:srgbClr val="FFC000"/>
                </a:solidFill>
                <a:latin typeface="Arial" panose="020B0604020202020204" pitchFamily="34" charset="0"/>
              </a:rPr>
              <a:t> a, </a:t>
            </a:r>
            <a:r>
              <a:rPr lang="tr-TR" altLang="tr-TR" sz="2200" i="1" dirty="0" err="1" smtClean="0">
                <a:solidFill>
                  <a:srgbClr val="FFC000"/>
                </a:solidFill>
                <a:latin typeface="Arial" panose="020B0604020202020204" pitchFamily="34" charset="0"/>
              </a:rPr>
              <a:t>Alfred</a:t>
            </a:r>
            <a:r>
              <a:rPr lang="tr-TR" altLang="tr-TR" sz="2200" i="1" dirty="0" smtClean="0">
                <a:solidFill>
                  <a:srgbClr val="FFC000"/>
                </a:solidFill>
                <a:latin typeface="Arial" panose="020B0604020202020204" pitchFamily="34" charset="0"/>
              </a:rPr>
              <a:t> </a:t>
            </a:r>
            <a:r>
              <a:rPr lang="tr-TR" altLang="tr-TR" sz="2200" i="1" dirty="0" err="1" smtClean="0">
                <a:solidFill>
                  <a:srgbClr val="FFC000"/>
                </a:solidFill>
                <a:latin typeface="Arial" panose="020B0604020202020204" pitchFamily="34" charset="0"/>
              </a:rPr>
              <a:t>Hitchcock'un</a:t>
            </a:r>
            <a:r>
              <a:rPr lang="tr-TR" altLang="tr-TR" sz="2200" i="1" dirty="0" smtClean="0">
                <a:solidFill>
                  <a:srgbClr val="FFC000"/>
                </a:solidFill>
                <a:latin typeface="Arial" panose="020B0604020202020204" pitchFamily="34" charset="0"/>
              </a:rPr>
              <a:t> filmlerindeki peşine düşülen </a:t>
            </a:r>
          </a:p>
          <a:p>
            <a:pPr defTabSz="914400" fontAlgn="base">
              <a:spcBef>
                <a:spcPct val="0"/>
              </a:spcBef>
              <a:spcAft>
                <a:spcPct val="0"/>
              </a:spcAft>
              <a:buNone/>
            </a:pPr>
            <a:r>
              <a:rPr lang="tr-TR" altLang="tr-TR" sz="2200" i="1" dirty="0" smtClean="0">
                <a:solidFill>
                  <a:srgbClr val="FFC000"/>
                </a:solidFill>
                <a:latin typeface="Arial" panose="020B0604020202020204" pitchFamily="34" charset="0"/>
              </a:rPr>
              <a:t>nesneler gibidir. </a:t>
            </a:r>
            <a:r>
              <a:rPr lang="tr-TR" altLang="tr-TR" sz="2200" i="1" dirty="0" err="1" smtClean="0">
                <a:solidFill>
                  <a:srgbClr val="FFC000"/>
                </a:solidFill>
                <a:latin typeface="Arial" panose="020B0604020202020204" pitchFamily="34" charset="0"/>
              </a:rPr>
              <a:t>Hitchcock</a:t>
            </a:r>
            <a:r>
              <a:rPr lang="tr-TR" altLang="tr-TR" sz="2200" i="1" dirty="0" smtClean="0">
                <a:solidFill>
                  <a:srgbClr val="FFC000"/>
                </a:solidFill>
                <a:latin typeface="Arial" panose="020B0604020202020204" pitchFamily="34" charset="0"/>
              </a:rPr>
              <a:t> bunlara </a:t>
            </a:r>
            <a:r>
              <a:rPr lang="tr-TR" altLang="tr-TR" sz="2200" b="1" dirty="0" err="1" smtClean="0">
                <a:solidFill>
                  <a:srgbClr val="FFC000"/>
                </a:solidFill>
                <a:latin typeface="Arial" panose="020B0604020202020204" pitchFamily="34" charset="0"/>
              </a:rPr>
              <a:t>MacGuffin</a:t>
            </a:r>
            <a:r>
              <a:rPr lang="tr-TR" altLang="tr-TR" sz="2200" i="1" dirty="0" smtClean="0">
                <a:solidFill>
                  <a:srgbClr val="FFC000"/>
                </a:solidFill>
                <a:latin typeface="Arial" panose="020B0604020202020204" pitchFamily="34" charset="0"/>
              </a:rPr>
              <a:t> ismini verirdi. Örneğin hemen her Indiana </a:t>
            </a:r>
            <a:r>
              <a:rPr lang="tr-TR" altLang="tr-TR" sz="2200" i="1" dirty="0" err="1" smtClean="0">
                <a:solidFill>
                  <a:srgbClr val="FFC000"/>
                </a:solidFill>
                <a:latin typeface="Arial" panose="020B0604020202020204" pitchFamily="34" charset="0"/>
              </a:rPr>
              <a:t>Jones</a:t>
            </a:r>
            <a:r>
              <a:rPr lang="tr-TR" altLang="tr-TR" sz="2200" i="1" dirty="0" smtClean="0">
                <a:solidFill>
                  <a:srgbClr val="FFC000"/>
                </a:solidFill>
                <a:latin typeface="Arial" panose="020B0604020202020204" pitchFamily="34" charset="0"/>
              </a:rPr>
              <a:t> filminde de bir </a:t>
            </a:r>
            <a:r>
              <a:rPr lang="tr-TR" altLang="tr-TR" sz="2200" i="1" dirty="0" err="1" smtClean="0">
                <a:solidFill>
                  <a:srgbClr val="FFC000"/>
                </a:solidFill>
                <a:latin typeface="Arial" panose="020B0604020202020204" pitchFamily="34" charset="0"/>
              </a:rPr>
              <a:t>MacGuffin</a:t>
            </a:r>
            <a:r>
              <a:rPr lang="tr-TR" altLang="tr-TR" sz="2200" i="1" dirty="0" smtClean="0">
                <a:solidFill>
                  <a:srgbClr val="FFC000"/>
                </a:solidFill>
                <a:latin typeface="Arial" panose="020B0604020202020204" pitchFamily="34" charset="0"/>
              </a:rPr>
              <a:t> bulunur.</a:t>
            </a:r>
          </a:p>
          <a:p>
            <a:pPr defTabSz="914400" fontAlgn="base">
              <a:spcBef>
                <a:spcPct val="0"/>
              </a:spcBef>
              <a:spcAft>
                <a:spcPct val="0"/>
              </a:spcAft>
              <a:buNone/>
            </a:pPr>
            <a:endParaRPr lang="tr-TR" altLang="tr-TR" sz="2200" i="1" dirty="0" err="1">
              <a:solidFill>
                <a:srgbClr val="FFC000"/>
              </a:solidFill>
              <a:latin typeface="Arial" panose="020B0604020202020204" pitchFamily="34" charset="0"/>
            </a:endParaRPr>
          </a:p>
        </p:txBody>
      </p:sp>
      <p:pic>
        <p:nvPicPr>
          <p:cNvPr id="1331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76388" y="115888"/>
            <a:ext cx="8983662" cy="520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2188" y="115888"/>
            <a:ext cx="1943100"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900884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683239" y="5373689"/>
            <a:ext cx="692545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tr-TR" altLang="tr-TR" sz="2400" i="1" dirty="0" err="1" smtClean="0">
                <a:solidFill>
                  <a:srgbClr val="FFC000"/>
                </a:solidFill>
                <a:latin typeface="Arial" panose="020B0604020202020204" pitchFamily="34" charset="0"/>
              </a:rPr>
              <a:t>Objet</a:t>
            </a:r>
            <a:r>
              <a:rPr lang="tr-TR" altLang="tr-TR" sz="2400" i="1" dirty="0" smtClean="0">
                <a:solidFill>
                  <a:srgbClr val="FFC000"/>
                </a:solidFill>
                <a:latin typeface="Arial" panose="020B0604020202020204" pitchFamily="34" charset="0"/>
              </a:rPr>
              <a:t> </a:t>
            </a:r>
            <a:r>
              <a:rPr lang="tr-TR" altLang="tr-TR" sz="2400" i="1" dirty="0" err="1" smtClean="0">
                <a:solidFill>
                  <a:srgbClr val="FFC000"/>
                </a:solidFill>
                <a:latin typeface="Arial" panose="020B0604020202020204" pitchFamily="34" charset="0"/>
              </a:rPr>
              <a:t>petit</a:t>
            </a:r>
            <a:r>
              <a:rPr lang="tr-TR" altLang="tr-TR" sz="2400" i="1" dirty="0" smtClean="0">
                <a:solidFill>
                  <a:srgbClr val="FFC000"/>
                </a:solidFill>
                <a:latin typeface="Arial" panose="020B0604020202020204" pitchFamily="34" charset="0"/>
              </a:rPr>
              <a:t> a </a:t>
            </a:r>
            <a:r>
              <a:rPr lang="tr-TR" altLang="tr-TR" sz="2400" i="1" dirty="0" smtClean="0">
                <a:solidFill>
                  <a:srgbClr val="FFC000"/>
                </a:solidFill>
                <a:latin typeface="Arial" panose="020B0604020202020204" pitchFamily="34" charset="0"/>
              </a:rPr>
              <a:t>sosyoekonomik çatışmanın </a:t>
            </a:r>
            <a:r>
              <a:rPr lang="tr-TR" altLang="tr-TR" sz="2400" i="1" dirty="0" err="1" smtClean="0">
                <a:solidFill>
                  <a:srgbClr val="FFC000"/>
                </a:solidFill>
                <a:latin typeface="Arial" panose="020B0604020202020204" pitchFamily="34" charset="0"/>
              </a:rPr>
              <a:t>fetişistik</a:t>
            </a:r>
            <a:r>
              <a:rPr lang="tr-TR" altLang="tr-TR" sz="2400" i="1" dirty="0" smtClean="0">
                <a:solidFill>
                  <a:srgbClr val="FFC000"/>
                </a:solidFill>
                <a:latin typeface="Arial" panose="020B0604020202020204" pitchFamily="34" charset="0"/>
              </a:rPr>
              <a:t> inkarıdır ama aynı zamanda onu temsil de eder.</a:t>
            </a:r>
            <a:endParaRPr lang="tr-TR" altLang="tr-TR" sz="2400" dirty="0">
              <a:solidFill>
                <a:srgbClr val="FFC000"/>
              </a:solidFill>
              <a:latin typeface="Arial" panose="020B0604020202020204" pitchFamily="34" charset="0"/>
            </a:endParaRPr>
          </a:p>
        </p:txBody>
      </p:sp>
      <p:pic>
        <p:nvPicPr>
          <p:cNvPr id="1229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11450" y="115889"/>
            <a:ext cx="6840538" cy="517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5662188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531369" y="2365409"/>
            <a:ext cx="6115986" cy="1384995"/>
          </a:xfrm>
          <a:prstGeom prst="rect">
            <a:avLst/>
          </a:prstGeom>
        </p:spPr>
        <p:txBody>
          <a:bodyPr wrap="square">
            <a:spAutoFit/>
          </a:bodyPr>
          <a:lstStyle/>
          <a:p>
            <a:r>
              <a:rPr lang="tr-TR" sz="2800" dirty="0" smtClean="0"/>
              <a:t>Dünyamız giderek küçülüyor. Son 30-40 yılda dünyadaki insan dolaşımı hızlı bir artış </a:t>
            </a:r>
            <a:r>
              <a:rPr lang="tr-TR" sz="2800" dirty="0" smtClean="0"/>
              <a:t>gösterdi</a:t>
            </a:r>
            <a:endParaRPr lang="tr-TR" sz="800" dirty="0" smtClean="0"/>
          </a:p>
        </p:txBody>
      </p:sp>
      <p:pic>
        <p:nvPicPr>
          <p:cNvPr id="19458" name="Picture 2" descr="http://blog.outlawsalesgroup.com/wp-content/uploads/2012/01/iStock_000007074384XSmall.jpg"/>
          <p:cNvPicPr>
            <a:picLocks noChangeAspect="1" noChangeArrowheads="1"/>
          </p:cNvPicPr>
          <p:nvPr/>
        </p:nvPicPr>
        <p:blipFill>
          <a:blip r:embed="rId2"/>
          <a:srcRect/>
          <a:stretch>
            <a:fillRect/>
          </a:stretch>
        </p:blipFill>
        <p:spPr bwMode="auto">
          <a:xfrm>
            <a:off x="215535" y="1575662"/>
            <a:ext cx="5210904" cy="3457589"/>
          </a:xfrm>
          <a:prstGeom prst="rect">
            <a:avLst/>
          </a:prstGeom>
          <a:noFill/>
        </p:spPr>
      </p:pic>
    </p:spTree>
    <p:extLst>
      <p:ext uri="{BB962C8B-B14F-4D97-AF65-F5344CB8AC3E}">
        <p14:creationId xmlns="" xmlns:p14="http://schemas.microsoft.com/office/powerpoint/2010/main" val="308762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726242" y="2275469"/>
            <a:ext cx="6115987" cy="1938992"/>
          </a:xfrm>
          <a:prstGeom prst="rect">
            <a:avLst/>
          </a:prstGeom>
        </p:spPr>
        <p:txBody>
          <a:bodyPr wrap="square">
            <a:spAutoFit/>
          </a:bodyPr>
          <a:lstStyle/>
          <a:p>
            <a:endParaRPr lang="tr-TR" sz="800" dirty="0" smtClean="0"/>
          </a:p>
          <a:p>
            <a:r>
              <a:rPr lang="tr-TR" sz="2800" dirty="0" smtClean="0"/>
              <a:t>Kitle iletişim araçlarında göçmenlikle doğrudan ya da dolaylı olarak bağlantılı haberlere her gün rastlamak mümkün</a:t>
            </a:r>
            <a:endParaRPr lang="tr-TR" sz="800" dirty="0" smtClean="0"/>
          </a:p>
        </p:txBody>
      </p:sp>
      <p:pic>
        <p:nvPicPr>
          <p:cNvPr id="43010" name="Picture 2" descr="http://filipspagnoli.files.wordpress.com/2009/06/xenophobia.jpg"/>
          <p:cNvPicPr>
            <a:picLocks noChangeAspect="1" noChangeArrowheads="1"/>
          </p:cNvPicPr>
          <p:nvPr/>
        </p:nvPicPr>
        <p:blipFill>
          <a:blip r:embed="rId2"/>
          <a:srcRect/>
          <a:stretch>
            <a:fillRect/>
          </a:stretch>
        </p:blipFill>
        <p:spPr bwMode="auto">
          <a:xfrm>
            <a:off x="335456" y="1268543"/>
            <a:ext cx="5300846" cy="3975635"/>
          </a:xfrm>
          <a:prstGeom prst="rect">
            <a:avLst/>
          </a:prstGeom>
          <a:noFill/>
        </p:spPr>
      </p:pic>
    </p:spTree>
    <p:extLst>
      <p:ext uri="{BB962C8B-B14F-4D97-AF65-F5344CB8AC3E}">
        <p14:creationId xmlns="" xmlns:p14="http://schemas.microsoft.com/office/powerpoint/2010/main" val="308762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302175" y="2033092"/>
            <a:ext cx="6340839" cy="2800767"/>
          </a:xfrm>
          <a:prstGeom prst="rect">
            <a:avLst/>
          </a:prstGeom>
        </p:spPr>
        <p:txBody>
          <a:bodyPr wrap="square">
            <a:spAutoFit/>
          </a:bodyPr>
          <a:lstStyle/>
          <a:p>
            <a:endParaRPr lang="tr-TR" sz="800" dirty="0" smtClean="0"/>
          </a:p>
          <a:p>
            <a:r>
              <a:rPr lang="tr-TR" sz="2800" dirty="0" smtClean="0"/>
              <a:t>Göçmenlikle ilgili sorunların önemli sosyal, siyasi, iktisadi ve psikolojik boyutları bulunmaktadır ve bu sorunlar ırksal, cinsiyetsel, kültürel ve sınıfsal konularla doğrudan bağlantılı </a:t>
            </a:r>
            <a:r>
              <a:rPr lang="tr-TR" sz="2800" dirty="0" smtClean="0"/>
              <a:t>sorunlardır</a:t>
            </a:r>
            <a:endParaRPr lang="tr-TR" sz="2800" dirty="0"/>
          </a:p>
        </p:txBody>
      </p:sp>
      <p:pic>
        <p:nvPicPr>
          <p:cNvPr id="41986" name="Picture 2" descr="http://3.bp.blogspot.com/__mO8RTY1FAs/TJhbGFHkeXI/AAAAAAAADCE/TM-MSqsZGZA/s1600/immigration+protest.jpg"/>
          <p:cNvPicPr>
            <a:picLocks noChangeAspect="1" noChangeArrowheads="1"/>
          </p:cNvPicPr>
          <p:nvPr/>
        </p:nvPicPr>
        <p:blipFill>
          <a:blip r:embed="rId2"/>
          <a:srcRect/>
          <a:stretch>
            <a:fillRect/>
          </a:stretch>
        </p:blipFill>
        <p:spPr bwMode="auto">
          <a:xfrm>
            <a:off x="455379" y="975614"/>
            <a:ext cx="3591966" cy="5185395"/>
          </a:xfrm>
          <a:prstGeom prst="rect">
            <a:avLst/>
          </a:prstGeom>
          <a:noFill/>
        </p:spPr>
      </p:pic>
    </p:spTree>
    <p:extLst>
      <p:ext uri="{BB962C8B-B14F-4D97-AF65-F5344CB8AC3E}">
        <p14:creationId xmlns="" xmlns:p14="http://schemas.microsoft.com/office/powerpoint/2010/main" val="308762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74754" y="281799"/>
            <a:ext cx="8514413" cy="1384995"/>
          </a:xfrm>
          <a:prstGeom prst="rect">
            <a:avLst/>
          </a:prstGeom>
        </p:spPr>
        <p:txBody>
          <a:bodyPr wrap="square">
            <a:spAutoFit/>
          </a:bodyPr>
          <a:lstStyle/>
          <a:p>
            <a:r>
              <a:rPr lang="tr-TR" sz="2800" dirty="0" err="1" smtClean="0"/>
              <a:t>Canadian</a:t>
            </a:r>
            <a:r>
              <a:rPr lang="tr-TR" sz="2800" dirty="0" smtClean="0"/>
              <a:t> </a:t>
            </a:r>
            <a:r>
              <a:rPr lang="tr-TR" sz="2800" dirty="0" err="1" smtClean="0"/>
              <a:t>Task</a:t>
            </a:r>
            <a:r>
              <a:rPr lang="tr-TR" sz="2800" dirty="0" smtClean="0"/>
              <a:t> </a:t>
            </a:r>
            <a:r>
              <a:rPr lang="tr-TR" sz="2800" dirty="0" err="1" smtClean="0"/>
              <a:t>Force</a:t>
            </a:r>
            <a:r>
              <a:rPr lang="tr-TR" sz="2800" dirty="0" smtClean="0"/>
              <a:t> on </a:t>
            </a:r>
            <a:r>
              <a:rPr lang="tr-TR" sz="2800" dirty="0" err="1" smtClean="0"/>
              <a:t>Mental</a:t>
            </a:r>
            <a:r>
              <a:rPr lang="tr-TR" sz="2800" dirty="0" smtClean="0"/>
              <a:t> </a:t>
            </a:r>
            <a:r>
              <a:rPr lang="tr-TR" sz="2800" dirty="0" err="1" smtClean="0"/>
              <a:t>Health</a:t>
            </a:r>
            <a:r>
              <a:rPr lang="tr-TR" sz="2800" dirty="0" smtClean="0"/>
              <a:t> </a:t>
            </a:r>
            <a:r>
              <a:rPr lang="tr-TR" sz="2800" dirty="0" err="1" smtClean="0"/>
              <a:t>Issues</a:t>
            </a:r>
            <a:r>
              <a:rPr lang="tr-TR" sz="2800" dirty="0" smtClean="0"/>
              <a:t> (1988) göçmenlerde ruh hastalığı gelişme riskini artırabilecek yedi değişken tanımlamıştır:</a:t>
            </a:r>
          </a:p>
        </p:txBody>
      </p:sp>
      <p:sp>
        <p:nvSpPr>
          <p:cNvPr id="3" name="2 Dikdörtgen"/>
          <p:cNvSpPr/>
          <p:nvPr/>
        </p:nvSpPr>
        <p:spPr>
          <a:xfrm>
            <a:off x="839449" y="2114170"/>
            <a:ext cx="11092721" cy="3754874"/>
          </a:xfrm>
          <a:prstGeom prst="rect">
            <a:avLst/>
          </a:prstGeom>
        </p:spPr>
        <p:txBody>
          <a:bodyPr wrap="square">
            <a:spAutoFit/>
          </a:bodyPr>
          <a:lstStyle/>
          <a:p>
            <a:pPr>
              <a:spcBef>
                <a:spcPts val="300"/>
              </a:spcBef>
              <a:spcAft>
                <a:spcPts val="300"/>
              </a:spcAft>
            </a:pPr>
            <a:r>
              <a:rPr lang="en-US" sz="2600" dirty="0"/>
              <a:t>1. </a:t>
            </a:r>
            <a:r>
              <a:rPr lang="tr-TR" sz="2600" dirty="0" smtClean="0"/>
              <a:t>Göçmenlik sonrasında kişinin iktisadi durumunun bozulmuş olması;</a:t>
            </a:r>
          </a:p>
          <a:p>
            <a:pPr>
              <a:spcBef>
                <a:spcPts val="300"/>
              </a:spcBef>
              <a:spcAft>
                <a:spcPts val="300"/>
              </a:spcAft>
            </a:pPr>
            <a:r>
              <a:rPr lang="tr-TR" sz="2600" dirty="0" smtClean="0"/>
              <a:t>2. Göç edilen ülkenin dilini bilmiyor olmak;</a:t>
            </a:r>
          </a:p>
          <a:p>
            <a:pPr>
              <a:spcBef>
                <a:spcPts val="300"/>
              </a:spcBef>
              <a:spcAft>
                <a:spcPts val="300"/>
              </a:spcAft>
            </a:pPr>
            <a:r>
              <a:rPr lang="tr-TR" sz="2600" dirty="0" smtClean="0"/>
              <a:t>3. Aileden ayrı olmak;</a:t>
            </a:r>
          </a:p>
          <a:p>
            <a:pPr>
              <a:spcBef>
                <a:spcPts val="300"/>
              </a:spcBef>
              <a:spcAft>
                <a:spcPts val="300"/>
              </a:spcAft>
            </a:pPr>
            <a:r>
              <a:rPr lang="tr-TR" sz="2600" dirty="0" smtClean="0"/>
              <a:t>4. Göç edilen ülkenin insanlarının düşmanca tavırlarının olması;</a:t>
            </a:r>
          </a:p>
          <a:p>
            <a:pPr>
              <a:spcBef>
                <a:spcPts val="300"/>
              </a:spcBef>
              <a:spcAft>
                <a:spcPts val="300"/>
              </a:spcAft>
            </a:pPr>
            <a:r>
              <a:rPr lang="tr-TR" sz="2600" dirty="0" smtClean="0"/>
              <a:t>5. Çevrede kendi kültüründen insanların olmaması;</a:t>
            </a:r>
          </a:p>
          <a:p>
            <a:pPr>
              <a:spcBef>
                <a:spcPts val="300"/>
              </a:spcBef>
              <a:spcAft>
                <a:spcPts val="300"/>
              </a:spcAft>
            </a:pPr>
            <a:r>
              <a:rPr lang="tr-TR" sz="2600" dirty="0" smtClean="0"/>
              <a:t>6. Göçmenlik öncesi dönemde </a:t>
            </a:r>
            <a:r>
              <a:rPr lang="tr-TR" sz="2600" dirty="0" err="1" smtClean="0"/>
              <a:t>travmatik</a:t>
            </a:r>
            <a:r>
              <a:rPr lang="tr-TR" sz="2600" dirty="0" smtClean="0"/>
              <a:t> yaşantılara ya da uzamış strese maruz kalmış olmak;</a:t>
            </a:r>
          </a:p>
          <a:p>
            <a:pPr>
              <a:spcBef>
                <a:spcPts val="300"/>
              </a:spcBef>
              <a:spcAft>
                <a:spcPts val="300"/>
              </a:spcAft>
            </a:pPr>
            <a:r>
              <a:rPr lang="tr-TR" sz="2600" dirty="0" smtClean="0"/>
              <a:t>7. Göç edildiği sırada ergen ya da ileri yaşta olmak.</a:t>
            </a:r>
            <a:endParaRPr lang="tr-TR" sz="2600" dirty="0"/>
          </a:p>
        </p:txBody>
      </p:sp>
      <p:pic>
        <p:nvPicPr>
          <p:cNvPr id="18434" name="Picture 2" descr="http://impactinvesting.marsdd.com/wp-content/uploads/2011/12/CdnTaskForce2.jpg"/>
          <p:cNvPicPr>
            <a:picLocks noChangeAspect="1" noChangeArrowheads="1"/>
          </p:cNvPicPr>
          <p:nvPr/>
        </p:nvPicPr>
        <p:blipFill>
          <a:blip r:embed="rId2"/>
          <a:srcRect/>
          <a:stretch>
            <a:fillRect/>
          </a:stretch>
        </p:blipFill>
        <p:spPr bwMode="auto">
          <a:xfrm>
            <a:off x="8964466" y="0"/>
            <a:ext cx="2664829" cy="1933731"/>
          </a:xfrm>
          <a:prstGeom prst="rect">
            <a:avLst/>
          </a:prstGeom>
          <a:noFill/>
        </p:spPr>
      </p:pic>
    </p:spTree>
    <p:extLst>
      <p:ext uri="{BB962C8B-B14F-4D97-AF65-F5344CB8AC3E}">
        <p14:creationId xmlns="" xmlns:p14="http://schemas.microsoft.com/office/powerpoint/2010/main" val="3087627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4872" y="4227217"/>
            <a:ext cx="11797259" cy="2092881"/>
          </a:xfrm>
          <a:prstGeom prst="rect">
            <a:avLst/>
          </a:prstGeom>
        </p:spPr>
        <p:txBody>
          <a:bodyPr wrap="square">
            <a:spAutoFit/>
          </a:bodyPr>
          <a:lstStyle/>
          <a:p>
            <a:r>
              <a:rPr lang="tr-TR" sz="2600" dirty="0" err="1" smtClean="0"/>
              <a:t>Ferrada</a:t>
            </a:r>
            <a:r>
              <a:rPr lang="tr-TR" sz="2600" dirty="0" smtClean="0"/>
              <a:t>-</a:t>
            </a:r>
            <a:r>
              <a:rPr lang="tr-TR" sz="2600" dirty="0" err="1" smtClean="0"/>
              <a:t>Noli</a:t>
            </a:r>
            <a:r>
              <a:rPr lang="tr-TR" sz="2600" dirty="0" smtClean="0"/>
              <a:t> ve ark (1995) İsveç'te yaşayan göçmen nüfusta intihar ve nedeni anlaşılamamış ölümlerin daha yüksek oranlarda olduğunu ve bu yüksekliğin sosyal yalıtılmışlık, düşük sosyal sınıftan olmak, ve zayıf sosyal bağlantılar gibi </a:t>
            </a:r>
            <a:r>
              <a:rPr lang="tr-TR" sz="2600" dirty="0" err="1" smtClean="0"/>
              <a:t>psikososyal</a:t>
            </a:r>
            <a:r>
              <a:rPr lang="tr-TR" sz="2600" dirty="0" smtClean="0"/>
              <a:t> faktörlerle korelasyon gösterdiğini saptamışlardır.</a:t>
            </a:r>
            <a:endParaRPr lang="tr-TR" sz="2600" dirty="0"/>
          </a:p>
        </p:txBody>
      </p:sp>
      <p:pic>
        <p:nvPicPr>
          <p:cNvPr id="17410" name="Picture 2" descr="http://sgba-resource.ca/res/04mod/04mod-wordle.jpg"/>
          <p:cNvPicPr>
            <a:picLocks noChangeAspect="1" noChangeArrowheads="1"/>
          </p:cNvPicPr>
          <p:nvPr/>
        </p:nvPicPr>
        <p:blipFill>
          <a:blip r:embed="rId2"/>
          <a:srcRect/>
          <a:stretch>
            <a:fillRect/>
          </a:stretch>
        </p:blipFill>
        <p:spPr bwMode="auto">
          <a:xfrm>
            <a:off x="2718893" y="472997"/>
            <a:ext cx="6438900" cy="36766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89744" y="4527029"/>
            <a:ext cx="11332564" cy="1292662"/>
          </a:xfrm>
          <a:prstGeom prst="rect">
            <a:avLst/>
          </a:prstGeom>
        </p:spPr>
        <p:txBody>
          <a:bodyPr wrap="square">
            <a:spAutoFit/>
          </a:bodyPr>
          <a:lstStyle/>
          <a:p>
            <a:r>
              <a:rPr lang="tr-TR" sz="2600" dirty="0" smtClean="0"/>
              <a:t>Daha yakın zamanda </a:t>
            </a:r>
            <a:r>
              <a:rPr lang="tr-TR" sz="2600" dirty="0" err="1" smtClean="0"/>
              <a:t>Thapa</a:t>
            </a:r>
            <a:r>
              <a:rPr lang="tr-TR" sz="2600" dirty="0" smtClean="0"/>
              <a:t> ve </a:t>
            </a:r>
            <a:r>
              <a:rPr lang="tr-TR" sz="2600" dirty="0" err="1" smtClean="0"/>
              <a:t>Hauff</a:t>
            </a:r>
            <a:r>
              <a:rPr lang="tr-TR" sz="2600" dirty="0" smtClean="0"/>
              <a:t> (2005) tarafından yapılmış olan  bir çalışma işsizlik, çok sayıda olumsuz yaşam olayı, ayrımcılığa uğrama durumları ile ruh sağlığı sorunları arasında ilişki saptamıştır.</a:t>
            </a:r>
            <a:endParaRPr lang="tr-TR" sz="2600" dirty="0"/>
          </a:p>
        </p:txBody>
      </p:sp>
      <p:pic>
        <p:nvPicPr>
          <p:cNvPr id="3" name="Picture 2" descr="http://sgba-resource.ca/res/04mod/04mod-wordle.jpg"/>
          <p:cNvPicPr>
            <a:picLocks noChangeAspect="1" noChangeArrowheads="1"/>
          </p:cNvPicPr>
          <p:nvPr/>
        </p:nvPicPr>
        <p:blipFill>
          <a:blip r:embed="rId2"/>
          <a:srcRect/>
          <a:stretch>
            <a:fillRect/>
          </a:stretch>
        </p:blipFill>
        <p:spPr bwMode="auto">
          <a:xfrm>
            <a:off x="2718893" y="682857"/>
            <a:ext cx="6438900" cy="36766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287187" y="2878728"/>
            <a:ext cx="7450102" cy="3724096"/>
          </a:xfrm>
          <a:prstGeom prst="rect">
            <a:avLst/>
          </a:prstGeom>
        </p:spPr>
        <p:txBody>
          <a:bodyPr wrap="square">
            <a:spAutoFit/>
          </a:bodyPr>
          <a:lstStyle/>
          <a:p>
            <a:r>
              <a:rPr lang="tr-TR" sz="2600" dirty="0" err="1" smtClean="0"/>
              <a:t>Grinberg</a:t>
            </a:r>
            <a:r>
              <a:rPr lang="tr-TR" sz="2600" dirty="0" smtClean="0"/>
              <a:t> ve </a:t>
            </a:r>
            <a:r>
              <a:rPr lang="tr-TR" sz="2600" dirty="0" err="1" smtClean="0"/>
              <a:t>Grinberg</a:t>
            </a:r>
            <a:r>
              <a:rPr lang="tr-TR" sz="2600" dirty="0" smtClean="0"/>
              <a:t> (1989) göçmenlerin ruhsal savunma mekanizmalarından bölme (</a:t>
            </a:r>
            <a:r>
              <a:rPr lang="tr-TR" sz="2600" dirty="0" err="1" smtClean="0"/>
              <a:t>splitting</a:t>
            </a:r>
            <a:r>
              <a:rPr lang="tr-TR" sz="2600" dirty="0" smtClean="0"/>
              <a:t>) mekanizmasını yoğun bir biçimde kullandıklarını ileri sürmektedirler.</a:t>
            </a:r>
            <a:endParaRPr lang="tr-TR" sz="1100" dirty="0" smtClean="0"/>
          </a:p>
          <a:p>
            <a:endParaRPr lang="en-US" sz="2800" dirty="0" smtClean="0"/>
          </a:p>
          <a:p>
            <a:endParaRPr lang="tr-TR" sz="2600" dirty="0" smtClean="0"/>
          </a:p>
          <a:p>
            <a:endParaRPr lang="tr-TR" sz="2600" dirty="0" smtClean="0"/>
          </a:p>
          <a:p>
            <a:endParaRPr lang="tr-TR" sz="2600" dirty="0" smtClean="0"/>
          </a:p>
          <a:p>
            <a:endParaRPr lang="tr-TR" sz="2600" dirty="0"/>
          </a:p>
        </p:txBody>
      </p:sp>
      <p:sp>
        <p:nvSpPr>
          <p:cNvPr id="3" name="2 Dikdörtgen"/>
          <p:cNvSpPr/>
          <p:nvPr/>
        </p:nvSpPr>
        <p:spPr>
          <a:xfrm>
            <a:off x="509667" y="257704"/>
            <a:ext cx="9788576" cy="1077218"/>
          </a:xfrm>
          <a:prstGeom prst="rect">
            <a:avLst/>
          </a:prstGeom>
        </p:spPr>
        <p:txBody>
          <a:bodyPr wrap="square">
            <a:spAutoFit/>
          </a:bodyPr>
          <a:lstStyle/>
          <a:p>
            <a:r>
              <a:rPr lang="en-US" sz="3200" b="1" dirty="0" err="1"/>
              <a:t>Farklı</a:t>
            </a:r>
            <a:r>
              <a:rPr lang="en-US" sz="3200" b="1" dirty="0"/>
              <a:t> </a:t>
            </a:r>
            <a:r>
              <a:rPr lang="en-US" sz="3200" b="1" dirty="0" err="1"/>
              <a:t>yazarlar</a:t>
            </a:r>
            <a:r>
              <a:rPr lang="en-US" sz="3200" b="1" dirty="0"/>
              <a:t> </a:t>
            </a:r>
            <a:r>
              <a:rPr lang="en-US" sz="3200" b="1" dirty="0" err="1"/>
              <a:t>göçmenlik</a:t>
            </a:r>
            <a:r>
              <a:rPr lang="en-US" sz="3200" b="1" dirty="0"/>
              <a:t> </a:t>
            </a:r>
            <a:r>
              <a:rPr lang="en-US" sz="3200" b="1" dirty="0" err="1"/>
              <a:t>deneyiminin</a:t>
            </a:r>
            <a:r>
              <a:rPr lang="en-US" sz="3200" b="1" dirty="0"/>
              <a:t> </a:t>
            </a:r>
            <a:r>
              <a:rPr lang="en-US" sz="3200" b="1" dirty="0" err="1"/>
              <a:t>farklı</a:t>
            </a:r>
            <a:r>
              <a:rPr lang="en-US" sz="3200" b="1" dirty="0"/>
              <a:t> </a:t>
            </a:r>
            <a:r>
              <a:rPr lang="en-US" sz="3200" b="1" dirty="0" err="1"/>
              <a:t>yönlerine</a:t>
            </a:r>
            <a:r>
              <a:rPr lang="en-US" sz="3200" b="1" dirty="0"/>
              <a:t> </a:t>
            </a:r>
            <a:r>
              <a:rPr lang="en-US" sz="3200" b="1" dirty="0" err="1"/>
              <a:t>vurgu</a:t>
            </a:r>
            <a:r>
              <a:rPr lang="en-US" sz="3200" b="1" dirty="0"/>
              <a:t> </a:t>
            </a:r>
            <a:r>
              <a:rPr lang="en-US" sz="3200" b="1" dirty="0" err="1"/>
              <a:t>yapmışlardır</a:t>
            </a:r>
            <a:r>
              <a:rPr lang="tr-TR" sz="3200" b="1" dirty="0" smtClean="0"/>
              <a:t>…</a:t>
            </a:r>
            <a:endParaRPr lang="en-US" sz="3200" b="1" dirty="0" smtClean="0"/>
          </a:p>
        </p:txBody>
      </p:sp>
      <p:pic>
        <p:nvPicPr>
          <p:cNvPr id="16386" name="Picture 2" descr="http://www.mhcinc.org/images/root/splitting_stockxpertcom_id5146331_jpg_.JPG"/>
          <p:cNvPicPr>
            <a:picLocks noChangeAspect="1" noChangeArrowheads="1"/>
          </p:cNvPicPr>
          <p:nvPr/>
        </p:nvPicPr>
        <p:blipFill>
          <a:blip r:embed="rId2"/>
          <a:srcRect/>
          <a:stretch>
            <a:fillRect/>
          </a:stretch>
        </p:blipFill>
        <p:spPr bwMode="auto">
          <a:xfrm>
            <a:off x="200545" y="1851287"/>
            <a:ext cx="3951730" cy="439081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1999</TotalTime>
  <Words>1177</Words>
  <Application>Microsoft Office PowerPoint</Application>
  <PresentationFormat>Özel</PresentationFormat>
  <Paragraphs>98</Paragraphs>
  <Slides>29</Slides>
  <Notes>0</Notes>
  <HiddenSlides>0</HiddenSlides>
  <MMClips>0</MMClips>
  <ScaleCrop>false</ScaleCrop>
  <HeadingPairs>
    <vt:vector size="4" baseType="variant">
      <vt:variant>
        <vt:lpstr>Tema</vt:lpstr>
      </vt:variant>
      <vt:variant>
        <vt:i4>3</vt:i4>
      </vt:variant>
      <vt:variant>
        <vt:lpstr>Slayt Başlıkları</vt:lpstr>
      </vt:variant>
      <vt:variant>
        <vt:i4>29</vt:i4>
      </vt:variant>
    </vt:vector>
  </HeadingPairs>
  <TitlesOfParts>
    <vt:vector size="32" baseType="lpstr">
      <vt:lpstr>İyon</vt:lpstr>
      <vt:lpstr>2_Office Theme</vt:lpstr>
      <vt:lpstr>1_Office Theme</vt:lpstr>
      <vt:lpstr>GÖÇMENLİK PSİKOLOJİSİ</vt:lpstr>
      <vt:lpstr>Emigrant’s Guide kitabının giriş bölümünde (1845), kitabın isimsiz yazarı şunları söylüyor…</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HEKİMLERİN PSİKOLOJİSİ  ve  RUH SAĞLIĞI</dc:title>
  <dc:creator>Microsoft hesabı</dc:creator>
  <cp:lastModifiedBy>dr.timur.oguz</cp:lastModifiedBy>
  <cp:revision>198</cp:revision>
  <dcterms:created xsi:type="dcterms:W3CDTF">2013-10-29T06:34:10Z</dcterms:created>
  <dcterms:modified xsi:type="dcterms:W3CDTF">2014-09-16T13:09:15Z</dcterms:modified>
</cp:coreProperties>
</file>