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425" r:id="rId5"/>
    <p:sldId id="568" r:id="rId6"/>
    <p:sldId id="460" r:id="rId7"/>
    <p:sldId id="427" r:id="rId8"/>
    <p:sldId id="477" r:id="rId9"/>
    <p:sldId id="478" r:id="rId10"/>
    <p:sldId id="570" r:id="rId11"/>
    <p:sldId id="565" r:id="rId12"/>
    <p:sldId id="566" r:id="rId13"/>
    <p:sldId id="429" r:id="rId14"/>
    <p:sldId id="432" r:id="rId15"/>
    <p:sldId id="433" r:id="rId16"/>
    <p:sldId id="434" r:id="rId17"/>
    <p:sldId id="435" r:id="rId18"/>
    <p:sldId id="567" r:id="rId19"/>
    <p:sldId id="481" r:id="rId20"/>
    <p:sldId id="492" r:id="rId21"/>
    <p:sldId id="461" r:id="rId22"/>
    <p:sldId id="548" r:id="rId23"/>
    <p:sldId id="436" r:id="rId24"/>
    <p:sldId id="428" r:id="rId25"/>
    <p:sldId id="561" r:id="rId26"/>
    <p:sldId id="563" r:id="rId27"/>
    <p:sldId id="564" r:id="rId28"/>
    <p:sldId id="479" r:id="rId29"/>
    <p:sldId id="279" r:id="rId30"/>
    <p:sldId id="470" r:id="rId31"/>
    <p:sldId id="502" r:id="rId32"/>
    <p:sldId id="505" r:id="rId33"/>
    <p:sldId id="516" r:id="rId34"/>
    <p:sldId id="445" r:id="rId35"/>
    <p:sldId id="363" r:id="rId36"/>
    <p:sldId id="444" r:id="rId37"/>
    <p:sldId id="447" r:id="rId38"/>
    <p:sldId id="315" r:id="rId39"/>
    <p:sldId id="316" r:id="rId40"/>
    <p:sldId id="518" r:id="rId41"/>
    <p:sldId id="523" r:id="rId42"/>
    <p:sldId id="521" r:id="rId43"/>
    <p:sldId id="520" r:id="rId44"/>
    <p:sldId id="449" r:id="rId45"/>
    <p:sldId id="525" r:id="rId46"/>
    <p:sldId id="535" r:id="rId47"/>
    <p:sldId id="536" r:id="rId48"/>
    <p:sldId id="539" r:id="rId49"/>
    <p:sldId id="540" r:id="rId50"/>
    <p:sldId id="541" r:id="rId51"/>
    <p:sldId id="437" r:id="rId52"/>
    <p:sldId id="450" r:id="rId53"/>
    <p:sldId id="494" r:id="rId54"/>
    <p:sldId id="495" r:id="rId55"/>
    <p:sldId id="496" r:id="rId56"/>
    <p:sldId id="498" r:id="rId57"/>
    <p:sldId id="499" r:id="rId58"/>
    <p:sldId id="500" r:id="rId59"/>
    <p:sldId id="501" r:id="rId60"/>
    <p:sldId id="485" r:id="rId61"/>
    <p:sldId id="487" r:id="rId62"/>
    <p:sldId id="283" r:id="rId63"/>
    <p:sldId id="455" r:id="rId64"/>
    <p:sldId id="476" r:id="rId65"/>
    <p:sldId id="278" r:id="rId66"/>
    <p:sldId id="286" r:id="rId67"/>
    <p:sldId id="287" r:id="rId68"/>
    <p:sldId id="382" r:id="rId69"/>
    <p:sldId id="484" r:id="rId70"/>
    <p:sldId id="469" r:id="rId71"/>
    <p:sldId id="298" r:id="rId72"/>
    <p:sldId id="296" r:id="rId73"/>
    <p:sldId id="554" r:id="rId74"/>
    <p:sldId id="573" r:id="rId75"/>
    <p:sldId id="557" r:id="rId76"/>
    <p:sldId id="558" r:id="rId77"/>
    <p:sldId id="440" r:id="rId78"/>
    <p:sldId id="576" r:id="rId79"/>
    <p:sldId id="384" r:id="rId80"/>
    <p:sldId id="385" r:id="rId81"/>
    <p:sldId id="439" r:id="rId82"/>
    <p:sldId id="493" r:id="rId83"/>
    <p:sldId id="483" r:id="rId84"/>
    <p:sldId id="281" r:id="rId85"/>
    <p:sldId id="284" r:id="rId86"/>
    <p:sldId id="261" r:id="rId87"/>
    <p:sldId id="575" r:id="rId88"/>
    <p:sldId id="260" r:id="rId89"/>
    <p:sldId id="588" r:id="rId90"/>
    <p:sldId id="293" r:id="rId91"/>
    <p:sldId id="864" r:id="rId92"/>
    <p:sldId id="324" r:id="rId93"/>
    <p:sldId id="716" r:id="rId94"/>
    <p:sldId id="866" r:id="rId95"/>
    <p:sldId id="868" r:id="rId96"/>
    <p:sldId id="264" r:id="rId97"/>
    <p:sldId id="865" r:id="rId98"/>
    <p:sldId id="867" r:id="rId9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8"/>
    <p:restoredTop sz="94268"/>
  </p:normalViewPr>
  <p:slideViewPr>
    <p:cSldViewPr snapToGrid="0" snapToObjects="1">
      <p:cViewPr varScale="1">
        <p:scale>
          <a:sx n="113" d="100"/>
          <a:sy n="113" d="100"/>
        </p:scale>
        <p:origin x="-39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2CE2B-BAA5-49E2-A91C-676822959E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CE9A639E-B701-4363-8499-F3E0BB968A17}">
      <dgm:prSet phldrT="[Metin]"/>
      <dgm:spPr>
        <a:solidFill>
          <a:srgbClr val="FFC000"/>
        </a:solidFill>
      </dgm:spPr>
      <dgm:t>
        <a:bodyPr/>
        <a:lstStyle/>
        <a:p>
          <a:r>
            <a:rPr lang="tr-TR" dirty="0"/>
            <a:t>İş stresi</a:t>
          </a:r>
        </a:p>
      </dgm:t>
    </dgm:pt>
    <dgm:pt modelId="{CF31E023-909F-4417-99FD-7EFE67D5A35E}" type="parTrans" cxnId="{29DE90CA-5D10-42E5-B336-8AA4A3E36C08}">
      <dgm:prSet/>
      <dgm:spPr/>
      <dgm:t>
        <a:bodyPr/>
        <a:lstStyle/>
        <a:p>
          <a:endParaRPr lang="tr-TR"/>
        </a:p>
      </dgm:t>
    </dgm:pt>
    <dgm:pt modelId="{CCE8B6B0-FA05-4F05-9E75-78FA0D9DFD8D}" type="sibTrans" cxnId="{29DE90CA-5D10-42E5-B336-8AA4A3E36C08}">
      <dgm:prSet/>
      <dgm:spPr/>
      <dgm:t>
        <a:bodyPr/>
        <a:lstStyle/>
        <a:p>
          <a:endParaRPr lang="tr-TR"/>
        </a:p>
      </dgm:t>
    </dgm:pt>
    <dgm:pt modelId="{9981A7D0-B29A-4889-AC18-B7F2B0098E13}">
      <dgm:prSet phldrT="[Metin]"/>
      <dgm:spPr>
        <a:solidFill>
          <a:srgbClr val="92D050"/>
        </a:solidFill>
      </dgm:spPr>
      <dgm:t>
        <a:bodyPr/>
        <a:lstStyle/>
        <a:p>
          <a:r>
            <a:rPr lang="tr-TR" dirty="0"/>
            <a:t>Tükenmişlik</a:t>
          </a:r>
        </a:p>
      </dgm:t>
    </dgm:pt>
    <dgm:pt modelId="{DDE4911D-4AA0-4BBE-97B1-BD10BF9DD8E3}" type="parTrans" cxnId="{31DA1AF7-FFBC-4C3D-8C1B-5307E56B1C3D}">
      <dgm:prSet/>
      <dgm:spPr/>
      <dgm:t>
        <a:bodyPr/>
        <a:lstStyle/>
        <a:p>
          <a:endParaRPr lang="tr-TR"/>
        </a:p>
      </dgm:t>
    </dgm:pt>
    <dgm:pt modelId="{37E885B8-BE03-46E0-851B-457211731910}" type="sibTrans" cxnId="{31DA1AF7-FFBC-4C3D-8C1B-5307E56B1C3D}">
      <dgm:prSet/>
      <dgm:spPr/>
      <dgm:t>
        <a:bodyPr/>
        <a:lstStyle/>
        <a:p>
          <a:endParaRPr lang="tr-TR"/>
        </a:p>
      </dgm:t>
    </dgm:pt>
    <dgm:pt modelId="{CCEBB5F2-24B4-44F0-80AA-20C2504A8C82}">
      <dgm:prSet phldrT="[Metin]"/>
      <dgm:spPr>
        <a:solidFill>
          <a:srgbClr val="C00000"/>
        </a:solidFill>
      </dgm:spPr>
      <dgm:t>
        <a:bodyPr/>
        <a:lstStyle/>
        <a:p>
          <a:r>
            <a:rPr lang="tr-TR" dirty="0" err="1"/>
            <a:t>Mobing</a:t>
          </a:r>
          <a:endParaRPr lang="tr-TR" dirty="0"/>
        </a:p>
      </dgm:t>
    </dgm:pt>
    <dgm:pt modelId="{9CFD586B-7BB3-41B6-852D-BF6264A9E233}" type="parTrans" cxnId="{28100799-7653-4F20-BA17-ADB6071C00D6}">
      <dgm:prSet/>
      <dgm:spPr/>
      <dgm:t>
        <a:bodyPr/>
        <a:lstStyle/>
        <a:p>
          <a:endParaRPr lang="tr-TR"/>
        </a:p>
      </dgm:t>
    </dgm:pt>
    <dgm:pt modelId="{81328EE6-C0A2-4FCC-88CE-22E1ABE44DF1}" type="sibTrans" cxnId="{28100799-7653-4F20-BA17-ADB6071C00D6}">
      <dgm:prSet/>
      <dgm:spPr/>
      <dgm:t>
        <a:bodyPr/>
        <a:lstStyle/>
        <a:p>
          <a:endParaRPr lang="tr-TR"/>
        </a:p>
      </dgm:t>
    </dgm:pt>
    <dgm:pt modelId="{B7987B5A-D3A5-488E-9503-AFD214485FEE}">
      <dgm:prSet phldrT="[Metin]"/>
      <dgm:spPr>
        <a:solidFill>
          <a:srgbClr val="00B0F0"/>
        </a:solidFill>
      </dgm:spPr>
      <dgm:t>
        <a:bodyPr/>
        <a:lstStyle/>
        <a:p>
          <a:r>
            <a:rPr lang="tr-TR" dirty="0"/>
            <a:t>Şiddet</a:t>
          </a:r>
        </a:p>
      </dgm:t>
    </dgm:pt>
    <dgm:pt modelId="{F993F5F3-DD45-4F0E-AD1D-AA1A9420BB77}" type="parTrans" cxnId="{2CEE8DC0-7343-4862-882D-D3E821F037DE}">
      <dgm:prSet/>
      <dgm:spPr/>
      <dgm:t>
        <a:bodyPr/>
        <a:lstStyle/>
        <a:p>
          <a:endParaRPr lang="tr-TR"/>
        </a:p>
      </dgm:t>
    </dgm:pt>
    <dgm:pt modelId="{D50AD399-BA77-4266-9E22-04A34BC6AA4B}" type="sibTrans" cxnId="{2CEE8DC0-7343-4862-882D-D3E821F037DE}">
      <dgm:prSet/>
      <dgm:spPr/>
      <dgm:t>
        <a:bodyPr/>
        <a:lstStyle/>
        <a:p>
          <a:endParaRPr lang="tr-TR"/>
        </a:p>
      </dgm:t>
    </dgm:pt>
    <dgm:pt modelId="{D8EAB012-817D-483D-8955-251A0AE32FF3}">
      <dgm:prSet phldrT="[Metin]">
        <dgm:style>
          <a:lnRef idx="1">
            <a:schemeClr val="accent4"/>
          </a:lnRef>
          <a:fillRef idx="3">
            <a:schemeClr val="accent4"/>
          </a:fillRef>
          <a:effectRef idx="2">
            <a:schemeClr val="accent4"/>
          </a:effectRef>
          <a:fontRef idx="minor">
            <a:schemeClr val="lt1"/>
          </a:fontRef>
        </dgm:style>
      </dgm:prSet>
      <dgm:spPr>
        <a:solidFill>
          <a:schemeClr val="tx1"/>
        </a:solidFill>
      </dgm:spPr>
      <dgm:t>
        <a:bodyPr/>
        <a:lstStyle/>
        <a:p>
          <a:r>
            <a:rPr lang="tr-TR" dirty="0"/>
            <a:t>İntiharlar</a:t>
          </a:r>
        </a:p>
      </dgm:t>
    </dgm:pt>
    <dgm:pt modelId="{CE978FD7-94A4-4121-A315-55AE7B1FD672}" type="parTrans" cxnId="{4C7E94E7-68BF-42C1-80CA-23F209E14866}">
      <dgm:prSet/>
      <dgm:spPr/>
      <dgm:t>
        <a:bodyPr/>
        <a:lstStyle/>
        <a:p>
          <a:endParaRPr lang="tr-TR"/>
        </a:p>
      </dgm:t>
    </dgm:pt>
    <dgm:pt modelId="{02D99A45-959F-40EA-8EA8-8A91F59B818B}" type="sibTrans" cxnId="{4C7E94E7-68BF-42C1-80CA-23F209E14866}">
      <dgm:prSet/>
      <dgm:spPr/>
      <dgm:t>
        <a:bodyPr/>
        <a:lstStyle/>
        <a:p>
          <a:endParaRPr lang="tr-TR"/>
        </a:p>
      </dgm:t>
    </dgm:pt>
    <dgm:pt modelId="{E8E1D32C-6DCB-F744-9BA9-BAF81892FEBB}">
      <dgm:prSet phldrT="[Metin]">
        <dgm:style>
          <a:lnRef idx="1">
            <a:schemeClr val="accent4"/>
          </a:lnRef>
          <a:fillRef idx="3">
            <a:schemeClr val="accent4"/>
          </a:fillRef>
          <a:effectRef idx="2">
            <a:schemeClr val="accent4"/>
          </a:effectRef>
          <a:fontRef idx="minor">
            <a:schemeClr val="lt1"/>
          </a:fontRef>
        </dgm:style>
      </dgm:prSet>
      <dgm:spPr>
        <a:solidFill>
          <a:srgbClr val="002060"/>
        </a:solidFill>
      </dgm:spPr>
      <dgm:t>
        <a:bodyPr/>
        <a:lstStyle/>
        <a:p>
          <a:r>
            <a:rPr lang="tr-TR" dirty="0"/>
            <a:t>Yurt dışı göç</a:t>
          </a:r>
        </a:p>
      </dgm:t>
    </dgm:pt>
    <dgm:pt modelId="{51AFE3F8-7A98-DF44-AF3E-F9EC42859A0F}" type="parTrans" cxnId="{543875ED-FD56-CD44-B586-0335FAD64D4A}">
      <dgm:prSet/>
      <dgm:spPr/>
      <dgm:t>
        <a:bodyPr/>
        <a:lstStyle/>
        <a:p>
          <a:endParaRPr lang="en-US"/>
        </a:p>
      </dgm:t>
    </dgm:pt>
    <dgm:pt modelId="{3A88B1EA-68FD-9646-A426-0336BAFFE1E5}" type="sibTrans" cxnId="{543875ED-FD56-CD44-B586-0335FAD64D4A}">
      <dgm:prSet/>
      <dgm:spPr/>
      <dgm:t>
        <a:bodyPr/>
        <a:lstStyle/>
        <a:p>
          <a:endParaRPr lang="en-US"/>
        </a:p>
      </dgm:t>
    </dgm:pt>
    <dgm:pt modelId="{F3B366C9-2ED8-4910-AAFA-EFA87B23073C}" type="pres">
      <dgm:prSet presAssocID="{0E92CE2B-BAA5-49E2-A91C-676822959EBA}" presName="linear" presStyleCnt="0">
        <dgm:presLayoutVars>
          <dgm:dir/>
          <dgm:animLvl val="lvl"/>
          <dgm:resizeHandles val="exact"/>
        </dgm:presLayoutVars>
      </dgm:prSet>
      <dgm:spPr/>
      <dgm:t>
        <a:bodyPr/>
        <a:lstStyle/>
        <a:p>
          <a:endParaRPr lang="tr-TR"/>
        </a:p>
      </dgm:t>
    </dgm:pt>
    <dgm:pt modelId="{0FE901D2-0DE1-49E3-9574-93A239E0B3B2}" type="pres">
      <dgm:prSet presAssocID="{CE9A639E-B701-4363-8499-F3E0BB968A17}" presName="parentLin" presStyleCnt="0"/>
      <dgm:spPr/>
    </dgm:pt>
    <dgm:pt modelId="{672D8CCC-53AC-42AC-934B-A2E06F90A5F4}" type="pres">
      <dgm:prSet presAssocID="{CE9A639E-B701-4363-8499-F3E0BB968A17}" presName="parentLeftMargin" presStyleLbl="node1" presStyleIdx="0" presStyleCnt="6"/>
      <dgm:spPr/>
      <dgm:t>
        <a:bodyPr/>
        <a:lstStyle/>
        <a:p>
          <a:endParaRPr lang="tr-TR"/>
        </a:p>
      </dgm:t>
    </dgm:pt>
    <dgm:pt modelId="{5508A725-8012-4479-BB24-F3B3D151EDE8}" type="pres">
      <dgm:prSet presAssocID="{CE9A639E-B701-4363-8499-F3E0BB968A17}" presName="parentText" presStyleLbl="node1" presStyleIdx="0" presStyleCnt="6">
        <dgm:presLayoutVars>
          <dgm:chMax val="0"/>
          <dgm:bulletEnabled val="1"/>
        </dgm:presLayoutVars>
      </dgm:prSet>
      <dgm:spPr/>
      <dgm:t>
        <a:bodyPr/>
        <a:lstStyle/>
        <a:p>
          <a:endParaRPr lang="tr-TR"/>
        </a:p>
      </dgm:t>
    </dgm:pt>
    <dgm:pt modelId="{2F208423-52C4-44D6-9B9E-19BB9EFC97DB}" type="pres">
      <dgm:prSet presAssocID="{CE9A639E-B701-4363-8499-F3E0BB968A17}" presName="negativeSpace" presStyleCnt="0"/>
      <dgm:spPr/>
    </dgm:pt>
    <dgm:pt modelId="{4D92C474-15DE-4B14-8019-584DC7FE4FE3}" type="pres">
      <dgm:prSet presAssocID="{CE9A639E-B701-4363-8499-F3E0BB968A17}" presName="childText" presStyleLbl="conFgAcc1" presStyleIdx="0" presStyleCnt="6">
        <dgm:presLayoutVars>
          <dgm:bulletEnabled val="1"/>
        </dgm:presLayoutVars>
      </dgm:prSet>
      <dgm:spPr/>
    </dgm:pt>
    <dgm:pt modelId="{A85BC4BD-F04F-4C3B-BB0A-709013A9E86D}" type="pres">
      <dgm:prSet presAssocID="{CCE8B6B0-FA05-4F05-9E75-78FA0D9DFD8D}" presName="spaceBetweenRectangles" presStyleCnt="0"/>
      <dgm:spPr/>
    </dgm:pt>
    <dgm:pt modelId="{9116FC5D-20F6-4BE2-96A4-6B4E2DA55E07}" type="pres">
      <dgm:prSet presAssocID="{9981A7D0-B29A-4889-AC18-B7F2B0098E13}" presName="parentLin" presStyleCnt="0"/>
      <dgm:spPr/>
    </dgm:pt>
    <dgm:pt modelId="{3286E7CB-236B-402A-8E51-EE2A1196ECD3}" type="pres">
      <dgm:prSet presAssocID="{9981A7D0-B29A-4889-AC18-B7F2B0098E13}" presName="parentLeftMargin" presStyleLbl="node1" presStyleIdx="0" presStyleCnt="6"/>
      <dgm:spPr/>
      <dgm:t>
        <a:bodyPr/>
        <a:lstStyle/>
        <a:p>
          <a:endParaRPr lang="tr-TR"/>
        </a:p>
      </dgm:t>
    </dgm:pt>
    <dgm:pt modelId="{1728AB3D-65FA-46CF-B8D2-10C12939EBD2}" type="pres">
      <dgm:prSet presAssocID="{9981A7D0-B29A-4889-AC18-B7F2B0098E13}" presName="parentText" presStyleLbl="node1" presStyleIdx="1" presStyleCnt="6">
        <dgm:presLayoutVars>
          <dgm:chMax val="0"/>
          <dgm:bulletEnabled val="1"/>
        </dgm:presLayoutVars>
      </dgm:prSet>
      <dgm:spPr/>
      <dgm:t>
        <a:bodyPr/>
        <a:lstStyle/>
        <a:p>
          <a:endParaRPr lang="tr-TR"/>
        </a:p>
      </dgm:t>
    </dgm:pt>
    <dgm:pt modelId="{1CCA4DDC-0F8F-4830-A09B-5B6E04546DEF}" type="pres">
      <dgm:prSet presAssocID="{9981A7D0-B29A-4889-AC18-B7F2B0098E13}" presName="negativeSpace" presStyleCnt="0"/>
      <dgm:spPr/>
    </dgm:pt>
    <dgm:pt modelId="{BE87B385-4BFD-4EFB-97B4-0FB45AADC056}" type="pres">
      <dgm:prSet presAssocID="{9981A7D0-B29A-4889-AC18-B7F2B0098E13}" presName="childText" presStyleLbl="conFgAcc1" presStyleIdx="1" presStyleCnt="6">
        <dgm:presLayoutVars>
          <dgm:bulletEnabled val="1"/>
        </dgm:presLayoutVars>
      </dgm:prSet>
      <dgm:spPr/>
    </dgm:pt>
    <dgm:pt modelId="{F713C7AE-7ED1-4550-9471-ED98E4E7C32C}" type="pres">
      <dgm:prSet presAssocID="{37E885B8-BE03-46E0-851B-457211731910}" presName="spaceBetweenRectangles" presStyleCnt="0"/>
      <dgm:spPr/>
    </dgm:pt>
    <dgm:pt modelId="{A914AD59-71B2-4E91-9DCE-D1A824C64E37}" type="pres">
      <dgm:prSet presAssocID="{CCEBB5F2-24B4-44F0-80AA-20C2504A8C82}" presName="parentLin" presStyleCnt="0"/>
      <dgm:spPr/>
    </dgm:pt>
    <dgm:pt modelId="{054489C4-33B7-4DDC-8498-BE70A2F35674}" type="pres">
      <dgm:prSet presAssocID="{CCEBB5F2-24B4-44F0-80AA-20C2504A8C82}" presName="parentLeftMargin" presStyleLbl="node1" presStyleIdx="1" presStyleCnt="6"/>
      <dgm:spPr/>
      <dgm:t>
        <a:bodyPr/>
        <a:lstStyle/>
        <a:p>
          <a:endParaRPr lang="tr-TR"/>
        </a:p>
      </dgm:t>
    </dgm:pt>
    <dgm:pt modelId="{53B1C220-05E5-484E-82F0-288CAC96E50B}" type="pres">
      <dgm:prSet presAssocID="{CCEBB5F2-24B4-44F0-80AA-20C2504A8C82}" presName="parentText" presStyleLbl="node1" presStyleIdx="2" presStyleCnt="6">
        <dgm:presLayoutVars>
          <dgm:chMax val="0"/>
          <dgm:bulletEnabled val="1"/>
        </dgm:presLayoutVars>
      </dgm:prSet>
      <dgm:spPr/>
      <dgm:t>
        <a:bodyPr/>
        <a:lstStyle/>
        <a:p>
          <a:endParaRPr lang="tr-TR"/>
        </a:p>
      </dgm:t>
    </dgm:pt>
    <dgm:pt modelId="{93C4686D-4899-49A6-89F8-F6D4B1837134}" type="pres">
      <dgm:prSet presAssocID="{CCEBB5F2-24B4-44F0-80AA-20C2504A8C82}" presName="negativeSpace" presStyleCnt="0"/>
      <dgm:spPr/>
    </dgm:pt>
    <dgm:pt modelId="{D6EFED3F-0712-4822-991D-368A3D6FE68C}" type="pres">
      <dgm:prSet presAssocID="{CCEBB5F2-24B4-44F0-80AA-20C2504A8C82}" presName="childText" presStyleLbl="conFgAcc1" presStyleIdx="2" presStyleCnt="6">
        <dgm:presLayoutVars>
          <dgm:bulletEnabled val="1"/>
        </dgm:presLayoutVars>
      </dgm:prSet>
      <dgm:spPr/>
    </dgm:pt>
    <dgm:pt modelId="{92800FE3-116A-48FA-A041-C7AD08B5D09A}" type="pres">
      <dgm:prSet presAssocID="{81328EE6-C0A2-4FCC-88CE-22E1ABE44DF1}" presName="spaceBetweenRectangles" presStyleCnt="0"/>
      <dgm:spPr/>
    </dgm:pt>
    <dgm:pt modelId="{2A1A0884-CA70-4C7C-B147-7E69D54D39B6}" type="pres">
      <dgm:prSet presAssocID="{B7987B5A-D3A5-488E-9503-AFD214485FEE}" presName="parentLin" presStyleCnt="0"/>
      <dgm:spPr/>
    </dgm:pt>
    <dgm:pt modelId="{05F9A357-E9E1-44A4-BAAF-10148FA26C5C}" type="pres">
      <dgm:prSet presAssocID="{B7987B5A-D3A5-488E-9503-AFD214485FEE}" presName="parentLeftMargin" presStyleLbl="node1" presStyleIdx="2" presStyleCnt="6"/>
      <dgm:spPr/>
      <dgm:t>
        <a:bodyPr/>
        <a:lstStyle/>
        <a:p>
          <a:endParaRPr lang="tr-TR"/>
        </a:p>
      </dgm:t>
    </dgm:pt>
    <dgm:pt modelId="{A5E09A33-D998-4B0B-B8EC-DAF827BC028E}" type="pres">
      <dgm:prSet presAssocID="{B7987B5A-D3A5-488E-9503-AFD214485FEE}" presName="parentText" presStyleLbl="node1" presStyleIdx="3" presStyleCnt="6">
        <dgm:presLayoutVars>
          <dgm:chMax val="0"/>
          <dgm:bulletEnabled val="1"/>
        </dgm:presLayoutVars>
      </dgm:prSet>
      <dgm:spPr/>
      <dgm:t>
        <a:bodyPr/>
        <a:lstStyle/>
        <a:p>
          <a:endParaRPr lang="tr-TR"/>
        </a:p>
      </dgm:t>
    </dgm:pt>
    <dgm:pt modelId="{9873BF89-495C-46B4-B5C4-7C12E55F52D7}" type="pres">
      <dgm:prSet presAssocID="{B7987B5A-D3A5-488E-9503-AFD214485FEE}" presName="negativeSpace" presStyleCnt="0"/>
      <dgm:spPr/>
    </dgm:pt>
    <dgm:pt modelId="{B630F53C-7BCE-4E92-A72D-29777551ACA8}" type="pres">
      <dgm:prSet presAssocID="{B7987B5A-D3A5-488E-9503-AFD214485FEE}" presName="childText" presStyleLbl="conFgAcc1" presStyleIdx="3" presStyleCnt="6">
        <dgm:presLayoutVars>
          <dgm:bulletEnabled val="1"/>
        </dgm:presLayoutVars>
      </dgm:prSet>
      <dgm:spPr/>
    </dgm:pt>
    <dgm:pt modelId="{0846987C-BB84-40AF-AA41-2CD81C33BFB9}" type="pres">
      <dgm:prSet presAssocID="{D50AD399-BA77-4266-9E22-04A34BC6AA4B}" presName="spaceBetweenRectangles" presStyleCnt="0"/>
      <dgm:spPr/>
    </dgm:pt>
    <dgm:pt modelId="{CF247E54-52B9-4990-8D80-F0C4DFC3E7ED}" type="pres">
      <dgm:prSet presAssocID="{D8EAB012-817D-483D-8955-251A0AE32FF3}" presName="parentLin" presStyleCnt="0"/>
      <dgm:spPr/>
    </dgm:pt>
    <dgm:pt modelId="{B1792119-1820-41DF-83AA-941F98E5CA44}" type="pres">
      <dgm:prSet presAssocID="{D8EAB012-817D-483D-8955-251A0AE32FF3}" presName="parentLeftMargin" presStyleLbl="node1" presStyleIdx="3" presStyleCnt="6"/>
      <dgm:spPr/>
      <dgm:t>
        <a:bodyPr/>
        <a:lstStyle/>
        <a:p>
          <a:endParaRPr lang="tr-TR"/>
        </a:p>
      </dgm:t>
    </dgm:pt>
    <dgm:pt modelId="{A0E4882E-D1BD-45C9-BB47-5904BA5B2E36}" type="pres">
      <dgm:prSet presAssocID="{D8EAB012-817D-483D-8955-251A0AE32FF3}" presName="parentText" presStyleLbl="node1" presStyleIdx="4" presStyleCnt="6">
        <dgm:presLayoutVars>
          <dgm:chMax val="0"/>
          <dgm:bulletEnabled val="1"/>
        </dgm:presLayoutVars>
      </dgm:prSet>
      <dgm:spPr/>
      <dgm:t>
        <a:bodyPr/>
        <a:lstStyle/>
        <a:p>
          <a:endParaRPr lang="tr-TR"/>
        </a:p>
      </dgm:t>
    </dgm:pt>
    <dgm:pt modelId="{DE9DD1E5-316F-48DF-8EF9-F7516B95D3C8}" type="pres">
      <dgm:prSet presAssocID="{D8EAB012-817D-483D-8955-251A0AE32FF3}" presName="negativeSpace" presStyleCnt="0"/>
      <dgm:spPr/>
    </dgm:pt>
    <dgm:pt modelId="{DCBBBFF7-0865-4533-9341-4948FCD4670D}" type="pres">
      <dgm:prSet presAssocID="{D8EAB012-817D-483D-8955-251A0AE32FF3}" presName="childText" presStyleLbl="conFgAcc1" presStyleIdx="4" presStyleCnt="6">
        <dgm:presLayoutVars>
          <dgm:bulletEnabled val="1"/>
        </dgm:presLayoutVars>
      </dgm:prSet>
      <dgm:spPr/>
    </dgm:pt>
    <dgm:pt modelId="{CA9FAA16-6DE4-A34B-B309-491940DE5CE4}" type="pres">
      <dgm:prSet presAssocID="{02D99A45-959F-40EA-8EA8-8A91F59B818B}" presName="spaceBetweenRectangles" presStyleCnt="0"/>
      <dgm:spPr/>
    </dgm:pt>
    <dgm:pt modelId="{6D78A05C-2134-5643-A7BE-86B82A6EFE8F}" type="pres">
      <dgm:prSet presAssocID="{E8E1D32C-6DCB-F744-9BA9-BAF81892FEBB}" presName="parentLin" presStyleCnt="0"/>
      <dgm:spPr/>
    </dgm:pt>
    <dgm:pt modelId="{444FC249-4606-C044-901E-116B69FE085E}" type="pres">
      <dgm:prSet presAssocID="{E8E1D32C-6DCB-F744-9BA9-BAF81892FEBB}" presName="parentLeftMargin" presStyleLbl="node1" presStyleIdx="4" presStyleCnt="6"/>
      <dgm:spPr/>
      <dgm:t>
        <a:bodyPr/>
        <a:lstStyle/>
        <a:p>
          <a:endParaRPr lang="tr-TR"/>
        </a:p>
      </dgm:t>
    </dgm:pt>
    <dgm:pt modelId="{7E1E08BF-B1A1-7740-9819-13A0E1BBD939}" type="pres">
      <dgm:prSet presAssocID="{E8E1D32C-6DCB-F744-9BA9-BAF81892FEBB}" presName="parentText" presStyleLbl="node1" presStyleIdx="5" presStyleCnt="6">
        <dgm:presLayoutVars>
          <dgm:chMax val="0"/>
          <dgm:bulletEnabled val="1"/>
        </dgm:presLayoutVars>
      </dgm:prSet>
      <dgm:spPr/>
      <dgm:t>
        <a:bodyPr/>
        <a:lstStyle/>
        <a:p>
          <a:endParaRPr lang="tr-TR"/>
        </a:p>
      </dgm:t>
    </dgm:pt>
    <dgm:pt modelId="{040025FF-C4D8-8E4B-BF3B-44E232A0A1E3}" type="pres">
      <dgm:prSet presAssocID="{E8E1D32C-6DCB-F744-9BA9-BAF81892FEBB}" presName="negativeSpace" presStyleCnt="0"/>
      <dgm:spPr/>
    </dgm:pt>
    <dgm:pt modelId="{DAF58F3A-500A-6F45-93DA-9AE16C0C5263}" type="pres">
      <dgm:prSet presAssocID="{E8E1D32C-6DCB-F744-9BA9-BAF81892FEBB}" presName="childText" presStyleLbl="conFgAcc1" presStyleIdx="5" presStyleCnt="6">
        <dgm:presLayoutVars>
          <dgm:bulletEnabled val="1"/>
        </dgm:presLayoutVars>
      </dgm:prSet>
      <dgm:spPr/>
    </dgm:pt>
  </dgm:ptLst>
  <dgm:cxnLst>
    <dgm:cxn modelId="{5FA84AB0-CBB4-B146-AF49-207B77FDF6E3}" type="presOf" srcId="{D8EAB012-817D-483D-8955-251A0AE32FF3}" destId="{A0E4882E-D1BD-45C9-BB47-5904BA5B2E36}" srcOrd="1" destOrd="0" presId="urn:microsoft.com/office/officeart/2005/8/layout/list1"/>
    <dgm:cxn modelId="{E423CFCF-C49F-6647-AFAF-7170E88CF87F}" type="presOf" srcId="{E8E1D32C-6DCB-F744-9BA9-BAF81892FEBB}" destId="{444FC249-4606-C044-901E-116B69FE085E}" srcOrd="0" destOrd="0" presId="urn:microsoft.com/office/officeart/2005/8/layout/list1"/>
    <dgm:cxn modelId="{13727424-B8E3-444F-BEEB-AF571AF5AD71}" type="presOf" srcId="{9981A7D0-B29A-4889-AC18-B7F2B0098E13}" destId="{1728AB3D-65FA-46CF-B8D2-10C12939EBD2}" srcOrd="1" destOrd="0" presId="urn:microsoft.com/office/officeart/2005/8/layout/list1"/>
    <dgm:cxn modelId="{2CEE8DC0-7343-4862-882D-D3E821F037DE}" srcId="{0E92CE2B-BAA5-49E2-A91C-676822959EBA}" destId="{B7987B5A-D3A5-488E-9503-AFD214485FEE}" srcOrd="3" destOrd="0" parTransId="{F993F5F3-DD45-4F0E-AD1D-AA1A9420BB77}" sibTransId="{D50AD399-BA77-4266-9E22-04A34BC6AA4B}"/>
    <dgm:cxn modelId="{4F7660F5-DD85-B44D-AED7-AF3E0C4B740B}" type="presOf" srcId="{CCEBB5F2-24B4-44F0-80AA-20C2504A8C82}" destId="{53B1C220-05E5-484E-82F0-288CAC96E50B}" srcOrd="1" destOrd="0" presId="urn:microsoft.com/office/officeart/2005/8/layout/list1"/>
    <dgm:cxn modelId="{05AA3BDF-A712-8442-B9FE-96FD9F194E10}" type="presOf" srcId="{B7987B5A-D3A5-488E-9503-AFD214485FEE}" destId="{05F9A357-E9E1-44A4-BAAF-10148FA26C5C}" srcOrd="0" destOrd="0" presId="urn:microsoft.com/office/officeart/2005/8/layout/list1"/>
    <dgm:cxn modelId="{DB39D890-2818-B847-811C-185EF08F7296}" type="presOf" srcId="{CCEBB5F2-24B4-44F0-80AA-20C2504A8C82}" destId="{054489C4-33B7-4DDC-8498-BE70A2F35674}" srcOrd="0" destOrd="0" presId="urn:microsoft.com/office/officeart/2005/8/layout/list1"/>
    <dgm:cxn modelId="{543875ED-FD56-CD44-B586-0335FAD64D4A}" srcId="{0E92CE2B-BAA5-49E2-A91C-676822959EBA}" destId="{E8E1D32C-6DCB-F744-9BA9-BAF81892FEBB}" srcOrd="5" destOrd="0" parTransId="{51AFE3F8-7A98-DF44-AF3E-F9EC42859A0F}" sibTransId="{3A88B1EA-68FD-9646-A426-0336BAFFE1E5}"/>
    <dgm:cxn modelId="{4C7E94E7-68BF-42C1-80CA-23F209E14866}" srcId="{0E92CE2B-BAA5-49E2-A91C-676822959EBA}" destId="{D8EAB012-817D-483D-8955-251A0AE32FF3}" srcOrd="4" destOrd="0" parTransId="{CE978FD7-94A4-4121-A315-55AE7B1FD672}" sibTransId="{02D99A45-959F-40EA-8EA8-8A91F59B818B}"/>
    <dgm:cxn modelId="{400F7FB2-0D23-3C46-B86D-013B45FBE1A1}" type="presOf" srcId="{E8E1D32C-6DCB-F744-9BA9-BAF81892FEBB}" destId="{7E1E08BF-B1A1-7740-9819-13A0E1BBD939}" srcOrd="1" destOrd="0" presId="urn:microsoft.com/office/officeart/2005/8/layout/list1"/>
    <dgm:cxn modelId="{017C3208-3EAB-3147-B944-E03B40B7EEE4}" type="presOf" srcId="{CE9A639E-B701-4363-8499-F3E0BB968A17}" destId="{672D8CCC-53AC-42AC-934B-A2E06F90A5F4}" srcOrd="0" destOrd="0" presId="urn:microsoft.com/office/officeart/2005/8/layout/list1"/>
    <dgm:cxn modelId="{31DA1AF7-FFBC-4C3D-8C1B-5307E56B1C3D}" srcId="{0E92CE2B-BAA5-49E2-A91C-676822959EBA}" destId="{9981A7D0-B29A-4889-AC18-B7F2B0098E13}" srcOrd="1" destOrd="0" parTransId="{DDE4911D-4AA0-4BBE-97B1-BD10BF9DD8E3}" sibTransId="{37E885B8-BE03-46E0-851B-457211731910}"/>
    <dgm:cxn modelId="{F0CC21D1-92EE-C54E-BA62-FD1FE8CB59B7}" type="presOf" srcId="{B7987B5A-D3A5-488E-9503-AFD214485FEE}" destId="{A5E09A33-D998-4B0B-B8EC-DAF827BC028E}" srcOrd="1" destOrd="0" presId="urn:microsoft.com/office/officeart/2005/8/layout/list1"/>
    <dgm:cxn modelId="{28100799-7653-4F20-BA17-ADB6071C00D6}" srcId="{0E92CE2B-BAA5-49E2-A91C-676822959EBA}" destId="{CCEBB5F2-24B4-44F0-80AA-20C2504A8C82}" srcOrd="2" destOrd="0" parTransId="{9CFD586B-7BB3-41B6-852D-BF6264A9E233}" sibTransId="{81328EE6-C0A2-4FCC-88CE-22E1ABE44DF1}"/>
    <dgm:cxn modelId="{AB49E0A4-FDE7-1045-B409-9D54E65FF5E7}" type="presOf" srcId="{D8EAB012-817D-483D-8955-251A0AE32FF3}" destId="{B1792119-1820-41DF-83AA-941F98E5CA44}" srcOrd="0" destOrd="0" presId="urn:microsoft.com/office/officeart/2005/8/layout/list1"/>
    <dgm:cxn modelId="{5DC2509B-3318-2343-AC24-8C54498B9B61}" type="presOf" srcId="{CE9A639E-B701-4363-8499-F3E0BB968A17}" destId="{5508A725-8012-4479-BB24-F3B3D151EDE8}" srcOrd="1" destOrd="0" presId="urn:microsoft.com/office/officeart/2005/8/layout/list1"/>
    <dgm:cxn modelId="{78C2C632-D06E-0641-A77B-8AD4EDF00F29}" type="presOf" srcId="{9981A7D0-B29A-4889-AC18-B7F2B0098E13}" destId="{3286E7CB-236B-402A-8E51-EE2A1196ECD3}" srcOrd="0" destOrd="0" presId="urn:microsoft.com/office/officeart/2005/8/layout/list1"/>
    <dgm:cxn modelId="{29DE90CA-5D10-42E5-B336-8AA4A3E36C08}" srcId="{0E92CE2B-BAA5-49E2-A91C-676822959EBA}" destId="{CE9A639E-B701-4363-8499-F3E0BB968A17}" srcOrd="0" destOrd="0" parTransId="{CF31E023-909F-4417-99FD-7EFE67D5A35E}" sibTransId="{CCE8B6B0-FA05-4F05-9E75-78FA0D9DFD8D}"/>
    <dgm:cxn modelId="{607BA256-AA57-D142-9639-003BAD3BE57D}" type="presOf" srcId="{0E92CE2B-BAA5-49E2-A91C-676822959EBA}" destId="{F3B366C9-2ED8-4910-AAFA-EFA87B23073C}" srcOrd="0" destOrd="0" presId="urn:microsoft.com/office/officeart/2005/8/layout/list1"/>
    <dgm:cxn modelId="{EEBD9026-6DBC-6A4B-82BD-1D6FF0D48EB0}" type="presParOf" srcId="{F3B366C9-2ED8-4910-AAFA-EFA87B23073C}" destId="{0FE901D2-0DE1-49E3-9574-93A239E0B3B2}" srcOrd="0" destOrd="0" presId="urn:microsoft.com/office/officeart/2005/8/layout/list1"/>
    <dgm:cxn modelId="{3636BE72-F0B2-324E-B15F-E84E2514CF4C}" type="presParOf" srcId="{0FE901D2-0DE1-49E3-9574-93A239E0B3B2}" destId="{672D8CCC-53AC-42AC-934B-A2E06F90A5F4}" srcOrd="0" destOrd="0" presId="urn:microsoft.com/office/officeart/2005/8/layout/list1"/>
    <dgm:cxn modelId="{F60DA8FF-82DE-9F48-9EA4-FCAE4DD1D671}" type="presParOf" srcId="{0FE901D2-0DE1-49E3-9574-93A239E0B3B2}" destId="{5508A725-8012-4479-BB24-F3B3D151EDE8}" srcOrd="1" destOrd="0" presId="urn:microsoft.com/office/officeart/2005/8/layout/list1"/>
    <dgm:cxn modelId="{84184A47-9440-4E48-B75E-E683D4ED0BBD}" type="presParOf" srcId="{F3B366C9-2ED8-4910-AAFA-EFA87B23073C}" destId="{2F208423-52C4-44D6-9B9E-19BB9EFC97DB}" srcOrd="1" destOrd="0" presId="urn:microsoft.com/office/officeart/2005/8/layout/list1"/>
    <dgm:cxn modelId="{83CB427E-174E-AE4E-BA57-010311C42F94}" type="presParOf" srcId="{F3B366C9-2ED8-4910-AAFA-EFA87B23073C}" destId="{4D92C474-15DE-4B14-8019-584DC7FE4FE3}" srcOrd="2" destOrd="0" presId="urn:microsoft.com/office/officeart/2005/8/layout/list1"/>
    <dgm:cxn modelId="{46879CB5-2C37-324B-86A7-F0472FBE318E}" type="presParOf" srcId="{F3B366C9-2ED8-4910-AAFA-EFA87B23073C}" destId="{A85BC4BD-F04F-4C3B-BB0A-709013A9E86D}" srcOrd="3" destOrd="0" presId="urn:microsoft.com/office/officeart/2005/8/layout/list1"/>
    <dgm:cxn modelId="{4358FCC2-01A8-D348-B054-51909AA259A0}" type="presParOf" srcId="{F3B366C9-2ED8-4910-AAFA-EFA87B23073C}" destId="{9116FC5D-20F6-4BE2-96A4-6B4E2DA55E07}" srcOrd="4" destOrd="0" presId="urn:microsoft.com/office/officeart/2005/8/layout/list1"/>
    <dgm:cxn modelId="{5B9AC417-BAC4-8F4B-BCF2-2E7DB587161D}" type="presParOf" srcId="{9116FC5D-20F6-4BE2-96A4-6B4E2DA55E07}" destId="{3286E7CB-236B-402A-8E51-EE2A1196ECD3}" srcOrd="0" destOrd="0" presId="urn:microsoft.com/office/officeart/2005/8/layout/list1"/>
    <dgm:cxn modelId="{299F6463-060D-1247-813D-D8A36E2C5192}" type="presParOf" srcId="{9116FC5D-20F6-4BE2-96A4-6B4E2DA55E07}" destId="{1728AB3D-65FA-46CF-B8D2-10C12939EBD2}" srcOrd="1" destOrd="0" presId="urn:microsoft.com/office/officeart/2005/8/layout/list1"/>
    <dgm:cxn modelId="{0CE4EE12-5840-0149-97EB-C92A981C82CB}" type="presParOf" srcId="{F3B366C9-2ED8-4910-AAFA-EFA87B23073C}" destId="{1CCA4DDC-0F8F-4830-A09B-5B6E04546DEF}" srcOrd="5" destOrd="0" presId="urn:microsoft.com/office/officeart/2005/8/layout/list1"/>
    <dgm:cxn modelId="{4410C4F9-E2E0-594C-91D9-383462067317}" type="presParOf" srcId="{F3B366C9-2ED8-4910-AAFA-EFA87B23073C}" destId="{BE87B385-4BFD-4EFB-97B4-0FB45AADC056}" srcOrd="6" destOrd="0" presId="urn:microsoft.com/office/officeart/2005/8/layout/list1"/>
    <dgm:cxn modelId="{2222616E-1EFF-B941-B3B9-D4F195A4A85E}" type="presParOf" srcId="{F3B366C9-2ED8-4910-AAFA-EFA87B23073C}" destId="{F713C7AE-7ED1-4550-9471-ED98E4E7C32C}" srcOrd="7" destOrd="0" presId="urn:microsoft.com/office/officeart/2005/8/layout/list1"/>
    <dgm:cxn modelId="{CE81A364-5EB2-0F47-965B-B9258BC5A378}" type="presParOf" srcId="{F3B366C9-2ED8-4910-AAFA-EFA87B23073C}" destId="{A914AD59-71B2-4E91-9DCE-D1A824C64E37}" srcOrd="8" destOrd="0" presId="urn:microsoft.com/office/officeart/2005/8/layout/list1"/>
    <dgm:cxn modelId="{351F518F-0942-0A44-8FF8-5C29CB7F533E}" type="presParOf" srcId="{A914AD59-71B2-4E91-9DCE-D1A824C64E37}" destId="{054489C4-33B7-4DDC-8498-BE70A2F35674}" srcOrd="0" destOrd="0" presId="urn:microsoft.com/office/officeart/2005/8/layout/list1"/>
    <dgm:cxn modelId="{34AEF2CD-BF1B-3443-82E1-B601E18DB879}" type="presParOf" srcId="{A914AD59-71B2-4E91-9DCE-D1A824C64E37}" destId="{53B1C220-05E5-484E-82F0-288CAC96E50B}" srcOrd="1" destOrd="0" presId="urn:microsoft.com/office/officeart/2005/8/layout/list1"/>
    <dgm:cxn modelId="{12811077-197B-704A-8B4C-54C9B0A0A134}" type="presParOf" srcId="{F3B366C9-2ED8-4910-AAFA-EFA87B23073C}" destId="{93C4686D-4899-49A6-89F8-F6D4B1837134}" srcOrd="9" destOrd="0" presId="urn:microsoft.com/office/officeart/2005/8/layout/list1"/>
    <dgm:cxn modelId="{1F5483EB-14E4-8148-9B2A-650AFE80083E}" type="presParOf" srcId="{F3B366C9-2ED8-4910-AAFA-EFA87B23073C}" destId="{D6EFED3F-0712-4822-991D-368A3D6FE68C}" srcOrd="10" destOrd="0" presId="urn:microsoft.com/office/officeart/2005/8/layout/list1"/>
    <dgm:cxn modelId="{F75C0D6A-9F0E-F244-81FA-82C472F848A8}" type="presParOf" srcId="{F3B366C9-2ED8-4910-AAFA-EFA87B23073C}" destId="{92800FE3-116A-48FA-A041-C7AD08B5D09A}" srcOrd="11" destOrd="0" presId="urn:microsoft.com/office/officeart/2005/8/layout/list1"/>
    <dgm:cxn modelId="{00006846-058C-C548-B461-F38B31BE5A0B}" type="presParOf" srcId="{F3B366C9-2ED8-4910-AAFA-EFA87B23073C}" destId="{2A1A0884-CA70-4C7C-B147-7E69D54D39B6}" srcOrd="12" destOrd="0" presId="urn:microsoft.com/office/officeart/2005/8/layout/list1"/>
    <dgm:cxn modelId="{6B3C6F35-6E84-6C4F-854A-1E76D2886559}" type="presParOf" srcId="{2A1A0884-CA70-4C7C-B147-7E69D54D39B6}" destId="{05F9A357-E9E1-44A4-BAAF-10148FA26C5C}" srcOrd="0" destOrd="0" presId="urn:microsoft.com/office/officeart/2005/8/layout/list1"/>
    <dgm:cxn modelId="{A4664F49-F3C5-B044-B615-B95E5B521F0E}" type="presParOf" srcId="{2A1A0884-CA70-4C7C-B147-7E69D54D39B6}" destId="{A5E09A33-D998-4B0B-B8EC-DAF827BC028E}" srcOrd="1" destOrd="0" presId="urn:microsoft.com/office/officeart/2005/8/layout/list1"/>
    <dgm:cxn modelId="{5C8720DD-2AE1-7849-B70C-A7BFC07A0D84}" type="presParOf" srcId="{F3B366C9-2ED8-4910-AAFA-EFA87B23073C}" destId="{9873BF89-495C-46B4-B5C4-7C12E55F52D7}" srcOrd="13" destOrd="0" presId="urn:microsoft.com/office/officeart/2005/8/layout/list1"/>
    <dgm:cxn modelId="{5B66E90B-A036-B847-9E75-6F6557BE23CB}" type="presParOf" srcId="{F3B366C9-2ED8-4910-AAFA-EFA87B23073C}" destId="{B630F53C-7BCE-4E92-A72D-29777551ACA8}" srcOrd="14" destOrd="0" presId="urn:microsoft.com/office/officeart/2005/8/layout/list1"/>
    <dgm:cxn modelId="{AF501818-03C0-EB4D-8162-92AF4E322B35}" type="presParOf" srcId="{F3B366C9-2ED8-4910-AAFA-EFA87B23073C}" destId="{0846987C-BB84-40AF-AA41-2CD81C33BFB9}" srcOrd="15" destOrd="0" presId="urn:microsoft.com/office/officeart/2005/8/layout/list1"/>
    <dgm:cxn modelId="{6E2F5A3C-A6BD-3E47-9652-07CC5F499467}" type="presParOf" srcId="{F3B366C9-2ED8-4910-AAFA-EFA87B23073C}" destId="{CF247E54-52B9-4990-8D80-F0C4DFC3E7ED}" srcOrd="16" destOrd="0" presId="urn:microsoft.com/office/officeart/2005/8/layout/list1"/>
    <dgm:cxn modelId="{AC340DE8-0F4F-6148-B18F-CCC0B29C6223}" type="presParOf" srcId="{CF247E54-52B9-4990-8D80-F0C4DFC3E7ED}" destId="{B1792119-1820-41DF-83AA-941F98E5CA44}" srcOrd="0" destOrd="0" presId="urn:microsoft.com/office/officeart/2005/8/layout/list1"/>
    <dgm:cxn modelId="{21F07A60-36F5-844B-9E27-8EE09DDECA5B}" type="presParOf" srcId="{CF247E54-52B9-4990-8D80-F0C4DFC3E7ED}" destId="{A0E4882E-D1BD-45C9-BB47-5904BA5B2E36}" srcOrd="1" destOrd="0" presId="urn:microsoft.com/office/officeart/2005/8/layout/list1"/>
    <dgm:cxn modelId="{C7DBF6D5-6266-D640-A2BC-B9E7C1E7417E}" type="presParOf" srcId="{F3B366C9-2ED8-4910-AAFA-EFA87B23073C}" destId="{DE9DD1E5-316F-48DF-8EF9-F7516B95D3C8}" srcOrd="17" destOrd="0" presId="urn:microsoft.com/office/officeart/2005/8/layout/list1"/>
    <dgm:cxn modelId="{6716B452-5FE7-4D43-9660-598E82B307AF}" type="presParOf" srcId="{F3B366C9-2ED8-4910-AAFA-EFA87B23073C}" destId="{DCBBBFF7-0865-4533-9341-4948FCD4670D}" srcOrd="18" destOrd="0" presId="urn:microsoft.com/office/officeart/2005/8/layout/list1"/>
    <dgm:cxn modelId="{5214E53F-99B9-3440-BD36-E552C515C0E4}" type="presParOf" srcId="{F3B366C9-2ED8-4910-AAFA-EFA87B23073C}" destId="{CA9FAA16-6DE4-A34B-B309-491940DE5CE4}" srcOrd="19" destOrd="0" presId="urn:microsoft.com/office/officeart/2005/8/layout/list1"/>
    <dgm:cxn modelId="{96D06B17-AD65-4B42-A30B-F5C87A90632C}" type="presParOf" srcId="{F3B366C9-2ED8-4910-AAFA-EFA87B23073C}" destId="{6D78A05C-2134-5643-A7BE-86B82A6EFE8F}" srcOrd="20" destOrd="0" presId="urn:microsoft.com/office/officeart/2005/8/layout/list1"/>
    <dgm:cxn modelId="{C40665BD-2B88-6A42-BF57-726AA7F2FF37}" type="presParOf" srcId="{6D78A05C-2134-5643-A7BE-86B82A6EFE8F}" destId="{444FC249-4606-C044-901E-116B69FE085E}" srcOrd="0" destOrd="0" presId="urn:microsoft.com/office/officeart/2005/8/layout/list1"/>
    <dgm:cxn modelId="{96080721-BC09-FE4E-803C-04DE5DDAEDA3}" type="presParOf" srcId="{6D78A05C-2134-5643-A7BE-86B82A6EFE8F}" destId="{7E1E08BF-B1A1-7740-9819-13A0E1BBD939}" srcOrd="1" destOrd="0" presId="urn:microsoft.com/office/officeart/2005/8/layout/list1"/>
    <dgm:cxn modelId="{172EFC1E-5E54-E148-9EB0-0231E1188261}" type="presParOf" srcId="{F3B366C9-2ED8-4910-AAFA-EFA87B23073C}" destId="{040025FF-C4D8-8E4B-BF3B-44E232A0A1E3}" srcOrd="21" destOrd="0" presId="urn:microsoft.com/office/officeart/2005/8/layout/list1"/>
    <dgm:cxn modelId="{AFBD8F8B-85F8-9142-B0BA-417BEEBD92C7}" type="presParOf" srcId="{F3B366C9-2ED8-4910-AAFA-EFA87B23073C}" destId="{DAF58F3A-500A-6F45-93DA-9AE16C0C5263}"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E9B78-6B1C-AF44-A544-25DAC2AC27BB}"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900DC92-005E-B14E-9DCB-86B21C84556C}">
      <dgm:prSet phldrT="[Text]" custT="1"/>
      <dgm:spPr>
        <a:solidFill>
          <a:srgbClr val="008000"/>
        </a:solidFill>
      </dgm:spPr>
      <dgm:t>
        <a:bodyPr/>
        <a:lstStyle/>
        <a:p>
          <a:r>
            <a:rPr lang="en-US" sz="3200" dirty="0"/>
            <a:t>SDP – </a:t>
          </a:r>
          <a:r>
            <a:rPr lang="tr-TR" sz="3200" dirty="0"/>
            <a:t>Üretim</a:t>
          </a:r>
          <a:r>
            <a:rPr lang="en-US" sz="3200" dirty="0"/>
            <a:t> </a:t>
          </a:r>
          <a:r>
            <a:rPr lang="en-US" sz="3200" dirty="0" err="1"/>
            <a:t>süreci</a:t>
          </a:r>
          <a:r>
            <a:rPr lang="en-US" sz="3200" dirty="0"/>
            <a:t> </a:t>
          </a:r>
        </a:p>
      </dgm:t>
    </dgm:pt>
    <dgm:pt modelId="{C07E48FB-74C3-5045-A5DD-1A7E112F10BB}" type="parTrans" cxnId="{97E87C1C-D99E-5145-B975-E00589B7A76B}">
      <dgm:prSet/>
      <dgm:spPr/>
      <dgm:t>
        <a:bodyPr/>
        <a:lstStyle/>
        <a:p>
          <a:endParaRPr lang="en-US"/>
        </a:p>
      </dgm:t>
    </dgm:pt>
    <dgm:pt modelId="{20CB70F9-CB32-C84E-992B-05A360A9F349}" type="sibTrans" cxnId="{97E87C1C-D99E-5145-B975-E00589B7A76B}">
      <dgm:prSet/>
      <dgm:spPr/>
      <dgm:t>
        <a:bodyPr/>
        <a:lstStyle/>
        <a:p>
          <a:endParaRPr lang="en-US"/>
        </a:p>
      </dgm:t>
    </dgm:pt>
    <dgm:pt modelId="{A44ECCEE-437A-CF4D-8717-F5D3B436F040}">
      <dgm:prSet phldrT="[Text]" custT="1"/>
      <dgm:spPr/>
      <dgm:t>
        <a:bodyPr/>
        <a:lstStyle/>
        <a:p>
          <a:pPr>
            <a:spcAft>
              <a:spcPts val="1176"/>
            </a:spcAft>
          </a:pPr>
          <a:r>
            <a:rPr lang="en-US" sz="2800" b="1" dirty="0"/>
            <a:t>Alt </a:t>
          </a:r>
          <a:r>
            <a:rPr lang="en-US" sz="2800" b="1" dirty="0" err="1"/>
            <a:t>işveren</a:t>
          </a:r>
          <a:r>
            <a:rPr lang="en-US" sz="2800" b="1" dirty="0"/>
            <a:t> </a:t>
          </a:r>
          <a:r>
            <a:rPr lang="en-US" sz="2800" b="1" dirty="0" err="1"/>
            <a:t>sözleşmelerinin</a:t>
          </a:r>
          <a:r>
            <a:rPr lang="en-US" sz="2800" b="1" dirty="0"/>
            <a:t> </a:t>
          </a:r>
          <a:r>
            <a:rPr lang="en-US" sz="2800" b="1" dirty="0" err="1"/>
            <a:t>yaygınlaşması</a:t>
          </a:r>
          <a:endParaRPr lang="en-US" sz="2800" b="1" dirty="0"/>
        </a:p>
      </dgm:t>
    </dgm:pt>
    <dgm:pt modelId="{02D0E7C4-A2FE-9A44-9E0F-D50053CE6E72}" type="parTrans" cxnId="{83F1A63B-76EA-8C48-AF2E-CA53532690A6}">
      <dgm:prSet/>
      <dgm:spPr/>
      <dgm:t>
        <a:bodyPr/>
        <a:lstStyle/>
        <a:p>
          <a:endParaRPr lang="en-US"/>
        </a:p>
      </dgm:t>
    </dgm:pt>
    <dgm:pt modelId="{091BE6E4-E57F-7C48-8901-73B181543183}" type="sibTrans" cxnId="{83F1A63B-76EA-8C48-AF2E-CA53532690A6}">
      <dgm:prSet/>
      <dgm:spPr/>
      <dgm:t>
        <a:bodyPr/>
        <a:lstStyle/>
        <a:p>
          <a:endParaRPr lang="en-US"/>
        </a:p>
      </dgm:t>
    </dgm:pt>
    <dgm:pt modelId="{3155B28F-96C1-5E43-B0DB-F570A08A6A12}">
      <dgm:prSet phldrT="[Text]" custT="1"/>
      <dgm:spPr/>
      <dgm:t>
        <a:bodyPr/>
        <a:lstStyle/>
        <a:p>
          <a:pPr>
            <a:spcAft>
              <a:spcPts val="1176"/>
            </a:spcAft>
          </a:pPr>
          <a:r>
            <a:rPr lang="en-US" sz="2800" b="1" dirty="0" err="1"/>
            <a:t>Aile</a:t>
          </a:r>
          <a:r>
            <a:rPr lang="en-US" sz="2800" b="1" dirty="0"/>
            <a:t> </a:t>
          </a:r>
          <a:r>
            <a:rPr lang="en-US" sz="2800" b="1" dirty="0" err="1"/>
            <a:t>Hekimliği</a:t>
          </a:r>
          <a:endParaRPr lang="en-US" sz="2800" b="1" dirty="0"/>
        </a:p>
      </dgm:t>
    </dgm:pt>
    <dgm:pt modelId="{1F03A285-1582-D449-80F0-57075BEEF400}" type="sibTrans" cxnId="{4B15F18D-CA76-8449-A3E9-C01676DEE85F}">
      <dgm:prSet/>
      <dgm:spPr/>
      <dgm:t>
        <a:bodyPr/>
        <a:lstStyle/>
        <a:p>
          <a:endParaRPr lang="en-US"/>
        </a:p>
      </dgm:t>
    </dgm:pt>
    <dgm:pt modelId="{15B457A7-A998-584F-BC5C-3422731307F7}" type="parTrans" cxnId="{4B15F18D-CA76-8449-A3E9-C01676DEE85F}">
      <dgm:prSet/>
      <dgm:spPr/>
      <dgm:t>
        <a:bodyPr/>
        <a:lstStyle/>
        <a:p>
          <a:endParaRPr lang="en-US"/>
        </a:p>
      </dgm:t>
    </dgm:pt>
    <dgm:pt modelId="{776156D6-D4D6-CA46-82B8-1776EBD14F58}">
      <dgm:prSet phldrT="[Text]" custT="1"/>
      <dgm:spPr/>
      <dgm:t>
        <a:bodyPr/>
        <a:lstStyle/>
        <a:p>
          <a:pPr>
            <a:spcAft>
              <a:spcPts val="1176"/>
            </a:spcAft>
          </a:pPr>
          <a:r>
            <a:rPr lang="en-US" sz="2800" b="1" dirty="0"/>
            <a:t>GSS (</a:t>
          </a:r>
          <a:r>
            <a:rPr lang="en-US" sz="2800" b="1" dirty="0" err="1"/>
            <a:t>SGK’nın</a:t>
          </a:r>
          <a:r>
            <a:rPr lang="en-US" sz="2800" b="1" dirty="0"/>
            <a:t> </a:t>
          </a:r>
          <a:r>
            <a:rPr lang="en-US" sz="2800" b="1" dirty="0" err="1"/>
            <a:t>ödeme</a:t>
          </a:r>
          <a:r>
            <a:rPr lang="en-US" sz="2800" b="1" dirty="0"/>
            <a:t> </a:t>
          </a:r>
          <a:r>
            <a:rPr lang="en-US" sz="2800" b="1" dirty="0" err="1"/>
            <a:t>biçimleri</a:t>
          </a:r>
          <a:r>
            <a:rPr lang="en-US" sz="2800" b="1" dirty="0"/>
            <a:t>)</a:t>
          </a:r>
        </a:p>
      </dgm:t>
    </dgm:pt>
    <dgm:pt modelId="{4480CDF9-24B6-764A-97EB-9157EC9D70D4}" type="parTrans" cxnId="{DFEDD103-9E75-844F-877E-D246AC385CD7}">
      <dgm:prSet/>
      <dgm:spPr/>
      <dgm:t>
        <a:bodyPr/>
        <a:lstStyle/>
        <a:p>
          <a:endParaRPr lang="en-US"/>
        </a:p>
      </dgm:t>
    </dgm:pt>
    <dgm:pt modelId="{14DCE662-9D8E-C345-8483-BB382A510B3C}" type="sibTrans" cxnId="{DFEDD103-9E75-844F-877E-D246AC385CD7}">
      <dgm:prSet/>
      <dgm:spPr/>
      <dgm:t>
        <a:bodyPr/>
        <a:lstStyle/>
        <a:p>
          <a:endParaRPr lang="en-US"/>
        </a:p>
      </dgm:t>
    </dgm:pt>
    <dgm:pt modelId="{1F4A2BCB-8A3E-0C47-814F-80C3266AF3E7}">
      <dgm:prSet phldrT="[Text]" custT="1"/>
      <dgm:spPr/>
      <dgm:t>
        <a:bodyPr/>
        <a:lstStyle/>
        <a:p>
          <a:pPr>
            <a:spcAft>
              <a:spcPts val="1176"/>
            </a:spcAft>
          </a:pPr>
          <a:r>
            <a:rPr lang="en-US" sz="2800" b="1" dirty="0" err="1"/>
            <a:t>Şehir</a:t>
          </a:r>
          <a:r>
            <a:rPr lang="en-US" sz="2800" b="1" dirty="0"/>
            <a:t> </a:t>
          </a:r>
          <a:r>
            <a:rPr lang="en-US" sz="2800" b="1" dirty="0" err="1"/>
            <a:t>hastaneleri</a:t>
          </a:r>
          <a:endParaRPr lang="en-US" sz="2800" b="1" dirty="0"/>
        </a:p>
      </dgm:t>
    </dgm:pt>
    <dgm:pt modelId="{3A7C6543-9E89-F84D-90C5-72EBF9BBF31E}" type="parTrans" cxnId="{6F50DA95-FB8B-4643-8591-3333E26E852A}">
      <dgm:prSet/>
      <dgm:spPr/>
      <dgm:t>
        <a:bodyPr/>
        <a:lstStyle/>
        <a:p>
          <a:endParaRPr lang="en-US"/>
        </a:p>
      </dgm:t>
    </dgm:pt>
    <dgm:pt modelId="{2176FEFA-3E6D-B843-B3B5-4093D2B61F77}" type="sibTrans" cxnId="{6F50DA95-FB8B-4643-8591-3333E26E852A}">
      <dgm:prSet/>
      <dgm:spPr/>
      <dgm:t>
        <a:bodyPr/>
        <a:lstStyle/>
        <a:p>
          <a:endParaRPr lang="en-US"/>
        </a:p>
      </dgm:t>
    </dgm:pt>
    <dgm:pt modelId="{811AFA73-69B7-9146-91D5-6026AD90E3B1}">
      <dgm:prSet phldrT="[Text]" custT="1"/>
      <dgm:spPr/>
      <dgm:t>
        <a:bodyPr/>
        <a:lstStyle/>
        <a:p>
          <a:pPr>
            <a:spcAft>
              <a:spcPts val="1176"/>
            </a:spcAft>
          </a:pPr>
          <a:r>
            <a:rPr lang="en-US" sz="2800" b="1" dirty="0" err="1"/>
            <a:t>Yeni</a:t>
          </a:r>
          <a:r>
            <a:rPr lang="en-US" sz="2800" b="1" dirty="0"/>
            <a:t> </a:t>
          </a:r>
          <a:r>
            <a:rPr lang="en-US" sz="2800" b="1" dirty="0" err="1"/>
            <a:t>kamu</a:t>
          </a:r>
          <a:r>
            <a:rPr lang="en-US" sz="2800" b="1" dirty="0"/>
            <a:t> </a:t>
          </a:r>
          <a:r>
            <a:rPr lang="en-US" sz="2800" b="1" dirty="0" err="1"/>
            <a:t>işletmeciliği</a:t>
          </a:r>
          <a:r>
            <a:rPr lang="en-US" sz="2800" b="1" dirty="0"/>
            <a:t> (</a:t>
          </a:r>
          <a:r>
            <a:rPr lang="en-US" sz="2800" b="1" dirty="0" err="1"/>
            <a:t>etkinlik</a:t>
          </a:r>
          <a:r>
            <a:rPr lang="en-US" sz="2800" b="1" dirty="0"/>
            <a:t>, </a:t>
          </a:r>
          <a:r>
            <a:rPr lang="en-US" sz="2800" b="1" dirty="0" err="1"/>
            <a:t>verimlilik</a:t>
          </a:r>
          <a:r>
            <a:rPr lang="en-US" sz="2800" b="1" dirty="0"/>
            <a:t>, </a:t>
          </a:r>
          <a:r>
            <a:rPr lang="en-US" sz="2800" b="1" dirty="0" err="1"/>
            <a:t>rekabet</a:t>
          </a:r>
          <a:r>
            <a:rPr lang="en-US" sz="2800" b="1" dirty="0"/>
            <a:t>)</a:t>
          </a:r>
        </a:p>
      </dgm:t>
    </dgm:pt>
    <dgm:pt modelId="{3E4F23CE-CB29-F14F-8643-B3E721148DD7}" type="parTrans" cxnId="{2B7812BA-8073-594C-AF06-5070D762D924}">
      <dgm:prSet/>
      <dgm:spPr/>
      <dgm:t>
        <a:bodyPr/>
        <a:lstStyle/>
        <a:p>
          <a:endParaRPr lang="en-US"/>
        </a:p>
      </dgm:t>
    </dgm:pt>
    <dgm:pt modelId="{7CB0E792-919D-ED48-93E8-58B75723020D}" type="sibTrans" cxnId="{2B7812BA-8073-594C-AF06-5070D762D924}">
      <dgm:prSet/>
      <dgm:spPr/>
      <dgm:t>
        <a:bodyPr/>
        <a:lstStyle/>
        <a:p>
          <a:endParaRPr lang="en-US"/>
        </a:p>
      </dgm:t>
    </dgm:pt>
    <dgm:pt modelId="{540FC6C1-616D-E145-A036-051F6A456034}">
      <dgm:prSet phldrT="[Text]" custT="1"/>
      <dgm:spPr/>
      <dgm:t>
        <a:bodyPr/>
        <a:lstStyle/>
        <a:p>
          <a:pPr>
            <a:spcAft>
              <a:spcPts val="1176"/>
            </a:spcAft>
          </a:pPr>
          <a:r>
            <a:rPr lang="en-US" sz="2800" b="1" dirty="0" err="1"/>
            <a:t>Tıbbi</a:t>
          </a:r>
          <a:r>
            <a:rPr lang="en-US" sz="2800" b="1" dirty="0"/>
            <a:t> </a:t>
          </a:r>
          <a:r>
            <a:rPr lang="en-US" sz="2800" b="1" dirty="0" err="1"/>
            <a:t>teknoloji</a:t>
          </a:r>
          <a:r>
            <a:rPr lang="en-US" sz="2800" b="1" dirty="0"/>
            <a:t> </a:t>
          </a:r>
          <a:r>
            <a:rPr lang="en-US" sz="2800" b="1" dirty="0" err="1"/>
            <a:t>yatırımların</a:t>
          </a:r>
          <a:r>
            <a:rPr lang="en-US" sz="2800" b="1" dirty="0"/>
            <a:t> </a:t>
          </a:r>
          <a:r>
            <a:rPr lang="en-US" sz="2800" b="1" dirty="0" err="1"/>
            <a:t>artması</a:t>
          </a:r>
          <a:endParaRPr lang="en-US" sz="2800" b="1" dirty="0"/>
        </a:p>
      </dgm:t>
    </dgm:pt>
    <dgm:pt modelId="{4CA6BFA9-EDBB-3844-9752-95C4E7549C48}" type="parTrans" cxnId="{999586C9-063A-A24E-8CF5-D946B5739CEB}">
      <dgm:prSet/>
      <dgm:spPr/>
      <dgm:t>
        <a:bodyPr/>
        <a:lstStyle/>
        <a:p>
          <a:endParaRPr lang="en-US"/>
        </a:p>
      </dgm:t>
    </dgm:pt>
    <dgm:pt modelId="{D6535CB2-A411-E144-A10B-A447B8309A58}" type="sibTrans" cxnId="{999586C9-063A-A24E-8CF5-D946B5739CEB}">
      <dgm:prSet/>
      <dgm:spPr/>
      <dgm:t>
        <a:bodyPr/>
        <a:lstStyle/>
        <a:p>
          <a:endParaRPr lang="en-US"/>
        </a:p>
      </dgm:t>
    </dgm:pt>
    <dgm:pt modelId="{1E8735EA-7E3F-BA4A-B90C-5BE479435CEE}">
      <dgm:prSet phldrT="[Text]" custT="1"/>
      <dgm:spPr/>
      <dgm:t>
        <a:bodyPr/>
        <a:lstStyle/>
        <a:p>
          <a:pPr>
            <a:spcAft>
              <a:spcPts val="1176"/>
            </a:spcAft>
          </a:pPr>
          <a:r>
            <a:rPr lang="en-US" sz="2800" b="1" dirty="0"/>
            <a:t>OSGB</a:t>
          </a:r>
        </a:p>
      </dgm:t>
    </dgm:pt>
    <dgm:pt modelId="{355615D7-39D0-9243-9BAE-7880B5A23CC0}" type="parTrans" cxnId="{7EDFB610-2D0D-AC4D-8AEF-40E30C792616}">
      <dgm:prSet/>
      <dgm:spPr/>
      <dgm:t>
        <a:bodyPr/>
        <a:lstStyle/>
        <a:p>
          <a:endParaRPr lang="en-US"/>
        </a:p>
      </dgm:t>
    </dgm:pt>
    <dgm:pt modelId="{49F2D8D7-2819-E14E-BAA9-128A5AEFAFCA}" type="sibTrans" cxnId="{7EDFB610-2D0D-AC4D-8AEF-40E30C792616}">
      <dgm:prSet/>
      <dgm:spPr/>
      <dgm:t>
        <a:bodyPr/>
        <a:lstStyle/>
        <a:p>
          <a:endParaRPr lang="en-US"/>
        </a:p>
      </dgm:t>
    </dgm:pt>
    <dgm:pt modelId="{4CDE5739-1478-2B4F-9BB0-C848B58EDE3E}">
      <dgm:prSet phldrT="[Text]" custT="1"/>
      <dgm:spPr/>
      <dgm:t>
        <a:bodyPr/>
        <a:lstStyle/>
        <a:p>
          <a:pPr>
            <a:spcAft>
              <a:spcPts val="1176"/>
            </a:spcAft>
          </a:pPr>
          <a:r>
            <a:rPr lang="en-US" sz="2800" b="1" dirty="0" err="1"/>
            <a:t>Sağlık</a:t>
          </a:r>
          <a:r>
            <a:rPr lang="en-US" sz="2800" b="1" dirty="0"/>
            <a:t> </a:t>
          </a:r>
          <a:r>
            <a:rPr lang="en-US" sz="2800" b="1" dirty="0" err="1"/>
            <a:t>turizmi</a:t>
          </a:r>
          <a:endParaRPr lang="en-US" sz="2800" b="1" dirty="0"/>
        </a:p>
      </dgm:t>
    </dgm:pt>
    <dgm:pt modelId="{77A47541-2487-F249-86F5-1DE2DA11E0DB}" type="parTrans" cxnId="{C4E89629-6756-7443-B287-61EA947B7EB1}">
      <dgm:prSet/>
      <dgm:spPr/>
      <dgm:t>
        <a:bodyPr/>
        <a:lstStyle/>
        <a:p>
          <a:endParaRPr lang="en-US"/>
        </a:p>
      </dgm:t>
    </dgm:pt>
    <dgm:pt modelId="{D3E209B6-C9CC-1742-8741-26E5F6ED50DE}" type="sibTrans" cxnId="{C4E89629-6756-7443-B287-61EA947B7EB1}">
      <dgm:prSet/>
      <dgm:spPr/>
      <dgm:t>
        <a:bodyPr/>
        <a:lstStyle/>
        <a:p>
          <a:endParaRPr lang="en-US"/>
        </a:p>
      </dgm:t>
    </dgm:pt>
    <dgm:pt modelId="{47782E52-4F8D-E44F-BE32-E816D1882539}">
      <dgm:prSet phldrT="[Text]" custT="1"/>
      <dgm:spPr/>
      <dgm:t>
        <a:bodyPr/>
        <a:lstStyle/>
        <a:p>
          <a:pPr>
            <a:spcAft>
              <a:spcPts val="1176"/>
            </a:spcAft>
          </a:pPr>
          <a:r>
            <a:rPr lang="en-US" sz="2800" b="1" dirty="0" err="1"/>
            <a:t>Dijitalleşme</a:t>
          </a:r>
          <a:r>
            <a:rPr lang="en-US" sz="2800" b="1" dirty="0"/>
            <a:t> (</a:t>
          </a:r>
          <a:r>
            <a:rPr lang="en-US" sz="2800" b="1" dirty="0" err="1"/>
            <a:t>Otomasyon</a:t>
          </a:r>
          <a:r>
            <a:rPr lang="en-US" sz="2800" b="1" dirty="0"/>
            <a:t>, </a:t>
          </a:r>
          <a:r>
            <a:rPr lang="en-US" sz="2800" b="1" dirty="0" err="1"/>
            <a:t>dijital</a:t>
          </a:r>
          <a:r>
            <a:rPr lang="en-US" sz="2800" b="1" dirty="0"/>
            <a:t> </a:t>
          </a:r>
          <a:r>
            <a:rPr lang="en-US" sz="2800" b="1" dirty="0" err="1"/>
            <a:t>hastane</a:t>
          </a:r>
          <a:r>
            <a:rPr lang="en-US" sz="2800" b="1" dirty="0"/>
            <a:t>, </a:t>
          </a:r>
          <a:r>
            <a:rPr lang="en-US" sz="2800" b="1" dirty="0" err="1"/>
            <a:t>teletıp</a:t>
          </a:r>
          <a:r>
            <a:rPr lang="en-US" sz="2800" b="1" dirty="0"/>
            <a:t> vb.)</a:t>
          </a:r>
        </a:p>
      </dgm:t>
    </dgm:pt>
    <dgm:pt modelId="{261BC533-783B-EA46-82A3-AC912A49763F}" type="parTrans" cxnId="{EE6BCBD9-EAA5-7448-B5D8-A4B8C8F2B3F6}">
      <dgm:prSet/>
      <dgm:spPr/>
      <dgm:t>
        <a:bodyPr/>
        <a:lstStyle/>
        <a:p>
          <a:endParaRPr lang="en-US"/>
        </a:p>
      </dgm:t>
    </dgm:pt>
    <dgm:pt modelId="{60040698-1729-BB42-B022-8801C46EFF43}" type="sibTrans" cxnId="{EE6BCBD9-EAA5-7448-B5D8-A4B8C8F2B3F6}">
      <dgm:prSet/>
      <dgm:spPr/>
      <dgm:t>
        <a:bodyPr/>
        <a:lstStyle/>
        <a:p>
          <a:endParaRPr lang="en-US"/>
        </a:p>
      </dgm:t>
    </dgm:pt>
    <dgm:pt modelId="{B2C7C8CE-D156-6F4F-B171-9AD9EA7AED60}" type="pres">
      <dgm:prSet presAssocID="{F93E9B78-6B1C-AF44-A544-25DAC2AC27BB}" presName="linear" presStyleCnt="0">
        <dgm:presLayoutVars>
          <dgm:dir/>
          <dgm:animLvl val="lvl"/>
          <dgm:resizeHandles val="exact"/>
        </dgm:presLayoutVars>
      </dgm:prSet>
      <dgm:spPr/>
      <dgm:t>
        <a:bodyPr/>
        <a:lstStyle/>
        <a:p>
          <a:endParaRPr lang="tr-TR"/>
        </a:p>
      </dgm:t>
    </dgm:pt>
    <dgm:pt modelId="{8FC21C17-AAFE-384F-A5FD-8F6FE932E2EE}" type="pres">
      <dgm:prSet presAssocID="{4900DC92-005E-B14E-9DCB-86B21C84556C}" presName="parentLin" presStyleCnt="0"/>
      <dgm:spPr/>
    </dgm:pt>
    <dgm:pt modelId="{C2CE6820-4A4D-1348-B51E-7F9CF24A930C}" type="pres">
      <dgm:prSet presAssocID="{4900DC92-005E-B14E-9DCB-86B21C84556C}" presName="parentLeftMargin" presStyleLbl="node1" presStyleIdx="0" presStyleCnt="1"/>
      <dgm:spPr/>
      <dgm:t>
        <a:bodyPr/>
        <a:lstStyle/>
        <a:p>
          <a:endParaRPr lang="tr-TR"/>
        </a:p>
      </dgm:t>
    </dgm:pt>
    <dgm:pt modelId="{2C8DFDEF-EA4B-4346-8763-D9C0ADEA940E}" type="pres">
      <dgm:prSet presAssocID="{4900DC92-005E-B14E-9DCB-86B21C84556C}" presName="parentText" presStyleLbl="node1" presStyleIdx="0" presStyleCnt="1" custScaleY="57863">
        <dgm:presLayoutVars>
          <dgm:chMax val="0"/>
          <dgm:bulletEnabled val="1"/>
        </dgm:presLayoutVars>
      </dgm:prSet>
      <dgm:spPr/>
      <dgm:t>
        <a:bodyPr/>
        <a:lstStyle/>
        <a:p>
          <a:endParaRPr lang="tr-TR"/>
        </a:p>
      </dgm:t>
    </dgm:pt>
    <dgm:pt modelId="{87E69E0B-B9EA-EE4E-9D5A-8CEA9749008B}" type="pres">
      <dgm:prSet presAssocID="{4900DC92-005E-B14E-9DCB-86B21C84556C}" presName="negativeSpace" presStyleCnt="0"/>
      <dgm:spPr/>
    </dgm:pt>
    <dgm:pt modelId="{B4BC4389-BA69-C94B-A4FD-21709CC2E046}" type="pres">
      <dgm:prSet presAssocID="{4900DC92-005E-B14E-9DCB-86B21C84556C}" presName="childText" presStyleLbl="conFgAcc1" presStyleIdx="0" presStyleCnt="1" custScaleY="111866" custLinFactNeighborX="-164" custLinFactNeighborY="-42996">
        <dgm:presLayoutVars>
          <dgm:bulletEnabled val="1"/>
        </dgm:presLayoutVars>
      </dgm:prSet>
      <dgm:spPr/>
      <dgm:t>
        <a:bodyPr/>
        <a:lstStyle/>
        <a:p>
          <a:endParaRPr lang="tr-TR"/>
        </a:p>
      </dgm:t>
    </dgm:pt>
  </dgm:ptLst>
  <dgm:cxnLst>
    <dgm:cxn modelId="{27EE302D-89B6-8C45-9BDD-409AC1691BBB}" type="presOf" srcId="{811AFA73-69B7-9146-91D5-6026AD90E3B1}" destId="{B4BC4389-BA69-C94B-A4FD-21709CC2E046}" srcOrd="0" destOrd="6" presId="urn:microsoft.com/office/officeart/2005/8/layout/list1"/>
    <dgm:cxn modelId="{5928D291-3A33-F641-A154-CBBFCAAE89DA}" type="presOf" srcId="{1E8735EA-7E3F-BA4A-B90C-5BE479435CEE}" destId="{B4BC4389-BA69-C94B-A4FD-21709CC2E046}" srcOrd="0" destOrd="5" presId="urn:microsoft.com/office/officeart/2005/8/layout/list1"/>
    <dgm:cxn modelId="{97E87C1C-D99E-5145-B975-E00589B7A76B}" srcId="{F93E9B78-6B1C-AF44-A544-25DAC2AC27BB}" destId="{4900DC92-005E-B14E-9DCB-86B21C84556C}" srcOrd="0" destOrd="0" parTransId="{C07E48FB-74C3-5045-A5DD-1A7E112F10BB}" sibTransId="{20CB70F9-CB32-C84E-992B-05A360A9F349}"/>
    <dgm:cxn modelId="{7EDFB610-2D0D-AC4D-8AEF-40E30C792616}" srcId="{4900DC92-005E-B14E-9DCB-86B21C84556C}" destId="{1E8735EA-7E3F-BA4A-B90C-5BE479435CEE}" srcOrd="5" destOrd="0" parTransId="{355615D7-39D0-9243-9BAE-7880B5A23CC0}" sibTransId="{49F2D8D7-2819-E14E-BAA9-128A5AEFAFCA}"/>
    <dgm:cxn modelId="{B6708389-66D8-D548-99E2-3F4A4FC10459}" type="presOf" srcId="{540FC6C1-616D-E145-A036-051F6A456034}" destId="{B4BC4389-BA69-C94B-A4FD-21709CC2E046}" srcOrd="0" destOrd="7" presId="urn:microsoft.com/office/officeart/2005/8/layout/list1"/>
    <dgm:cxn modelId="{4B15F18D-CA76-8449-A3E9-C01676DEE85F}" srcId="{4900DC92-005E-B14E-9DCB-86B21C84556C}" destId="{3155B28F-96C1-5E43-B0DB-F570A08A6A12}" srcOrd="1" destOrd="0" parTransId="{15B457A7-A998-584F-BC5C-3422731307F7}" sibTransId="{1F03A285-1582-D449-80F0-57075BEEF400}"/>
    <dgm:cxn modelId="{0A272F09-2811-B84E-937E-1B3B650C285A}" type="presOf" srcId="{A44ECCEE-437A-CF4D-8717-F5D3B436F040}" destId="{B4BC4389-BA69-C94B-A4FD-21709CC2E046}" srcOrd="0" destOrd="0" presId="urn:microsoft.com/office/officeart/2005/8/layout/list1"/>
    <dgm:cxn modelId="{49E20383-6DB1-1545-9984-A3ECF6C25005}" type="presOf" srcId="{4900DC92-005E-B14E-9DCB-86B21C84556C}" destId="{C2CE6820-4A4D-1348-B51E-7F9CF24A930C}" srcOrd="0" destOrd="0" presId="urn:microsoft.com/office/officeart/2005/8/layout/list1"/>
    <dgm:cxn modelId="{6F50DA95-FB8B-4643-8591-3333E26E852A}" srcId="{4900DC92-005E-B14E-9DCB-86B21C84556C}" destId="{1F4A2BCB-8A3E-0C47-814F-80C3266AF3E7}" srcOrd="3" destOrd="0" parTransId="{3A7C6543-9E89-F84D-90C5-72EBF9BBF31E}" sibTransId="{2176FEFA-3E6D-B843-B3B5-4093D2B61F77}"/>
    <dgm:cxn modelId="{999586C9-063A-A24E-8CF5-D946B5739CEB}" srcId="{4900DC92-005E-B14E-9DCB-86B21C84556C}" destId="{540FC6C1-616D-E145-A036-051F6A456034}" srcOrd="7" destOrd="0" parTransId="{4CA6BFA9-EDBB-3844-9752-95C4E7549C48}" sibTransId="{D6535CB2-A411-E144-A10B-A447B8309A58}"/>
    <dgm:cxn modelId="{E9947F87-8530-AF42-B3C2-E7FBBC5EA0D9}" type="presOf" srcId="{4900DC92-005E-B14E-9DCB-86B21C84556C}" destId="{2C8DFDEF-EA4B-4346-8763-D9C0ADEA940E}" srcOrd="1" destOrd="0" presId="urn:microsoft.com/office/officeart/2005/8/layout/list1"/>
    <dgm:cxn modelId="{900B90F7-09E8-CE49-AC71-54C28A311E55}" type="presOf" srcId="{1F4A2BCB-8A3E-0C47-814F-80C3266AF3E7}" destId="{B4BC4389-BA69-C94B-A4FD-21709CC2E046}" srcOrd="0" destOrd="3" presId="urn:microsoft.com/office/officeart/2005/8/layout/list1"/>
    <dgm:cxn modelId="{83F1A63B-76EA-8C48-AF2E-CA53532690A6}" srcId="{4900DC92-005E-B14E-9DCB-86B21C84556C}" destId="{A44ECCEE-437A-CF4D-8717-F5D3B436F040}" srcOrd="0" destOrd="0" parTransId="{02D0E7C4-A2FE-9A44-9E0F-D50053CE6E72}" sibTransId="{091BE6E4-E57F-7C48-8901-73B181543183}"/>
    <dgm:cxn modelId="{30C0CD00-7A4A-354D-91EB-E2261BD4FDDD}" type="presOf" srcId="{F93E9B78-6B1C-AF44-A544-25DAC2AC27BB}" destId="{B2C7C8CE-D156-6F4F-B171-9AD9EA7AED60}" srcOrd="0" destOrd="0" presId="urn:microsoft.com/office/officeart/2005/8/layout/list1"/>
    <dgm:cxn modelId="{2B7812BA-8073-594C-AF06-5070D762D924}" srcId="{4900DC92-005E-B14E-9DCB-86B21C84556C}" destId="{811AFA73-69B7-9146-91D5-6026AD90E3B1}" srcOrd="6" destOrd="0" parTransId="{3E4F23CE-CB29-F14F-8643-B3E721148DD7}" sibTransId="{7CB0E792-919D-ED48-93E8-58B75723020D}"/>
    <dgm:cxn modelId="{61348E78-6567-2E4F-B5B0-7E983B788271}" type="presOf" srcId="{3155B28F-96C1-5E43-B0DB-F570A08A6A12}" destId="{B4BC4389-BA69-C94B-A4FD-21709CC2E046}" srcOrd="0" destOrd="1" presId="urn:microsoft.com/office/officeart/2005/8/layout/list1"/>
    <dgm:cxn modelId="{A2ABB95F-E8E0-9D47-B2CB-B0A9ED0B22FA}" type="presOf" srcId="{4CDE5739-1478-2B4F-9BB0-C848B58EDE3E}" destId="{B4BC4389-BA69-C94B-A4FD-21709CC2E046}" srcOrd="0" destOrd="4" presId="urn:microsoft.com/office/officeart/2005/8/layout/list1"/>
    <dgm:cxn modelId="{DFEDD103-9E75-844F-877E-D246AC385CD7}" srcId="{4900DC92-005E-B14E-9DCB-86B21C84556C}" destId="{776156D6-D4D6-CA46-82B8-1776EBD14F58}" srcOrd="2" destOrd="0" parTransId="{4480CDF9-24B6-764A-97EB-9157EC9D70D4}" sibTransId="{14DCE662-9D8E-C345-8483-BB382A510B3C}"/>
    <dgm:cxn modelId="{4D2601C4-118D-4044-8563-18CEA5F2D11D}" type="presOf" srcId="{47782E52-4F8D-E44F-BE32-E816D1882539}" destId="{B4BC4389-BA69-C94B-A4FD-21709CC2E046}" srcOrd="0" destOrd="8" presId="urn:microsoft.com/office/officeart/2005/8/layout/list1"/>
    <dgm:cxn modelId="{EE6BCBD9-EAA5-7448-B5D8-A4B8C8F2B3F6}" srcId="{4900DC92-005E-B14E-9DCB-86B21C84556C}" destId="{47782E52-4F8D-E44F-BE32-E816D1882539}" srcOrd="8" destOrd="0" parTransId="{261BC533-783B-EA46-82A3-AC912A49763F}" sibTransId="{60040698-1729-BB42-B022-8801C46EFF43}"/>
    <dgm:cxn modelId="{7763558D-C3F4-C04B-B9AF-DF9682A0D5C6}" type="presOf" srcId="{776156D6-D4D6-CA46-82B8-1776EBD14F58}" destId="{B4BC4389-BA69-C94B-A4FD-21709CC2E046}" srcOrd="0" destOrd="2" presId="urn:microsoft.com/office/officeart/2005/8/layout/list1"/>
    <dgm:cxn modelId="{C4E89629-6756-7443-B287-61EA947B7EB1}" srcId="{4900DC92-005E-B14E-9DCB-86B21C84556C}" destId="{4CDE5739-1478-2B4F-9BB0-C848B58EDE3E}" srcOrd="4" destOrd="0" parTransId="{77A47541-2487-F249-86F5-1DE2DA11E0DB}" sibTransId="{D3E209B6-C9CC-1742-8741-26E5F6ED50DE}"/>
    <dgm:cxn modelId="{8C2503D8-5C8E-D24F-BD42-A1DE3EB6E524}" type="presParOf" srcId="{B2C7C8CE-D156-6F4F-B171-9AD9EA7AED60}" destId="{8FC21C17-AAFE-384F-A5FD-8F6FE932E2EE}" srcOrd="0" destOrd="0" presId="urn:microsoft.com/office/officeart/2005/8/layout/list1"/>
    <dgm:cxn modelId="{F190C1DE-D01F-D248-9FB7-4B1084C22A44}" type="presParOf" srcId="{8FC21C17-AAFE-384F-A5FD-8F6FE932E2EE}" destId="{C2CE6820-4A4D-1348-B51E-7F9CF24A930C}" srcOrd="0" destOrd="0" presId="urn:microsoft.com/office/officeart/2005/8/layout/list1"/>
    <dgm:cxn modelId="{5296642F-FE79-374B-BBE4-6CB0303F8C80}" type="presParOf" srcId="{8FC21C17-AAFE-384F-A5FD-8F6FE932E2EE}" destId="{2C8DFDEF-EA4B-4346-8763-D9C0ADEA940E}" srcOrd="1" destOrd="0" presId="urn:microsoft.com/office/officeart/2005/8/layout/list1"/>
    <dgm:cxn modelId="{40256DDD-B302-C149-A136-600694FD67AE}" type="presParOf" srcId="{B2C7C8CE-D156-6F4F-B171-9AD9EA7AED60}" destId="{87E69E0B-B9EA-EE4E-9D5A-8CEA9749008B}" srcOrd="1" destOrd="0" presId="urn:microsoft.com/office/officeart/2005/8/layout/list1"/>
    <dgm:cxn modelId="{A3AC11BE-7158-C949-9584-33CE299200E4}" type="presParOf" srcId="{B2C7C8CE-D156-6F4F-B171-9AD9EA7AED60}" destId="{B4BC4389-BA69-C94B-A4FD-21709CC2E046}" srcOrd="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8A406-5603-BD43-A91E-6308366396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xmlns="" id="{9B74FD93-5559-3249-B8B6-D6660BA73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xmlns="" id="{E4C53EAD-8626-A242-B43D-5CC9D74930D6}"/>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89A8783E-32CB-CB4B-9260-92A3F2C8D15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25FF6BE6-C20E-D04E-8AEA-DA49247FBCFD}"/>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367420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664B6-2E5D-B34D-BDB5-95A3BD4A701A}"/>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xmlns="" id="{D4AEEF7A-B89E-2044-94D1-A117B070CC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xmlns="" id="{D7F2C7F1-D178-DE49-B765-59EF3A35A1A9}"/>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E4E0EBEC-C0BD-AE44-BFF4-40401C49A87D}"/>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B91B05D1-8C09-924B-AE6D-28FBD36E95D9}"/>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29519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E9797C-A215-5E45-AC97-726415D641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xmlns="" id="{4B6FE6F3-6B54-0B42-97B3-267C20316D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xmlns="" id="{26E9C09E-1E0E-3D4C-973D-AF28E9A44B48}"/>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28C34A6A-E092-7A4C-99DC-30A946D3FAC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6DCE0B8B-3EA4-0942-A4C7-C7CA7A5C6A4D}"/>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590080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Grafik Yer Tutucusu 2"/>
          <p:cNvSpPr>
            <a:spLocks noGrp="1"/>
          </p:cNvSpPr>
          <p:nvPr>
            <p:ph type="chart" idx="1"/>
          </p:nvPr>
        </p:nvSpPr>
        <p:spPr>
          <a:xfrm>
            <a:off x="609600" y="1600201"/>
            <a:ext cx="10972800" cy="4525963"/>
          </a:xfrm>
        </p:spPr>
        <p:txBody>
          <a:bodyPr rtlCol="0">
            <a:normAutofit/>
          </a:bodyPr>
          <a:lstStyle/>
          <a:p>
            <a:pPr lvl="0"/>
            <a:endParaRPr lang="tr-TR" noProof="0"/>
          </a:p>
        </p:txBody>
      </p:sp>
      <p:sp>
        <p:nvSpPr>
          <p:cNvPr id="4" name="Rectangle 4">
            <a:extLst>
              <a:ext uri="{FF2B5EF4-FFF2-40B4-BE49-F238E27FC236}">
                <a16:creationId xmlns:a16="http://schemas.microsoft.com/office/drawing/2014/main" xmlns="" id="{6B1025A4-FEAB-4ACE-9920-BC53866E8820}"/>
              </a:ext>
            </a:extLst>
          </p:cNvPr>
          <p:cNvSpPr>
            <a:spLocks noGrp="1" noChangeArrowheads="1"/>
          </p:cNvSpPr>
          <p:nvPr>
            <p:ph type="dt" sz="half" idx="10"/>
          </p:nvPr>
        </p:nvSpPr>
        <p:spPr>
          <a:extLst/>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tr-TR"/>
          </a:p>
        </p:txBody>
      </p:sp>
      <p:sp>
        <p:nvSpPr>
          <p:cNvPr id="5" name="Rectangle 5">
            <a:extLst>
              <a:ext uri="{FF2B5EF4-FFF2-40B4-BE49-F238E27FC236}">
                <a16:creationId xmlns:a16="http://schemas.microsoft.com/office/drawing/2014/main" xmlns="" id="{E0F2D076-098F-4DA2-808A-6088081B99E8}"/>
              </a:ext>
            </a:extLst>
          </p:cNvPr>
          <p:cNvSpPr>
            <a:spLocks noGrp="1" noChangeArrowheads="1"/>
          </p:cNvSpPr>
          <p:nvPr>
            <p:ph type="ftr" sz="quarter" idx="11"/>
          </p:nvPr>
        </p:nvSpPr>
        <p:spPr>
          <a:extLst/>
        </p:spPr>
        <p:txBody>
          <a:bodyPr/>
          <a:lstStyle>
            <a:lvl1pPr>
              <a:defRPr>
                <a:latin typeface="Arial" charset="0"/>
                <a:ea typeface="+mn-ea"/>
                <a:cs typeface="Arial" charset="0"/>
              </a:defRPr>
            </a:lvl1pPr>
          </a:lstStyle>
          <a:p>
            <a:pPr>
              <a:defRPr/>
            </a:pPr>
            <a:endParaRPr lang="tr-TR"/>
          </a:p>
        </p:txBody>
      </p:sp>
      <p:sp>
        <p:nvSpPr>
          <p:cNvPr id="6" name="Rectangle 6">
            <a:extLst>
              <a:ext uri="{FF2B5EF4-FFF2-40B4-BE49-F238E27FC236}">
                <a16:creationId xmlns:a16="http://schemas.microsoft.com/office/drawing/2014/main" xmlns="" id="{016108E6-A9F1-4981-8B24-C93C14B31F71}"/>
              </a:ext>
            </a:extLst>
          </p:cNvPr>
          <p:cNvSpPr>
            <a:spLocks noGrp="1" noChangeArrowheads="1"/>
          </p:cNvSpPr>
          <p:nvPr>
            <p:ph type="sldNum" sz="quarter" idx="12"/>
          </p:nvPr>
        </p:nvSpPr>
        <p:spPr>
          <a:extLst/>
        </p:spPr>
        <p:txBody>
          <a:bodyPr/>
          <a:lstStyle>
            <a:lvl1pPr>
              <a:defRPr/>
            </a:lvl1pPr>
          </a:lstStyle>
          <a:p>
            <a:fld id="{6EEB7A52-4A54-4EAB-A6B5-7F381A2536C9}" type="slidenum">
              <a:rPr lang="tr-TR" altLang="tr-TR"/>
              <a:pPr/>
              <a:t>‹#›</a:t>
            </a:fld>
            <a:endParaRPr lang="tr-TR" altLang="tr-TR"/>
          </a:p>
        </p:txBody>
      </p:sp>
    </p:spTree>
    <p:extLst>
      <p:ext uri="{BB962C8B-B14F-4D97-AF65-F5344CB8AC3E}">
        <p14:creationId xmlns:p14="http://schemas.microsoft.com/office/powerpoint/2010/main" val="87437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B9E0B-E390-2A44-955C-EF5432A862EC}"/>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xmlns="" id="{CD452219-E67C-E845-A1CE-6FE7533DF8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xmlns="" id="{3063145E-B606-D44E-A822-03B5CE9779E0}"/>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96778358-1766-5E4A-BCFA-22571BDD963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429F7B79-71F4-7444-85D5-AB7286F25370}"/>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339093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644CE-05A7-A941-AC15-FC1C0DAC6D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xmlns="" id="{55611ECB-B9D9-6C47-847C-DB37E643F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818E768-3B5F-FF40-9B3F-342AAF818B1C}"/>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37176B41-2D04-284E-AFE7-9B58C72222C8}"/>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xmlns="" id="{4BD9E066-0361-6342-8C83-93839B69C26B}"/>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305200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34981-4494-1A4F-B101-3AFE7AAA7805}"/>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xmlns="" id="{D09ED729-36A2-3646-9B7D-B89B41C3E6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xmlns="" id="{33363823-FA47-9948-A54E-9602BFDA60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xmlns="" id="{DF56F670-7390-7847-80DE-4B65EAC5710C}"/>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6" name="Footer Placeholder 5">
            <a:extLst>
              <a:ext uri="{FF2B5EF4-FFF2-40B4-BE49-F238E27FC236}">
                <a16:creationId xmlns:a16="http://schemas.microsoft.com/office/drawing/2014/main" xmlns="" id="{C890BEE3-2F48-DB47-BF75-4D1A2646C982}"/>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ECAE7B85-AE43-7D45-A94F-D88B0F98F240}"/>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207443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1CAF6-60A6-4D42-8CB2-A786D56EE2E6}"/>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xmlns="" id="{A559D574-A4D7-0044-9CF9-F52ECF7A7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81B977D-9FE5-274F-A9F8-7AEAB48067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xmlns="" id="{134AF540-0566-0149-BA06-4FBD5DF243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0761D77-375B-7149-8E2E-A44CA5522C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xmlns="" id="{06B202A7-2747-BE41-96F7-9C864CDF2653}"/>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8" name="Footer Placeholder 7">
            <a:extLst>
              <a:ext uri="{FF2B5EF4-FFF2-40B4-BE49-F238E27FC236}">
                <a16:creationId xmlns:a16="http://schemas.microsoft.com/office/drawing/2014/main" xmlns="" id="{6929AE80-321F-904D-A8D7-8F8A106595A6}"/>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xmlns="" id="{47B439D1-CBD5-DC48-903B-6FDBE6CC4B55}"/>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128008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FB7A9-4006-C740-AFDD-5FE8A4E33F7E}"/>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xmlns="" id="{F8896817-9A14-3C46-9223-19E1678C6F28}"/>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4" name="Footer Placeholder 3">
            <a:extLst>
              <a:ext uri="{FF2B5EF4-FFF2-40B4-BE49-F238E27FC236}">
                <a16:creationId xmlns:a16="http://schemas.microsoft.com/office/drawing/2014/main" xmlns="" id="{2054AEF8-7D32-EE44-AC3F-BDDF91B7D382}"/>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xmlns="" id="{6EF1B001-F1A2-6048-816D-96DE2729A360}"/>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107515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FD2247-B9FC-DE47-A27B-EBFFD765EE17}"/>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3" name="Footer Placeholder 2">
            <a:extLst>
              <a:ext uri="{FF2B5EF4-FFF2-40B4-BE49-F238E27FC236}">
                <a16:creationId xmlns:a16="http://schemas.microsoft.com/office/drawing/2014/main" xmlns="" id="{D008DB8A-A45E-B84F-9D3D-615921B05D38}"/>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xmlns="" id="{0ACFFF45-72ED-9549-A557-4B6BD4DE236C}"/>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326641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0EA9A-C7DB-D64F-8DBB-CEEC7A2D1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xmlns="" id="{50DB5270-0414-F34C-99E1-631B27065D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xmlns="" id="{CD4E353F-D135-BB45-95DA-4E179BA404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AE681F3-299F-2C44-9F8D-F38A158F6C3C}"/>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6" name="Footer Placeholder 5">
            <a:extLst>
              <a:ext uri="{FF2B5EF4-FFF2-40B4-BE49-F238E27FC236}">
                <a16:creationId xmlns:a16="http://schemas.microsoft.com/office/drawing/2014/main" xmlns="" id="{C65C3A51-9694-4F4E-B4E7-E778222E9D60}"/>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FE46468F-F809-9C49-B98E-E27CB5667936}"/>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273548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30D005-E444-4D4B-97AB-112A8ED865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xmlns="" id="{7AB9B102-5CAA-BE40-9989-401DD2C5A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xmlns="" id="{ED4A7DDB-9472-9849-9836-F1E6DD9DD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E2BCBB3-8069-764C-9340-5591442D9667}"/>
              </a:ext>
            </a:extLst>
          </p:cNvPr>
          <p:cNvSpPr>
            <a:spLocks noGrp="1"/>
          </p:cNvSpPr>
          <p:nvPr>
            <p:ph type="dt" sz="half" idx="10"/>
          </p:nvPr>
        </p:nvSpPr>
        <p:spPr/>
        <p:txBody>
          <a:bodyPr/>
          <a:lstStyle/>
          <a:p>
            <a:fld id="{B324E0B8-4C55-694B-8FA2-F5EA875ADAFC}" type="datetimeFigureOut">
              <a:rPr lang="tr-TR" smtClean="0"/>
              <a:t>17.01.2024</a:t>
            </a:fld>
            <a:endParaRPr lang="tr-TR"/>
          </a:p>
        </p:txBody>
      </p:sp>
      <p:sp>
        <p:nvSpPr>
          <p:cNvPr id="6" name="Footer Placeholder 5">
            <a:extLst>
              <a:ext uri="{FF2B5EF4-FFF2-40B4-BE49-F238E27FC236}">
                <a16:creationId xmlns:a16="http://schemas.microsoft.com/office/drawing/2014/main" xmlns="" id="{AD86CF1B-A922-3048-8CC6-24EF430E91D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xmlns="" id="{33BE2B66-E333-3549-BF83-9D734566EAD1}"/>
              </a:ext>
            </a:extLst>
          </p:cNvPr>
          <p:cNvSpPr>
            <a:spLocks noGrp="1"/>
          </p:cNvSpPr>
          <p:nvPr>
            <p:ph type="sldNum" sz="quarter" idx="12"/>
          </p:nvPr>
        </p:nvSpPr>
        <p:spPr/>
        <p:txBody>
          <a:bodyPr/>
          <a:lstStyle/>
          <a:p>
            <a:fld id="{C8D6133F-E69D-1F4D-97B4-817B221CAFA5}" type="slidenum">
              <a:rPr lang="tr-TR" smtClean="0"/>
              <a:t>‹#›</a:t>
            </a:fld>
            <a:endParaRPr lang="tr-TR"/>
          </a:p>
        </p:txBody>
      </p:sp>
    </p:spTree>
    <p:extLst>
      <p:ext uri="{BB962C8B-B14F-4D97-AF65-F5344CB8AC3E}">
        <p14:creationId xmlns:p14="http://schemas.microsoft.com/office/powerpoint/2010/main" val="3388964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137302-64C8-8240-96B6-F77417E187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xmlns="" id="{05DBCA0E-C835-F947-8601-E169A59DC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xmlns="" id="{51E022FC-7C4E-7842-B9BA-A28E849BC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4E0B8-4C55-694B-8FA2-F5EA875ADAFC}" type="datetimeFigureOut">
              <a:rPr lang="tr-TR" smtClean="0"/>
              <a:t>17.01.2024</a:t>
            </a:fld>
            <a:endParaRPr lang="tr-TR"/>
          </a:p>
        </p:txBody>
      </p:sp>
      <p:sp>
        <p:nvSpPr>
          <p:cNvPr id="5" name="Footer Placeholder 4">
            <a:extLst>
              <a:ext uri="{FF2B5EF4-FFF2-40B4-BE49-F238E27FC236}">
                <a16:creationId xmlns:a16="http://schemas.microsoft.com/office/drawing/2014/main" xmlns="" id="{EE8A2911-CA59-AC40-A723-CC61F32A6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xmlns="" id="{AE0120B0-74A5-6A44-8C37-D3AF72CAE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6133F-E69D-1F4D-97B4-817B221CAFA5}" type="slidenum">
              <a:rPr lang="tr-TR" smtClean="0"/>
              <a:t>‹#›</a:t>
            </a:fld>
            <a:endParaRPr lang="tr-TR"/>
          </a:p>
        </p:txBody>
      </p:sp>
    </p:spTree>
    <p:extLst>
      <p:ext uri="{BB962C8B-B14F-4D97-AF65-F5344CB8AC3E}">
        <p14:creationId xmlns:p14="http://schemas.microsoft.com/office/powerpoint/2010/main" val="1805016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file:///D:\yedek%2017.12.2013\riskde&#287;erlendirme\OHS-WSA-handbook-medical-surgical-staff.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hasuder.org.tr/hsg/?p=4009"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D783DD6-7697-D54E-92D9-6E4D0C8CF2D3}"/>
              </a:ext>
            </a:extLst>
          </p:cNvPr>
          <p:cNvSpPr>
            <a:spLocks noGrp="1"/>
          </p:cNvSpPr>
          <p:nvPr>
            <p:ph type="ctrTitle"/>
          </p:nvPr>
        </p:nvSpPr>
        <p:spPr>
          <a:xfrm>
            <a:off x="6646333" y="974274"/>
            <a:ext cx="5763985" cy="2387600"/>
          </a:xfrm>
        </p:spPr>
        <p:txBody>
          <a:bodyPr>
            <a:normAutofit/>
          </a:bodyPr>
          <a:lstStyle/>
          <a:p>
            <a:r>
              <a:rPr lang="tr-TR" sz="4400" b="1" dirty="0">
                <a:solidFill>
                  <a:srgbClr val="C02948"/>
                </a:solidFill>
              </a:rPr>
              <a:t>Sağlıkta Şiddet Epidemiyolojisi</a:t>
            </a:r>
          </a:p>
        </p:txBody>
      </p:sp>
      <p:sp>
        <p:nvSpPr>
          <p:cNvPr id="6" name="Subtitle 5">
            <a:extLst>
              <a:ext uri="{FF2B5EF4-FFF2-40B4-BE49-F238E27FC236}">
                <a16:creationId xmlns:a16="http://schemas.microsoft.com/office/drawing/2014/main" xmlns="" id="{542E7CD0-F58E-284C-9F09-D8C788210E9B}"/>
              </a:ext>
            </a:extLst>
          </p:cNvPr>
          <p:cNvSpPr>
            <a:spLocks noGrp="1"/>
          </p:cNvSpPr>
          <p:nvPr>
            <p:ph type="subTitle" idx="1"/>
          </p:nvPr>
        </p:nvSpPr>
        <p:spPr>
          <a:xfrm>
            <a:off x="7743976" y="3628119"/>
            <a:ext cx="3739243" cy="1655762"/>
          </a:xfrm>
        </p:spPr>
        <p:txBody>
          <a:bodyPr/>
          <a:lstStyle/>
          <a:p>
            <a:r>
              <a:rPr lang="tr-TR" b="1" dirty="0">
                <a:solidFill>
                  <a:schemeClr val="bg1">
                    <a:lumMod val="50000"/>
                  </a:schemeClr>
                </a:solidFill>
              </a:rPr>
              <a:t>Mehmet </a:t>
            </a:r>
            <a:r>
              <a:rPr lang="tr-TR" b="1" dirty="0" err="1">
                <a:solidFill>
                  <a:schemeClr val="bg1">
                    <a:lumMod val="50000"/>
                  </a:schemeClr>
                </a:solidFill>
              </a:rPr>
              <a:t>Zencir</a:t>
            </a:r>
            <a:endParaRPr lang="tr-TR" b="1" dirty="0">
              <a:solidFill>
                <a:schemeClr val="bg1">
                  <a:lumMod val="50000"/>
                </a:schemeClr>
              </a:solidFill>
            </a:endParaRPr>
          </a:p>
          <a:p>
            <a:r>
              <a:rPr lang="tr-TR" b="1" dirty="0">
                <a:solidFill>
                  <a:schemeClr val="bg1">
                    <a:lumMod val="50000"/>
                  </a:schemeClr>
                </a:solidFill>
              </a:rPr>
              <a:t>TTB Halk Sağlığı Kolu</a:t>
            </a:r>
          </a:p>
          <a:p>
            <a:r>
              <a:rPr lang="tr-TR" b="1" dirty="0">
                <a:solidFill>
                  <a:schemeClr val="bg1">
                    <a:lumMod val="50000"/>
                  </a:schemeClr>
                </a:solidFill>
              </a:rPr>
              <a:t>16 Aralık 2023</a:t>
            </a:r>
          </a:p>
        </p:txBody>
      </p:sp>
      <p:pic>
        <p:nvPicPr>
          <p:cNvPr id="4" name="Picture 3">
            <a:extLst>
              <a:ext uri="{FF2B5EF4-FFF2-40B4-BE49-F238E27FC236}">
                <a16:creationId xmlns:a16="http://schemas.microsoft.com/office/drawing/2014/main" xmlns="" id="{338C0BDC-19F9-284D-AA29-55E1E26F53F4}"/>
              </a:ext>
            </a:extLst>
          </p:cNvPr>
          <p:cNvPicPr>
            <a:picLocks noChangeAspect="1"/>
          </p:cNvPicPr>
          <p:nvPr/>
        </p:nvPicPr>
        <p:blipFill>
          <a:blip r:embed="rId2"/>
          <a:stretch>
            <a:fillRect/>
          </a:stretch>
        </p:blipFill>
        <p:spPr>
          <a:xfrm>
            <a:off x="277586" y="648155"/>
            <a:ext cx="7249281" cy="5959928"/>
          </a:xfrm>
          <a:prstGeom prst="rect">
            <a:avLst/>
          </a:prstGeom>
        </p:spPr>
      </p:pic>
    </p:spTree>
    <p:extLst>
      <p:ext uri="{BB962C8B-B14F-4D97-AF65-F5344CB8AC3E}">
        <p14:creationId xmlns:p14="http://schemas.microsoft.com/office/powerpoint/2010/main" val="4008458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a:xfrm>
            <a:off x="838200" y="1673525"/>
            <a:ext cx="10515600" cy="4934309"/>
          </a:xfrm>
        </p:spPr>
        <p:txBody>
          <a:bodyPr>
            <a:normAutofit fontScale="62500" lnSpcReduction="20000"/>
          </a:bodyPr>
          <a:lstStyle/>
          <a:p>
            <a:pPr marL="0" indent="0">
              <a:buNone/>
            </a:pPr>
            <a:r>
              <a:rPr lang="tr-TR" sz="4000" dirty="0" err="1"/>
              <a:t>PubMed</a:t>
            </a:r>
            <a:r>
              <a:rPr lang="tr-TR" sz="4000" dirty="0"/>
              <a:t>, </a:t>
            </a:r>
            <a:r>
              <a:rPr lang="tr-TR" sz="4000" dirty="0" err="1"/>
              <a:t>Embase</a:t>
            </a:r>
            <a:r>
              <a:rPr lang="tr-TR" sz="4000" dirty="0"/>
              <a:t> ve Web of </a:t>
            </a:r>
            <a:r>
              <a:rPr lang="tr-TR" sz="4000" dirty="0" err="1"/>
              <a:t>Science'ı</a:t>
            </a:r>
            <a:r>
              <a:rPr lang="tr-TR" sz="4000" dirty="0"/>
              <a:t> başlangıcından </a:t>
            </a:r>
            <a:r>
              <a:rPr lang="tr-TR" sz="4000" b="1" dirty="0">
                <a:solidFill>
                  <a:srgbClr val="0432FF"/>
                </a:solidFill>
              </a:rPr>
              <a:t>Ekim 2018'e </a:t>
            </a:r>
            <a:r>
              <a:rPr lang="tr-TR" sz="4000" dirty="0"/>
              <a:t>kadar </a:t>
            </a:r>
          </a:p>
          <a:p>
            <a:pPr marL="0" indent="0">
              <a:buNone/>
            </a:pPr>
            <a:r>
              <a:rPr lang="tr-TR" sz="4000" dirty="0"/>
              <a:t>son 1 yılda</a:t>
            </a:r>
          </a:p>
          <a:p>
            <a:r>
              <a:rPr lang="tr-TR" sz="4000" dirty="0"/>
              <a:t>herhangi bir işyeri şiddeti </a:t>
            </a:r>
            <a:r>
              <a:rPr lang="tr-TR" sz="4000" b="1" dirty="0">
                <a:solidFill>
                  <a:srgbClr val="0432FF"/>
                </a:solidFill>
              </a:rPr>
              <a:t>%61,9</a:t>
            </a:r>
            <a:endParaRPr lang="tr-TR" sz="4000" dirty="0"/>
          </a:p>
          <a:p>
            <a:r>
              <a:rPr lang="tr-TR" sz="4000" dirty="0"/>
              <a:t>fiziksel olmayan şiddet </a:t>
            </a:r>
            <a:r>
              <a:rPr lang="tr-TR" sz="4000" b="1" dirty="0">
                <a:solidFill>
                  <a:srgbClr val="0432FF"/>
                </a:solidFill>
              </a:rPr>
              <a:t>%42,5'i </a:t>
            </a:r>
            <a:endParaRPr lang="tr-TR" sz="4000" dirty="0"/>
          </a:p>
          <a:p>
            <a:r>
              <a:rPr lang="tr-TR" sz="4000" dirty="0"/>
              <a:t>fiziksel şiddet </a:t>
            </a:r>
            <a:r>
              <a:rPr lang="tr-TR" sz="4000" b="1" dirty="0">
                <a:solidFill>
                  <a:srgbClr val="0432FF"/>
                </a:solidFill>
              </a:rPr>
              <a:t>%24,4'ü</a:t>
            </a:r>
            <a:endParaRPr lang="tr-TR" sz="4000" dirty="0"/>
          </a:p>
          <a:p>
            <a:pPr marL="0" indent="0">
              <a:buNone/>
            </a:pPr>
            <a:endParaRPr lang="tr-TR" sz="4000" dirty="0"/>
          </a:p>
          <a:p>
            <a:pPr marL="0" indent="0">
              <a:buNone/>
            </a:pPr>
            <a:r>
              <a:rPr lang="tr-TR" sz="4000" dirty="0"/>
              <a:t>Fiziksel olmayan şiddetin en yaygın biçimi </a:t>
            </a:r>
          </a:p>
          <a:p>
            <a:r>
              <a:rPr lang="tr-TR" sz="4000" dirty="0"/>
              <a:t>sözlü taciz %57,6; </a:t>
            </a:r>
          </a:p>
          <a:p>
            <a:r>
              <a:rPr lang="tr-TR" sz="4000" dirty="0"/>
              <a:t>tehdit %33,2 ve </a:t>
            </a:r>
          </a:p>
          <a:p>
            <a:r>
              <a:rPr lang="tr-TR" sz="4000" dirty="0"/>
              <a:t>cinsel taciz %12,4;</a:t>
            </a:r>
          </a:p>
          <a:p>
            <a:r>
              <a:rPr lang="tr-TR" sz="4000" dirty="0"/>
              <a:t>özellikle Asya ve Kuzey Amerika ülkelerinde, psikiyatri ve acil servis ortamlarında ve hemşireler ve doktorlar arasında yüksek </a:t>
            </a:r>
          </a:p>
          <a:p>
            <a:endParaRPr lang="tr-TR" dirty="0"/>
          </a:p>
          <a:p>
            <a:endParaRPr lang="tr-TR" dirty="0"/>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394189"/>
            <a:ext cx="10033907" cy="830997"/>
          </a:xfrm>
          <a:prstGeom prst="rect">
            <a:avLst/>
          </a:prstGeom>
          <a:solidFill>
            <a:schemeClr val="accent6">
              <a:lumMod val="40000"/>
              <a:lumOff val="60000"/>
            </a:schemeClr>
          </a:solidFill>
        </p:spPr>
        <p:txBody>
          <a:bodyPr wrap="square">
            <a:spAutoFit/>
          </a:bodyPr>
          <a:lstStyle/>
          <a:p>
            <a:r>
              <a:rPr lang="tr-TR" sz="2400" b="1" dirty="0" err="1"/>
              <a:t>Liu</a:t>
            </a:r>
            <a:r>
              <a:rPr lang="tr-TR" sz="2400" b="1" dirty="0"/>
              <a:t> et al. 2019. </a:t>
            </a:r>
            <a:r>
              <a:rPr lang="tr-TR" sz="2400" b="1" dirty="0" err="1"/>
              <a:t>Prevalence</a:t>
            </a:r>
            <a:r>
              <a:rPr lang="tr-TR" sz="2400" b="1" dirty="0"/>
              <a:t> of </a:t>
            </a:r>
            <a:r>
              <a:rPr lang="tr-TR" sz="2400" b="1" dirty="0" err="1"/>
              <a:t>workplace</a:t>
            </a:r>
            <a:r>
              <a:rPr lang="tr-TR" sz="2400" b="1" dirty="0"/>
              <a:t> </a:t>
            </a:r>
            <a:r>
              <a:rPr lang="tr-TR" sz="2400" b="1" dirty="0" err="1"/>
              <a:t>violence</a:t>
            </a:r>
            <a:r>
              <a:rPr lang="tr-TR" sz="2400" b="1" dirty="0"/>
              <a:t> </a:t>
            </a:r>
            <a:r>
              <a:rPr lang="tr-TR" sz="2400" b="1" dirty="0" err="1"/>
              <a:t>against</a:t>
            </a:r>
            <a:r>
              <a:rPr lang="tr-TR" sz="2400" b="1" dirty="0"/>
              <a:t> </a:t>
            </a:r>
            <a:r>
              <a:rPr lang="tr-TR" sz="2400" b="1" dirty="0" err="1"/>
              <a:t>healthcare</a:t>
            </a:r>
            <a:r>
              <a:rPr lang="tr-TR" sz="2400" b="1" dirty="0"/>
              <a:t> </a:t>
            </a:r>
            <a:r>
              <a:rPr lang="tr-TR" sz="2400" b="1" dirty="0" err="1"/>
              <a:t>workers</a:t>
            </a:r>
            <a:r>
              <a:rPr lang="tr-TR" sz="2400" b="1" dirty="0"/>
              <a:t>: a </a:t>
            </a:r>
            <a:r>
              <a:rPr lang="tr-TR" sz="2400" b="1" dirty="0" err="1"/>
              <a:t>systematic</a:t>
            </a:r>
            <a:r>
              <a:rPr lang="tr-TR" sz="2400" b="1" dirty="0"/>
              <a:t> </a:t>
            </a:r>
            <a:r>
              <a:rPr lang="tr-TR" sz="2400" b="1" dirty="0" err="1"/>
              <a:t>review</a:t>
            </a:r>
            <a:r>
              <a:rPr lang="tr-TR" sz="2400" b="1" dirty="0"/>
              <a:t> </a:t>
            </a:r>
            <a:r>
              <a:rPr lang="tr-TR" sz="2400" b="1" dirty="0" err="1"/>
              <a:t>and</a:t>
            </a:r>
            <a:r>
              <a:rPr lang="tr-TR" sz="2400" b="1" dirty="0"/>
              <a:t> Meta-</a:t>
            </a:r>
            <a:r>
              <a:rPr lang="tr-TR" sz="2400" b="1" dirty="0" err="1"/>
              <a:t>analysis</a:t>
            </a:r>
            <a:r>
              <a:rPr lang="tr-TR" sz="2400" b="1" dirty="0"/>
              <a:t>. </a:t>
            </a:r>
            <a:r>
              <a:rPr lang="tr-TR" sz="2400" b="1" dirty="0" err="1"/>
              <a:t>Occup</a:t>
            </a:r>
            <a:r>
              <a:rPr lang="tr-TR" sz="2400" b="1" dirty="0"/>
              <a:t> </a:t>
            </a:r>
            <a:r>
              <a:rPr lang="tr-TR" sz="2400" b="1" dirty="0" err="1"/>
              <a:t>Environ</a:t>
            </a:r>
            <a:r>
              <a:rPr lang="tr-TR" sz="2400" b="1" dirty="0"/>
              <a:t> </a:t>
            </a:r>
            <a:r>
              <a:rPr lang="tr-TR" sz="2400" b="1" dirty="0" err="1"/>
              <a:t>Med</a:t>
            </a:r>
            <a:r>
              <a:rPr lang="tr-TR" sz="2400" b="1" dirty="0"/>
              <a:t>. </a:t>
            </a:r>
          </a:p>
        </p:txBody>
      </p:sp>
    </p:spTree>
    <p:extLst>
      <p:ext uri="{BB962C8B-B14F-4D97-AF65-F5344CB8AC3E}">
        <p14:creationId xmlns:p14="http://schemas.microsoft.com/office/powerpoint/2010/main" val="344340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22FBAAF-61DF-4A47-807F-E9271F4DADCE}"/>
              </a:ext>
            </a:extLst>
          </p:cNvPr>
          <p:cNvSpPr>
            <a:spLocks noGrp="1"/>
          </p:cNvSpPr>
          <p:nvPr>
            <p:ph idx="1"/>
          </p:nvPr>
        </p:nvSpPr>
        <p:spPr/>
        <p:txBody>
          <a:bodyPr>
            <a:normAutofit/>
          </a:bodyPr>
          <a:lstStyle/>
          <a:p>
            <a:r>
              <a:rPr lang="tr-TR" b="1" dirty="0">
                <a:solidFill>
                  <a:srgbClr val="0432FF"/>
                </a:solidFill>
              </a:rPr>
              <a:t>Fiziksel şiddet </a:t>
            </a:r>
            <a:r>
              <a:rPr lang="tr-TR" b="1" dirty="0">
                <a:solidFill>
                  <a:srgbClr val="C00000"/>
                </a:solidFill>
              </a:rPr>
              <a:t>%36,7</a:t>
            </a:r>
          </a:p>
          <a:p>
            <a:pPr lvl="1"/>
            <a:r>
              <a:rPr lang="tr-TR" b="1" dirty="0">
                <a:solidFill>
                  <a:srgbClr val="0432FF"/>
                </a:solidFill>
              </a:rPr>
              <a:t>Hekimlerin %40,7</a:t>
            </a:r>
          </a:p>
          <a:p>
            <a:pPr lvl="1"/>
            <a:r>
              <a:rPr lang="tr-TR" b="1" dirty="0" err="1">
                <a:solidFill>
                  <a:srgbClr val="0432FF"/>
                </a:solidFill>
              </a:rPr>
              <a:t>ATT'lerin</a:t>
            </a:r>
            <a:r>
              <a:rPr lang="tr-TR" b="1" dirty="0">
                <a:solidFill>
                  <a:srgbClr val="0432FF"/>
                </a:solidFill>
              </a:rPr>
              <a:t> %34,3</a:t>
            </a:r>
          </a:p>
          <a:p>
            <a:pPr lvl="1"/>
            <a:endParaRPr lang="tr-TR" b="1" dirty="0">
              <a:solidFill>
                <a:srgbClr val="0432FF"/>
              </a:solidFill>
            </a:endParaRPr>
          </a:p>
          <a:p>
            <a:r>
              <a:rPr lang="tr-TR" b="1" dirty="0">
                <a:solidFill>
                  <a:srgbClr val="0432FF"/>
                </a:solidFill>
              </a:rPr>
              <a:t>Sözlü tacize </a:t>
            </a:r>
            <a:r>
              <a:rPr lang="tr-TR" dirty="0"/>
              <a:t> </a:t>
            </a:r>
            <a:r>
              <a:rPr lang="tr-TR" b="1" dirty="0">
                <a:solidFill>
                  <a:srgbClr val="C00000"/>
                </a:solidFill>
              </a:rPr>
              <a:t>%88,8</a:t>
            </a:r>
          </a:p>
          <a:p>
            <a:pPr lvl="1"/>
            <a:r>
              <a:rPr lang="tr-TR" b="1" dirty="0">
                <a:solidFill>
                  <a:srgbClr val="0432FF"/>
                </a:solidFill>
              </a:rPr>
              <a:t>Hekimlerin  %94,6</a:t>
            </a:r>
          </a:p>
          <a:p>
            <a:pPr lvl="1"/>
            <a:r>
              <a:rPr lang="tr-TR" b="1" dirty="0">
                <a:solidFill>
                  <a:srgbClr val="0432FF"/>
                </a:solidFill>
              </a:rPr>
              <a:t>Ebe-hemşire-</a:t>
            </a:r>
            <a:r>
              <a:rPr lang="tr-TR" b="1" dirty="0" err="1">
                <a:solidFill>
                  <a:srgbClr val="0432FF"/>
                </a:solidFill>
              </a:rPr>
              <a:t>ATT'lerin</a:t>
            </a:r>
            <a:r>
              <a:rPr lang="tr-TR" b="1" dirty="0">
                <a:solidFill>
                  <a:srgbClr val="0432FF"/>
                </a:solidFill>
              </a:rPr>
              <a:t> %85,4'ü sözlü tacize</a:t>
            </a:r>
            <a:endParaRPr lang="tr-TR" dirty="0"/>
          </a:p>
          <a:p>
            <a:pPr marL="457200" lvl="1" indent="0">
              <a:buNone/>
            </a:pPr>
            <a:endParaRPr lang="tr-TR" dirty="0"/>
          </a:p>
          <a:p>
            <a:pPr lvl="1"/>
            <a:r>
              <a:rPr lang="tr-TR" dirty="0"/>
              <a:t>Sağlık Sektöründe İşyeri Şiddeti Ülke Vaka Çalışması</a:t>
            </a:r>
          </a:p>
          <a:p>
            <a:pPr marL="0" indent="0">
              <a:buNone/>
            </a:pPr>
            <a:endParaRPr lang="tr-TR" dirty="0"/>
          </a:p>
          <a:p>
            <a:endParaRPr lang="tr-TR" dirty="0"/>
          </a:p>
        </p:txBody>
      </p:sp>
      <p:sp>
        <p:nvSpPr>
          <p:cNvPr id="4" name="Rectangle 3">
            <a:extLst>
              <a:ext uri="{FF2B5EF4-FFF2-40B4-BE49-F238E27FC236}">
                <a16:creationId xmlns:a16="http://schemas.microsoft.com/office/drawing/2014/main" xmlns="" id="{A834E2AE-44FC-BB4A-AB9A-83A31F284130}"/>
              </a:ext>
            </a:extLst>
          </p:cNvPr>
          <p:cNvSpPr/>
          <p:nvPr/>
        </p:nvSpPr>
        <p:spPr>
          <a:xfrm>
            <a:off x="657353" y="476265"/>
            <a:ext cx="10522481" cy="830997"/>
          </a:xfrm>
          <a:prstGeom prst="rect">
            <a:avLst/>
          </a:prstGeom>
          <a:solidFill>
            <a:schemeClr val="accent4">
              <a:lumMod val="20000"/>
              <a:lumOff val="80000"/>
            </a:schemeClr>
          </a:solidFill>
        </p:spPr>
        <p:txBody>
          <a:bodyPr wrap="square">
            <a:spAutoFit/>
          </a:bodyPr>
          <a:lstStyle/>
          <a:p>
            <a:r>
              <a:rPr lang="tr-TR" sz="2400" b="1" dirty="0"/>
              <a:t>Hamzaoğlu ve Türk (2019) </a:t>
            </a:r>
            <a:r>
              <a:rPr lang="tr-TR" sz="2400" b="1" dirty="0" err="1"/>
              <a:t>Prevalence</a:t>
            </a:r>
            <a:r>
              <a:rPr lang="tr-TR" sz="2400" b="1" dirty="0"/>
              <a:t> of </a:t>
            </a:r>
            <a:r>
              <a:rPr lang="tr-TR" sz="2400" b="1" dirty="0" err="1"/>
              <a:t>Physical</a:t>
            </a:r>
            <a:r>
              <a:rPr lang="tr-TR" sz="2400" b="1" dirty="0"/>
              <a:t> </a:t>
            </a:r>
            <a:r>
              <a:rPr lang="tr-TR" sz="2400" b="1" dirty="0" err="1"/>
              <a:t>and</a:t>
            </a:r>
            <a:r>
              <a:rPr lang="tr-TR" sz="2400" b="1" dirty="0"/>
              <a:t> </a:t>
            </a:r>
            <a:r>
              <a:rPr lang="tr-TR" sz="2400" b="1" dirty="0" err="1"/>
              <a:t>Verbal</a:t>
            </a:r>
            <a:r>
              <a:rPr lang="tr-TR" sz="2400" b="1" dirty="0"/>
              <a:t> </a:t>
            </a:r>
            <a:r>
              <a:rPr lang="tr-TR" sz="2400" b="1" dirty="0" err="1"/>
              <a:t>Violence</a:t>
            </a:r>
            <a:r>
              <a:rPr lang="tr-TR" sz="2400" b="1" dirty="0"/>
              <a:t> </a:t>
            </a:r>
            <a:r>
              <a:rPr lang="tr-TR" sz="2400" b="1" dirty="0" err="1"/>
              <a:t>Against</a:t>
            </a:r>
            <a:r>
              <a:rPr lang="tr-TR" sz="2400" b="1" dirty="0"/>
              <a:t> </a:t>
            </a:r>
            <a:r>
              <a:rPr lang="tr-TR" sz="2400" b="1" dirty="0" err="1"/>
              <a:t>Health</a:t>
            </a:r>
            <a:r>
              <a:rPr lang="tr-TR" sz="2400" b="1" dirty="0"/>
              <a:t> </a:t>
            </a:r>
            <a:r>
              <a:rPr lang="tr-TR" sz="2400" b="1" dirty="0" err="1"/>
              <a:t>Care</a:t>
            </a:r>
            <a:r>
              <a:rPr lang="tr-TR" sz="2400" b="1" dirty="0"/>
              <a:t> </a:t>
            </a:r>
            <a:r>
              <a:rPr lang="tr-TR" sz="2400" b="1" dirty="0" err="1"/>
              <a:t>Workers</a:t>
            </a:r>
            <a:r>
              <a:rPr lang="tr-TR" sz="2400" b="1" dirty="0"/>
              <a:t> in </a:t>
            </a:r>
            <a:r>
              <a:rPr lang="tr-TR" sz="2400" b="1" dirty="0" err="1"/>
              <a:t>Turkey</a:t>
            </a:r>
            <a:r>
              <a:rPr lang="tr-TR" sz="2400" b="1" dirty="0"/>
              <a:t>. </a:t>
            </a:r>
            <a:r>
              <a:rPr lang="tr-TR" sz="2400" dirty="0"/>
              <a:t>International </a:t>
            </a:r>
            <a:r>
              <a:rPr lang="tr-TR" sz="2400" dirty="0" err="1"/>
              <a:t>Journal</a:t>
            </a:r>
            <a:r>
              <a:rPr lang="tr-TR" sz="2400" dirty="0"/>
              <a:t> of </a:t>
            </a:r>
            <a:r>
              <a:rPr lang="tr-TR" sz="2400" dirty="0" err="1"/>
              <a:t>Health</a:t>
            </a:r>
            <a:r>
              <a:rPr lang="tr-TR" sz="2400" dirty="0"/>
              <a:t> Services, </a:t>
            </a:r>
            <a:r>
              <a:rPr lang="tr-TR" sz="2000" dirty="0"/>
              <a:t>0(0) 1– 18</a:t>
            </a:r>
            <a:r>
              <a:rPr lang="tr-TR" sz="2000" b="1" dirty="0"/>
              <a:t> </a:t>
            </a:r>
            <a:endParaRPr lang="tr-TR" sz="2000" dirty="0"/>
          </a:p>
        </p:txBody>
      </p:sp>
    </p:spTree>
    <p:extLst>
      <p:ext uri="{BB962C8B-B14F-4D97-AF65-F5344CB8AC3E}">
        <p14:creationId xmlns:p14="http://schemas.microsoft.com/office/powerpoint/2010/main" val="28414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80C276F-7063-C34C-8251-0159E44E98B3}"/>
              </a:ext>
            </a:extLst>
          </p:cNvPr>
          <p:cNvSpPr>
            <a:spLocks noGrp="1"/>
          </p:cNvSpPr>
          <p:nvPr>
            <p:ph idx="1"/>
          </p:nvPr>
        </p:nvSpPr>
        <p:spPr>
          <a:xfrm>
            <a:off x="717430" y="1397479"/>
            <a:ext cx="10515600" cy="5003322"/>
          </a:xfrm>
        </p:spPr>
        <p:txBody>
          <a:bodyPr>
            <a:normAutofit/>
          </a:bodyPr>
          <a:lstStyle/>
          <a:p>
            <a:pPr marL="0" indent="0">
              <a:buNone/>
            </a:pPr>
            <a:r>
              <a:rPr lang="tr-TR" dirty="0"/>
              <a:t>Türkiye genelinde 12.944 sağlık çalışanı (tabakalı bir örneklem)</a:t>
            </a:r>
          </a:p>
          <a:p>
            <a:r>
              <a:rPr lang="tr-TR" dirty="0"/>
              <a:t>Uluslararası Çalışma Örgütü, Uluslararası Hemşireler Konseyi, Dünya Sağlık Örgütü ve Uluslararası Kamu Hizmetleri anketleri</a:t>
            </a:r>
          </a:p>
          <a:p>
            <a:r>
              <a:rPr lang="tr-TR" dirty="0"/>
              <a:t>Türkiye'de </a:t>
            </a:r>
            <a:r>
              <a:rPr lang="tr-TR" b="1" dirty="0">
                <a:solidFill>
                  <a:srgbClr val="0432FF"/>
                </a:solidFill>
              </a:rPr>
              <a:t>son 12 ay içinde işyerinde şiddete maruz kalan sağlık çalışanlarının oranı %44,7'dir. </a:t>
            </a:r>
          </a:p>
          <a:p>
            <a:pPr lvl="1"/>
            <a:r>
              <a:rPr lang="tr-TR" dirty="0"/>
              <a:t>Şiddet türleri arasında </a:t>
            </a:r>
            <a:r>
              <a:rPr lang="tr-TR" b="1" dirty="0">
                <a:solidFill>
                  <a:srgbClr val="C00000"/>
                </a:solidFill>
              </a:rPr>
              <a:t>fiziksel %6,8, </a:t>
            </a:r>
            <a:r>
              <a:rPr lang="tr-TR" b="1" dirty="0">
                <a:solidFill>
                  <a:srgbClr val="0432FF"/>
                </a:solidFill>
              </a:rPr>
              <a:t>sözel %43,2, </a:t>
            </a:r>
            <a:r>
              <a:rPr lang="tr-TR" b="1" dirty="0" err="1">
                <a:solidFill>
                  <a:srgbClr val="0432FF"/>
                </a:solidFill>
              </a:rPr>
              <a:t>mobbing</a:t>
            </a:r>
            <a:r>
              <a:rPr lang="tr-TR" b="1" dirty="0">
                <a:solidFill>
                  <a:srgbClr val="0432FF"/>
                </a:solidFill>
              </a:rPr>
              <a:t> (zorbalık) %2,4 ve cinsel taciz %1 </a:t>
            </a:r>
            <a:r>
              <a:rPr lang="tr-TR" dirty="0"/>
              <a:t>yer almaktadır. </a:t>
            </a:r>
          </a:p>
          <a:p>
            <a:r>
              <a:rPr lang="tr-TR" b="1" dirty="0">
                <a:solidFill>
                  <a:srgbClr val="0432FF"/>
                </a:solidFill>
              </a:rPr>
              <a:t>Yanıt verenlerin %52,3'ü tüm kariyerleri boyunca en az bir tür işyeri şiddetine maruz kalmıştır. </a:t>
            </a:r>
          </a:p>
          <a:p>
            <a:pPr lvl="1"/>
            <a:r>
              <a:rPr lang="tr-TR" dirty="0"/>
              <a:t>Şiddet türleri </a:t>
            </a:r>
            <a:r>
              <a:rPr lang="tr-TR" b="1" dirty="0">
                <a:solidFill>
                  <a:srgbClr val="C00000"/>
                </a:solidFill>
              </a:rPr>
              <a:t>fiziksel %10,4, </a:t>
            </a:r>
            <a:r>
              <a:rPr lang="tr-TR" b="1" dirty="0">
                <a:solidFill>
                  <a:srgbClr val="0432FF"/>
                </a:solidFill>
              </a:rPr>
              <a:t>sözlü %48,2, </a:t>
            </a:r>
            <a:r>
              <a:rPr lang="tr-TR" b="1" dirty="0" err="1">
                <a:solidFill>
                  <a:srgbClr val="0432FF"/>
                </a:solidFill>
              </a:rPr>
              <a:t>mobbing</a:t>
            </a:r>
            <a:r>
              <a:rPr lang="tr-TR" b="1" dirty="0">
                <a:solidFill>
                  <a:srgbClr val="0432FF"/>
                </a:solidFill>
              </a:rPr>
              <a:t> %15 ve cinsel taciz %1,6'd</a:t>
            </a:r>
            <a:r>
              <a:rPr lang="tr-TR" dirty="0"/>
              <a:t>ır. </a:t>
            </a:r>
          </a:p>
          <a:p>
            <a:endParaRPr lang="tr-TR" dirty="0"/>
          </a:p>
        </p:txBody>
      </p:sp>
      <p:sp>
        <p:nvSpPr>
          <p:cNvPr id="4" name="Rectangle 3">
            <a:extLst>
              <a:ext uri="{FF2B5EF4-FFF2-40B4-BE49-F238E27FC236}">
                <a16:creationId xmlns:a16="http://schemas.microsoft.com/office/drawing/2014/main" xmlns="" id="{BDF52654-66A3-9C44-8A85-45E87256FA4D}"/>
              </a:ext>
            </a:extLst>
          </p:cNvPr>
          <p:cNvSpPr/>
          <p:nvPr/>
        </p:nvSpPr>
        <p:spPr>
          <a:xfrm>
            <a:off x="562155" y="143110"/>
            <a:ext cx="9922329" cy="830997"/>
          </a:xfrm>
          <a:prstGeom prst="rect">
            <a:avLst/>
          </a:prstGeom>
        </p:spPr>
        <p:txBody>
          <a:bodyPr wrap="square">
            <a:spAutoFit/>
          </a:bodyPr>
          <a:lstStyle/>
          <a:p>
            <a:r>
              <a:rPr lang="tr-TR" sz="2400" b="1" dirty="0">
                <a:solidFill>
                  <a:srgbClr val="C00000"/>
                </a:solidFill>
              </a:rPr>
              <a:t>Pınar ve ark. (2015) </a:t>
            </a:r>
            <a:r>
              <a:rPr lang="tr-TR" sz="2400" b="1" dirty="0" err="1">
                <a:solidFill>
                  <a:srgbClr val="C00000"/>
                </a:solidFill>
              </a:rPr>
              <a:t>Workplace</a:t>
            </a:r>
            <a:r>
              <a:rPr lang="tr-TR" sz="2400" b="1" dirty="0">
                <a:solidFill>
                  <a:srgbClr val="C00000"/>
                </a:solidFill>
              </a:rPr>
              <a:t> </a:t>
            </a:r>
            <a:r>
              <a:rPr lang="tr-TR" sz="2400" b="1" dirty="0" err="1">
                <a:solidFill>
                  <a:srgbClr val="C00000"/>
                </a:solidFill>
              </a:rPr>
              <a:t>Violence</a:t>
            </a:r>
            <a:r>
              <a:rPr lang="tr-TR" sz="2400" b="1" dirty="0">
                <a:solidFill>
                  <a:srgbClr val="C00000"/>
                </a:solidFill>
              </a:rPr>
              <a:t> in </a:t>
            </a:r>
            <a:r>
              <a:rPr lang="tr-TR" sz="2400" b="1" dirty="0" err="1">
                <a:solidFill>
                  <a:srgbClr val="C00000"/>
                </a:solidFill>
              </a:rPr>
              <a:t>the</a:t>
            </a:r>
            <a:r>
              <a:rPr lang="tr-TR" sz="2400" b="1" dirty="0">
                <a:solidFill>
                  <a:srgbClr val="C00000"/>
                </a:solidFill>
              </a:rPr>
              <a:t> </a:t>
            </a:r>
            <a:r>
              <a:rPr lang="tr-TR" sz="2400" b="1" dirty="0" err="1">
                <a:solidFill>
                  <a:srgbClr val="C00000"/>
                </a:solidFill>
              </a:rPr>
              <a:t>Health</a:t>
            </a:r>
            <a:r>
              <a:rPr lang="tr-TR" sz="2400" b="1" dirty="0">
                <a:solidFill>
                  <a:srgbClr val="C00000"/>
                </a:solidFill>
              </a:rPr>
              <a:t> </a:t>
            </a:r>
            <a:r>
              <a:rPr lang="tr-TR" sz="2400" b="1" dirty="0" err="1">
                <a:solidFill>
                  <a:srgbClr val="C00000"/>
                </a:solidFill>
              </a:rPr>
              <a:t>Sector</a:t>
            </a:r>
            <a:r>
              <a:rPr lang="tr-TR" sz="2400" b="1" dirty="0">
                <a:solidFill>
                  <a:srgbClr val="C00000"/>
                </a:solidFill>
              </a:rPr>
              <a:t> in </a:t>
            </a:r>
            <a:r>
              <a:rPr lang="tr-TR" sz="2400" b="1" dirty="0" err="1">
                <a:solidFill>
                  <a:srgbClr val="C00000"/>
                </a:solidFill>
              </a:rPr>
              <a:t>Turkey</a:t>
            </a:r>
            <a:r>
              <a:rPr lang="tr-TR" sz="2400" b="1" dirty="0">
                <a:solidFill>
                  <a:srgbClr val="C00000"/>
                </a:solidFill>
              </a:rPr>
              <a:t>: A </a:t>
            </a:r>
            <a:r>
              <a:rPr lang="tr-TR" sz="2400" b="1" dirty="0" err="1">
                <a:solidFill>
                  <a:srgbClr val="C00000"/>
                </a:solidFill>
              </a:rPr>
              <a:t>National</a:t>
            </a:r>
            <a:r>
              <a:rPr lang="tr-TR" sz="2400" b="1" dirty="0">
                <a:solidFill>
                  <a:srgbClr val="C00000"/>
                </a:solidFill>
              </a:rPr>
              <a:t> </a:t>
            </a:r>
            <a:r>
              <a:rPr lang="tr-TR" sz="2400" b="1" dirty="0" err="1">
                <a:solidFill>
                  <a:srgbClr val="C00000"/>
                </a:solidFill>
              </a:rPr>
              <a:t>Study</a:t>
            </a:r>
            <a:r>
              <a:rPr lang="tr-TR" sz="2400" b="1" dirty="0">
                <a:solidFill>
                  <a:srgbClr val="C00000"/>
                </a:solidFill>
              </a:rPr>
              <a:t>. </a:t>
            </a:r>
            <a:r>
              <a:rPr lang="tr-TR" sz="2400" b="1" dirty="0" err="1">
                <a:solidFill>
                  <a:srgbClr val="C00000"/>
                </a:solidFill>
              </a:rPr>
              <a:t>Journal</a:t>
            </a:r>
            <a:r>
              <a:rPr lang="tr-TR" sz="2400" b="1" dirty="0">
                <a:solidFill>
                  <a:srgbClr val="C00000"/>
                </a:solidFill>
              </a:rPr>
              <a:t> of </a:t>
            </a:r>
            <a:r>
              <a:rPr lang="tr-TR" sz="2400" b="1" dirty="0" err="1">
                <a:solidFill>
                  <a:srgbClr val="C00000"/>
                </a:solidFill>
              </a:rPr>
              <a:t>Interpersonal</a:t>
            </a:r>
            <a:r>
              <a:rPr lang="tr-TR" sz="2400" b="1" dirty="0">
                <a:solidFill>
                  <a:srgbClr val="C00000"/>
                </a:solidFill>
              </a:rPr>
              <a:t> </a:t>
            </a:r>
            <a:r>
              <a:rPr lang="tr-TR" sz="2400" b="1" dirty="0" err="1">
                <a:solidFill>
                  <a:srgbClr val="C00000"/>
                </a:solidFill>
              </a:rPr>
              <a:t>Violence</a:t>
            </a:r>
            <a:r>
              <a:rPr lang="tr-TR" sz="2400" b="1" dirty="0">
                <a:solidFill>
                  <a:srgbClr val="C00000"/>
                </a:solidFill>
              </a:rPr>
              <a:t>  1–21 </a:t>
            </a:r>
          </a:p>
        </p:txBody>
      </p:sp>
    </p:spTree>
    <p:extLst>
      <p:ext uri="{BB962C8B-B14F-4D97-AF65-F5344CB8AC3E}">
        <p14:creationId xmlns:p14="http://schemas.microsoft.com/office/powerpoint/2010/main" val="360950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962A5B9-BC53-3C40-A027-8224688E5C27}"/>
              </a:ext>
            </a:extLst>
          </p:cNvPr>
          <p:cNvGraphicFramePr>
            <a:graphicFrameLocks noGrp="1"/>
          </p:cNvGraphicFramePr>
          <p:nvPr>
            <p:ph idx="1"/>
            <p:extLst>
              <p:ext uri="{D42A27DB-BD31-4B8C-83A1-F6EECF244321}">
                <p14:modId xmlns:p14="http://schemas.microsoft.com/office/powerpoint/2010/main" val="1246334223"/>
              </p:ext>
            </p:extLst>
          </p:nvPr>
        </p:nvGraphicFramePr>
        <p:xfrm>
          <a:off x="638355" y="189781"/>
          <a:ext cx="10680939" cy="6172200"/>
        </p:xfrm>
        <a:graphic>
          <a:graphicData uri="http://schemas.openxmlformats.org/drawingml/2006/table">
            <a:tbl>
              <a:tblPr firstRow="1" bandRow="1">
                <a:tableStyleId>{1E171933-4619-4E11-9A3F-F7608DF75F80}</a:tableStyleId>
              </a:tblPr>
              <a:tblGrid>
                <a:gridCol w="4422749">
                  <a:extLst>
                    <a:ext uri="{9D8B030D-6E8A-4147-A177-3AD203B41FA5}">
                      <a16:colId xmlns:a16="http://schemas.microsoft.com/office/drawing/2014/main" xmlns="" val="2519606639"/>
                    </a:ext>
                  </a:extLst>
                </a:gridCol>
                <a:gridCol w="6258190">
                  <a:extLst>
                    <a:ext uri="{9D8B030D-6E8A-4147-A177-3AD203B41FA5}">
                      <a16:colId xmlns:a16="http://schemas.microsoft.com/office/drawing/2014/main" xmlns="" val="2888458961"/>
                    </a:ext>
                  </a:extLst>
                </a:gridCol>
              </a:tblGrid>
              <a:tr h="310551">
                <a:tc>
                  <a:txBody>
                    <a:bodyPr/>
                    <a:lstStyle/>
                    <a:p>
                      <a:endParaRPr lang="tr-TR" dirty="0"/>
                    </a:p>
                  </a:txBody>
                  <a:tcPr/>
                </a:tc>
                <a:tc>
                  <a:txBody>
                    <a:bodyPr/>
                    <a:lstStyle/>
                    <a:p>
                      <a:endParaRPr lang="tr-TR" dirty="0"/>
                    </a:p>
                  </a:txBody>
                  <a:tcPr/>
                </a:tc>
                <a:extLst>
                  <a:ext uri="{0D108BD9-81ED-4DB2-BD59-A6C34878D82A}">
                    <a16:rowId xmlns:a16="http://schemas.microsoft.com/office/drawing/2014/main" xmlns="" val="2423890483"/>
                  </a:ext>
                </a:extLst>
              </a:tr>
              <a:tr h="4915009">
                <a:tc gridSpan="2">
                  <a:txBody>
                    <a:bodyPr/>
                    <a:lstStyle/>
                    <a:p>
                      <a:r>
                        <a:rPr lang="tr-TR" sz="2800" b="1" dirty="0" err="1"/>
                        <a:t>Chakraborty</a:t>
                      </a:r>
                      <a:r>
                        <a:rPr lang="tr-TR" sz="2800" b="1" dirty="0"/>
                        <a:t> et al. 2022. </a:t>
                      </a:r>
                      <a:r>
                        <a:rPr lang="tr-TR" sz="2800" b="1" dirty="0" err="1"/>
                        <a:t>Violence</a:t>
                      </a:r>
                      <a:r>
                        <a:rPr lang="tr-TR" sz="2800" b="1" dirty="0"/>
                        <a:t> </a:t>
                      </a:r>
                      <a:r>
                        <a:rPr lang="tr-TR" sz="2800" b="1" dirty="0" err="1"/>
                        <a:t>against</a:t>
                      </a:r>
                      <a:r>
                        <a:rPr lang="tr-TR" sz="2800" b="1" dirty="0"/>
                        <a:t> </a:t>
                      </a:r>
                      <a:r>
                        <a:rPr lang="tr-TR" sz="2800" b="1" dirty="0" err="1"/>
                        <a:t>physicians</a:t>
                      </a:r>
                      <a:r>
                        <a:rPr lang="tr-TR" sz="2800" b="1" dirty="0"/>
                        <a:t> </a:t>
                      </a:r>
                      <a:r>
                        <a:rPr lang="tr-TR" sz="2800" b="1" dirty="0" err="1"/>
                        <a:t>and</a:t>
                      </a:r>
                      <a:r>
                        <a:rPr lang="tr-TR" sz="2800" b="1" dirty="0"/>
                        <a:t> </a:t>
                      </a:r>
                      <a:r>
                        <a:rPr lang="tr-TR" sz="2800" b="1" dirty="0" err="1"/>
                        <a:t>nurses</a:t>
                      </a:r>
                      <a:r>
                        <a:rPr lang="tr-TR" sz="2800" b="1" dirty="0"/>
                        <a:t>: a </a:t>
                      </a:r>
                      <a:r>
                        <a:rPr lang="tr-TR" sz="2800" b="1" dirty="0" err="1"/>
                        <a:t>systematic</a:t>
                      </a:r>
                      <a:r>
                        <a:rPr lang="tr-TR" sz="2800" b="1" dirty="0"/>
                        <a:t> </a:t>
                      </a:r>
                      <a:r>
                        <a:rPr lang="tr-TR" sz="2800" b="1" dirty="0" err="1"/>
                        <a:t>literature</a:t>
                      </a:r>
                      <a:r>
                        <a:rPr lang="tr-TR" sz="2800" b="1" dirty="0"/>
                        <a:t> </a:t>
                      </a:r>
                      <a:r>
                        <a:rPr lang="tr-TR" sz="2800" b="1" dirty="0" err="1"/>
                        <a:t>review</a:t>
                      </a:r>
                      <a:r>
                        <a:rPr lang="tr-TR" sz="2800" b="1" dirty="0"/>
                        <a:t> . </a:t>
                      </a:r>
                      <a:r>
                        <a:rPr lang="tr-TR" sz="2800" dirty="0" err="1"/>
                        <a:t>Journal</a:t>
                      </a:r>
                      <a:r>
                        <a:rPr lang="tr-TR" sz="2800" dirty="0"/>
                        <a:t> of </a:t>
                      </a:r>
                      <a:r>
                        <a:rPr lang="tr-TR" sz="2800" dirty="0" err="1"/>
                        <a:t>Public</a:t>
                      </a:r>
                      <a:r>
                        <a:rPr lang="tr-TR" sz="2800" dirty="0"/>
                        <a:t> </a:t>
                      </a:r>
                      <a:r>
                        <a:rPr lang="tr-TR" sz="2800" dirty="0" err="1"/>
                        <a:t>Health</a:t>
                      </a:r>
                      <a:r>
                        <a:rPr lang="tr-TR" sz="2800" dirty="0"/>
                        <a:t> (</a:t>
                      </a:r>
                      <a:r>
                        <a:rPr lang="tr-TR" sz="2800" b="1" dirty="0">
                          <a:solidFill>
                            <a:srgbClr val="C00000"/>
                          </a:solidFill>
                        </a:rPr>
                        <a:t>2022</a:t>
                      </a:r>
                      <a:r>
                        <a:rPr lang="tr-TR" sz="2800" dirty="0"/>
                        <a:t>) 30:1837–1855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100" b="1" dirty="0">
                        <a:solidFill>
                          <a:srgbClr val="0432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srgbClr val="0432FF"/>
                          </a:solidFill>
                        </a:rPr>
                        <a:t>2010-2020 yılları,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srgbClr val="0432FF"/>
                          </a:solidFill>
                        </a:rPr>
                        <a:t>516 makaleden 22 makale </a:t>
                      </a:r>
                      <a:endParaRPr lang="tr-TR" sz="2800" dirty="0"/>
                    </a:p>
                    <a:p>
                      <a:pPr marL="457200" lvl="0" indent="-457200">
                        <a:buFont typeface="Arial" panose="020B0604020202020204" pitchFamily="34" charset="0"/>
                        <a:buChar char="•"/>
                      </a:pPr>
                      <a:r>
                        <a:rPr lang="tr-TR" sz="2800" dirty="0"/>
                        <a:t>Şiddet türleri ve yaygınlığı </a:t>
                      </a:r>
                    </a:p>
                    <a:p>
                      <a:pPr marL="457200" lvl="0" indent="-457200">
                        <a:buFont typeface="Arial" panose="020B0604020202020204" pitchFamily="34" charset="0"/>
                        <a:buChar char="•"/>
                      </a:pPr>
                      <a:r>
                        <a:rPr lang="tr-TR" sz="2800" dirty="0"/>
                        <a:t>Savunmasız gruplar</a:t>
                      </a:r>
                    </a:p>
                    <a:p>
                      <a:pPr marL="457200" lvl="0" indent="-457200">
                        <a:buFont typeface="Arial" panose="020B0604020202020204" pitchFamily="34" charset="0"/>
                        <a:buChar char="•"/>
                      </a:pPr>
                      <a:r>
                        <a:rPr lang="tr-TR" sz="2800" dirty="0"/>
                        <a:t>Sağlık tesislerinde şiddetin yeri</a:t>
                      </a:r>
                    </a:p>
                    <a:p>
                      <a:pPr marL="457200" lvl="0" indent="-457200">
                        <a:buFont typeface="Arial" panose="020B0604020202020204" pitchFamily="34" charset="0"/>
                        <a:buChar char="•"/>
                      </a:pPr>
                      <a:r>
                        <a:rPr lang="tr-TR" sz="2800" dirty="0"/>
                        <a:t>Şiddetin başlama kaynağı</a:t>
                      </a:r>
                    </a:p>
                    <a:p>
                      <a:pPr marL="457200" lvl="0" indent="-457200">
                        <a:buFont typeface="Arial" panose="020B0604020202020204" pitchFamily="34" charset="0"/>
                        <a:buChar char="•"/>
                      </a:pPr>
                      <a:r>
                        <a:rPr lang="tr-TR" sz="2800" dirty="0"/>
                        <a:t>Şiddetin nedenleri</a:t>
                      </a:r>
                    </a:p>
                    <a:p>
                      <a:pPr marL="457200" lvl="0" indent="-457200">
                        <a:buFont typeface="Arial" panose="020B0604020202020204" pitchFamily="34" charset="0"/>
                        <a:buChar char="•"/>
                      </a:pPr>
                      <a:r>
                        <a:rPr lang="tr-TR" sz="2800" dirty="0"/>
                        <a:t>Şiddetin raporlanması </a:t>
                      </a:r>
                    </a:p>
                    <a:p>
                      <a:pPr marL="457200" lvl="0" indent="-457200">
                        <a:buFont typeface="Arial" panose="020B0604020202020204" pitchFamily="34" charset="0"/>
                        <a:buChar char="•"/>
                      </a:pPr>
                      <a:r>
                        <a:rPr lang="tr-TR" sz="2800" dirty="0"/>
                        <a:t>Sonuçlar</a:t>
                      </a:r>
                    </a:p>
                    <a:p>
                      <a:pPr marL="457200" lvl="0" indent="-457200">
                        <a:buFont typeface="Arial" panose="020B0604020202020204" pitchFamily="34" charset="0"/>
                        <a:buChar char="•"/>
                      </a:pPr>
                      <a:r>
                        <a:rPr lang="tr-TR" sz="2800" dirty="0"/>
                        <a:t>Azaltma stratejileri</a:t>
                      </a:r>
                    </a:p>
                  </a:txBody>
                  <a:tcPr/>
                </a:tc>
                <a:tc hMerge="1">
                  <a:txBody>
                    <a:bodyPr/>
                    <a:lstStyle/>
                    <a:p>
                      <a:endParaRPr lang="tr-TR" dirty="0"/>
                    </a:p>
                  </a:txBody>
                  <a:tcPr/>
                </a:tc>
                <a:extLst>
                  <a:ext uri="{0D108BD9-81ED-4DB2-BD59-A6C34878D82A}">
                    <a16:rowId xmlns:a16="http://schemas.microsoft.com/office/drawing/2014/main" xmlns="" val="1003504573"/>
                  </a:ext>
                </a:extLst>
              </a:tr>
            </a:tbl>
          </a:graphicData>
        </a:graphic>
      </p:graphicFrame>
    </p:spTree>
    <p:extLst>
      <p:ext uri="{BB962C8B-B14F-4D97-AF65-F5344CB8AC3E}">
        <p14:creationId xmlns:p14="http://schemas.microsoft.com/office/powerpoint/2010/main" val="49224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FFAB9-22C9-2F4B-BB77-4EF64868EB3F}"/>
              </a:ext>
            </a:extLst>
          </p:cNvPr>
          <p:cNvSpPr>
            <a:spLocks noGrp="1"/>
          </p:cNvSpPr>
          <p:nvPr>
            <p:ph type="title"/>
          </p:nvPr>
        </p:nvSpPr>
        <p:spPr/>
        <p:txBody>
          <a:bodyPr/>
          <a:lstStyle/>
          <a:p>
            <a:r>
              <a:rPr lang="tr-TR" dirty="0"/>
              <a:t>Kime?</a:t>
            </a:r>
          </a:p>
        </p:txBody>
      </p:sp>
      <p:sp>
        <p:nvSpPr>
          <p:cNvPr id="3" name="Content Placeholder 2">
            <a:extLst>
              <a:ext uri="{FF2B5EF4-FFF2-40B4-BE49-F238E27FC236}">
                <a16:creationId xmlns:a16="http://schemas.microsoft.com/office/drawing/2014/main" xmlns="" id="{5E17C620-73BC-064B-AF24-82068E365560}"/>
              </a:ext>
            </a:extLst>
          </p:cNvPr>
          <p:cNvSpPr>
            <a:spLocks noGrp="1"/>
          </p:cNvSpPr>
          <p:nvPr>
            <p:ph idx="1"/>
          </p:nvPr>
        </p:nvSpPr>
        <p:spPr>
          <a:xfrm>
            <a:off x="838200" y="1466491"/>
            <a:ext cx="10515600" cy="4710472"/>
          </a:xfrm>
        </p:spPr>
        <p:txBody>
          <a:bodyPr>
            <a:normAutofit/>
          </a:bodyPr>
          <a:lstStyle/>
          <a:p>
            <a:r>
              <a:rPr lang="tr-TR" b="1" dirty="0">
                <a:solidFill>
                  <a:srgbClr val="0432FF"/>
                </a:solidFill>
              </a:rPr>
              <a:t>Hemşirelerin ve kadınların şiddete maruz kalma olasılığının hekimlere ve erkeklere göre daha yüksek </a:t>
            </a:r>
          </a:p>
          <a:p>
            <a:r>
              <a:rPr lang="tr-TR" b="1" dirty="0">
                <a:solidFill>
                  <a:srgbClr val="C00000"/>
                </a:solidFill>
              </a:rPr>
              <a:t>Hekimlerin ve erkeklerin fiziksel şiddete maruz kalma olasılığı daha yüksektir</a:t>
            </a:r>
            <a:endParaRPr lang="tr-TR" dirty="0">
              <a:solidFill>
                <a:srgbClr val="C00000"/>
              </a:solidFill>
            </a:endParaRPr>
          </a:p>
          <a:p>
            <a:r>
              <a:rPr lang="tr-TR" b="1" dirty="0">
                <a:solidFill>
                  <a:srgbClr val="0432FF"/>
                </a:solidFill>
              </a:rPr>
              <a:t>Hemşirelerin ve kadınların cinsel tacize maruz kalma olasılığı daha yüksektir</a:t>
            </a:r>
            <a:endParaRPr lang="tr-TR" dirty="0"/>
          </a:p>
          <a:p>
            <a:r>
              <a:rPr lang="tr-TR" b="1" dirty="0">
                <a:solidFill>
                  <a:srgbClr val="C00000"/>
                </a:solidFill>
              </a:rPr>
              <a:t>Daha genç ve daha az deneyimli gruplar, yaşlılara göre daha fazla şiddete maruz kalmıştır </a:t>
            </a:r>
          </a:p>
          <a:p>
            <a:endParaRPr lang="tr-TR" dirty="0"/>
          </a:p>
        </p:txBody>
      </p:sp>
      <p:sp>
        <p:nvSpPr>
          <p:cNvPr id="4" name="Rectangle 3">
            <a:extLst>
              <a:ext uri="{FF2B5EF4-FFF2-40B4-BE49-F238E27FC236}">
                <a16:creationId xmlns:a16="http://schemas.microsoft.com/office/drawing/2014/main" xmlns="" id="{D3CA7A5C-D0C3-8645-B3E6-EA7541658DD9}"/>
              </a:ext>
            </a:extLst>
          </p:cNvPr>
          <p:cNvSpPr/>
          <p:nvPr/>
        </p:nvSpPr>
        <p:spPr>
          <a:xfrm>
            <a:off x="1328057" y="6176963"/>
            <a:ext cx="9535886"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246107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FFAB9-22C9-2F4B-BB77-4EF64868EB3F}"/>
              </a:ext>
            </a:extLst>
          </p:cNvPr>
          <p:cNvSpPr>
            <a:spLocks noGrp="1"/>
          </p:cNvSpPr>
          <p:nvPr>
            <p:ph type="title"/>
          </p:nvPr>
        </p:nvSpPr>
        <p:spPr/>
        <p:txBody>
          <a:bodyPr/>
          <a:lstStyle/>
          <a:p>
            <a:r>
              <a:rPr lang="tr-TR" dirty="0"/>
              <a:t>Ne zaman?</a:t>
            </a:r>
          </a:p>
        </p:txBody>
      </p:sp>
      <p:sp>
        <p:nvSpPr>
          <p:cNvPr id="3" name="Content Placeholder 2">
            <a:extLst>
              <a:ext uri="{FF2B5EF4-FFF2-40B4-BE49-F238E27FC236}">
                <a16:creationId xmlns:a16="http://schemas.microsoft.com/office/drawing/2014/main" xmlns="" id="{5E17C620-73BC-064B-AF24-82068E365560}"/>
              </a:ext>
            </a:extLst>
          </p:cNvPr>
          <p:cNvSpPr>
            <a:spLocks noGrp="1"/>
          </p:cNvSpPr>
          <p:nvPr>
            <p:ph idx="1"/>
          </p:nvPr>
        </p:nvSpPr>
        <p:spPr/>
        <p:txBody>
          <a:bodyPr>
            <a:normAutofit/>
          </a:bodyPr>
          <a:lstStyle/>
          <a:p>
            <a:r>
              <a:rPr lang="tr-TR" b="1" dirty="0">
                <a:solidFill>
                  <a:srgbClr val="0432FF"/>
                </a:solidFill>
              </a:rPr>
              <a:t>Acil servis çalışanları genellikle gece vardiyasında şiddete maruz kalırken, diğer bölümlerde çalışanlar tüm vardiyalarda şiddete maruz kalmıştır</a:t>
            </a:r>
            <a:endParaRPr lang="tr-TR" dirty="0"/>
          </a:p>
          <a:p>
            <a:endParaRPr lang="tr-TR" dirty="0"/>
          </a:p>
        </p:txBody>
      </p:sp>
      <p:sp>
        <p:nvSpPr>
          <p:cNvPr id="4" name="Rectangle 3">
            <a:extLst>
              <a:ext uri="{FF2B5EF4-FFF2-40B4-BE49-F238E27FC236}">
                <a16:creationId xmlns:a16="http://schemas.microsoft.com/office/drawing/2014/main" xmlns="" id="{416662AD-0682-D84A-874B-1459C7F94BB2}"/>
              </a:ext>
            </a:extLst>
          </p:cNvPr>
          <p:cNvSpPr/>
          <p:nvPr/>
        </p:nvSpPr>
        <p:spPr>
          <a:xfrm>
            <a:off x="1567543" y="5715298"/>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3287347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FFAB9-22C9-2F4B-BB77-4EF64868EB3F}"/>
              </a:ext>
            </a:extLst>
          </p:cNvPr>
          <p:cNvSpPr>
            <a:spLocks noGrp="1"/>
          </p:cNvSpPr>
          <p:nvPr>
            <p:ph type="title"/>
          </p:nvPr>
        </p:nvSpPr>
        <p:spPr>
          <a:xfrm>
            <a:off x="838200" y="365125"/>
            <a:ext cx="10515600" cy="814169"/>
          </a:xfrm>
        </p:spPr>
        <p:txBody>
          <a:bodyPr/>
          <a:lstStyle/>
          <a:p>
            <a:r>
              <a:rPr lang="tr-TR" dirty="0"/>
              <a:t>Nerede?</a:t>
            </a:r>
          </a:p>
        </p:txBody>
      </p:sp>
      <p:sp>
        <p:nvSpPr>
          <p:cNvPr id="3" name="Content Placeholder 2">
            <a:extLst>
              <a:ext uri="{FF2B5EF4-FFF2-40B4-BE49-F238E27FC236}">
                <a16:creationId xmlns:a16="http://schemas.microsoft.com/office/drawing/2014/main" xmlns="" id="{5E17C620-73BC-064B-AF24-82068E365560}"/>
              </a:ext>
            </a:extLst>
          </p:cNvPr>
          <p:cNvSpPr>
            <a:spLocks noGrp="1"/>
          </p:cNvSpPr>
          <p:nvPr>
            <p:ph idx="1"/>
          </p:nvPr>
        </p:nvSpPr>
        <p:spPr>
          <a:xfrm>
            <a:off x="838200" y="1380226"/>
            <a:ext cx="10515600" cy="4796737"/>
          </a:xfrm>
        </p:spPr>
        <p:txBody>
          <a:bodyPr>
            <a:normAutofit/>
          </a:bodyPr>
          <a:lstStyle/>
          <a:p>
            <a:r>
              <a:rPr lang="tr-TR" b="1" dirty="0">
                <a:solidFill>
                  <a:srgbClr val="0432FF"/>
                </a:solidFill>
              </a:rPr>
              <a:t>Psikiyatri ve acil servislerin en yaygın işyeri şiddet alanları</a:t>
            </a:r>
            <a:endParaRPr lang="tr-TR" dirty="0"/>
          </a:p>
          <a:p>
            <a:r>
              <a:rPr lang="tr-TR" b="1" dirty="0">
                <a:solidFill>
                  <a:srgbClr val="C00000"/>
                </a:solidFill>
              </a:rPr>
              <a:t>Acil servisler, psikiyatri ve geriatri bölümlerinde fiziksel şiddete maruz kalma olasılığı daha yüksek </a:t>
            </a:r>
          </a:p>
          <a:p>
            <a:pPr lvl="1"/>
            <a:r>
              <a:rPr lang="tr-TR" b="1" dirty="0">
                <a:solidFill>
                  <a:srgbClr val="0432FF"/>
                </a:solidFill>
              </a:rPr>
              <a:t>Acil servisler yetersiz personel, mahremiyet eksikliği, aşırı kalabalık ve silah olarak kullanılabilecek güvenli olmayan ekipman türlerinin mevcudiyeti gibi çeşitli çevresel şiddet risk faktörleri </a:t>
            </a:r>
            <a:r>
              <a:rPr lang="tr-TR" dirty="0"/>
              <a:t>nedeniyle bir şiddet yeri olma olasılığına sahip olduğunu desteklemektedir</a:t>
            </a:r>
          </a:p>
          <a:p>
            <a:r>
              <a:rPr lang="tr-TR" dirty="0"/>
              <a:t>Sözlü taciz, şiddet tehdidi ve fiziksel şiddet </a:t>
            </a:r>
            <a:r>
              <a:rPr lang="tr-TR" b="1" dirty="0">
                <a:solidFill>
                  <a:srgbClr val="C02948"/>
                </a:solidFill>
              </a:rPr>
              <a:t>en sık yoğun bakım ünitelerinde</a:t>
            </a:r>
          </a:p>
          <a:p>
            <a:r>
              <a:rPr lang="tr-TR" b="1" dirty="0">
                <a:solidFill>
                  <a:srgbClr val="0432FF"/>
                </a:solidFill>
              </a:rPr>
              <a:t>En yüksek cinsel taciz ve zorbalık vakalarının ameliyathaneler</a:t>
            </a:r>
            <a:r>
              <a:rPr lang="tr-TR" dirty="0"/>
              <a:t>de</a:t>
            </a:r>
          </a:p>
          <a:p>
            <a:endParaRPr lang="tr-TR" dirty="0"/>
          </a:p>
        </p:txBody>
      </p:sp>
      <p:sp>
        <p:nvSpPr>
          <p:cNvPr id="4" name="Rectangle 3">
            <a:extLst>
              <a:ext uri="{FF2B5EF4-FFF2-40B4-BE49-F238E27FC236}">
                <a16:creationId xmlns:a16="http://schemas.microsoft.com/office/drawing/2014/main" xmlns="" id="{0FDEA871-4AEB-224A-9291-A031991C4EB0}"/>
              </a:ext>
            </a:extLst>
          </p:cNvPr>
          <p:cNvSpPr/>
          <p:nvPr/>
        </p:nvSpPr>
        <p:spPr>
          <a:xfrm>
            <a:off x="1420586"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290498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5DFA6-6FE4-CF4A-B829-A5150364668B}"/>
              </a:ext>
            </a:extLst>
          </p:cNvPr>
          <p:cNvSpPr>
            <a:spLocks noGrp="1"/>
          </p:cNvSpPr>
          <p:nvPr>
            <p:ph type="title"/>
          </p:nvPr>
        </p:nvSpPr>
        <p:spPr/>
        <p:txBody>
          <a:bodyPr/>
          <a:lstStyle/>
          <a:p>
            <a:r>
              <a:rPr lang="tr-TR" dirty="0"/>
              <a:t>Fail-şiddetin kaynağı</a:t>
            </a:r>
          </a:p>
        </p:txBody>
      </p:sp>
      <p:sp>
        <p:nvSpPr>
          <p:cNvPr id="3" name="Content Placeholder 2">
            <a:extLst>
              <a:ext uri="{FF2B5EF4-FFF2-40B4-BE49-F238E27FC236}">
                <a16:creationId xmlns:a16="http://schemas.microsoft.com/office/drawing/2014/main" xmlns="" id="{B8C12B50-AB92-884D-B387-DB636F4E711E}"/>
              </a:ext>
            </a:extLst>
          </p:cNvPr>
          <p:cNvSpPr>
            <a:spLocks noGrp="1"/>
          </p:cNvSpPr>
          <p:nvPr>
            <p:ph idx="1"/>
          </p:nvPr>
        </p:nvSpPr>
        <p:spPr/>
        <p:txBody>
          <a:bodyPr>
            <a:normAutofit/>
          </a:bodyPr>
          <a:lstStyle/>
          <a:p>
            <a:r>
              <a:rPr lang="tr-TR" b="1" dirty="0">
                <a:solidFill>
                  <a:srgbClr val="0432FF"/>
                </a:solidFill>
              </a:rPr>
              <a:t>Hastaların, hasta yakınları, akranları ve aile üyeleri şiddetin ana failleri</a:t>
            </a:r>
            <a:endParaRPr lang="tr-TR" sz="1900" dirty="0"/>
          </a:p>
          <a:p>
            <a:r>
              <a:rPr lang="tr-TR" b="1" dirty="0">
                <a:solidFill>
                  <a:srgbClr val="0432FF"/>
                </a:solidFill>
              </a:rPr>
              <a:t>Personel davranış</a:t>
            </a:r>
            <a:r>
              <a:rPr lang="tr-TR" dirty="0"/>
              <a:t>ları şiddetin bir kaynağı olarak katkıda bulunmuştur</a:t>
            </a:r>
          </a:p>
          <a:p>
            <a:pPr lvl="1"/>
            <a:r>
              <a:rPr lang="tr-TR" dirty="0"/>
              <a:t>Şiddet, </a:t>
            </a:r>
            <a:r>
              <a:rPr lang="tr-TR" b="1" dirty="0">
                <a:solidFill>
                  <a:srgbClr val="0432FF"/>
                </a:solidFill>
              </a:rPr>
              <a:t>rahatsız edici anılar, aşırı uyanıklık, kaçınma ve </a:t>
            </a:r>
            <a:r>
              <a:rPr lang="tr-TR" b="1" dirty="0" err="1">
                <a:solidFill>
                  <a:srgbClr val="0432FF"/>
                </a:solidFill>
              </a:rPr>
              <a:t>boşunalık</a:t>
            </a:r>
            <a:r>
              <a:rPr lang="tr-TR" b="1" dirty="0">
                <a:solidFill>
                  <a:srgbClr val="0432FF"/>
                </a:solidFill>
              </a:rPr>
              <a:t> duyguları </a:t>
            </a:r>
            <a:r>
              <a:rPr lang="tr-TR" dirty="0"/>
              <a:t>gibi ruh sağlığı etkileriyle ilişkilendirilmiştir. </a:t>
            </a:r>
          </a:p>
          <a:p>
            <a:pPr lvl="1"/>
            <a:r>
              <a:rPr lang="tr-TR" b="1" dirty="0" err="1">
                <a:solidFill>
                  <a:srgbClr val="0432FF"/>
                </a:solidFill>
              </a:rPr>
              <a:t>Demans</a:t>
            </a:r>
            <a:r>
              <a:rPr lang="tr-TR" b="1" dirty="0">
                <a:solidFill>
                  <a:srgbClr val="0432FF"/>
                </a:solidFill>
              </a:rPr>
              <a:t>, zeka geriliği, uyuşturucu ve madde bağımlılığı veya diğer psikiyatrik bozukluklardan etkilenen hastalar şiddete daha fazla karışmıştır</a:t>
            </a:r>
            <a:endParaRPr lang="tr-TR" dirty="0"/>
          </a:p>
        </p:txBody>
      </p:sp>
      <p:sp>
        <p:nvSpPr>
          <p:cNvPr id="4" name="Rectangle 3">
            <a:extLst>
              <a:ext uri="{FF2B5EF4-FFF2-40B4-BE49-F238E27FC236}">
                <a16:creationId xmlns:a16="http://schemas.microsoft.com/office/drawing/2014/main" xmlns="" id="{78CD2305-930B-E641-9E5B-9B19B06F6C92}"/>
              </a:ext>
            </a:extLst>
          </p:cNvPr>
          <p:cNvSpPr/>
          <p:nvPr/>
        </p:nvSpPr>
        <p:spPr>
          <a:xfrm>
            <a:off x="1404257"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249702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DE9C81-BF03-944F-8663-35F008ABC53C}"/>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F80C276F-7063-C34C-8251-0159E44E98B3}"/>
              </a:ext>
            </a:extLst>
          </p:cNvPr>
          <p:cNvSpPr>
            <a:spLocks noGrp="1"/>
          </p:cNvSpPr>
          <p:nvPr>
            <p:ph idx="1"/>
          </p:nvPr>
        </p:nvSpPr>
        <p:spPr/>
        <p:txBody>
          <a:bodyPr/>
          <a:lstStyle/>
          <a:p>
            <a:r>
              <a:rPr lang="tr-TR" dirty="0"/>
              <a:t>Kamu sektöründeki şiddet oranı (%47,8) özel sektördekinden (%27,6) çok daha yüksektir</a:t>
            </a:r>
          </a:p>
          <a:p>
            <a:r>
              <a:rPr lang="tr-TR" b="1" dirty="0">
                <a:solidFill>
                  <a:srgbClr val="0432FF"/>
                </a:solidFill>
              </a:rPr>
              <a:t>Şiddet riski gençlerde (≤29 yaş) 2,4 kat daha yüksek</a:t>
            </a:r>
          </a:p>
          <a:p>
            <a:r>
              <a:rPr lang="tr-TR" b="1" dirty="0">
                <a:solidFill>
                  <a:srgbClr val="0432FF"/>
                </a:solidFill>
              </a:rPr>
              <a:t>En çok hasta yakınları tarafından uygulanmış</a:t>
            </a:r>
            <a:r>
              <a:rPr lang="tr-TR" b="1" dirty="0"/>
              <a:t> </a:t>
            </a:r>
          </a:p>
          <a:p>
            <a:r>
              <a:rPr lang="tr-TR" b="1" dirty="0">
                <a:solidFill>
                  <a:srgbClr val="0432FF"/>
                </a:solidFill>
              </a:rPr>
              <a:t>Saldırgan fiziksel ve sözel şiddette erkek</a:t>
            </a:r>
            <a:endParaRPr lang="tr-TR" b="1" dirty="0"/>
          </a:p>
        </p:txBody>
      </p:sp>
      <p:sp>
        <p:nvSpPr>
          <p:cNvPr id="4" name="Rectangle 3">
            <a:extLst>
              <a:ext uri="{FF2B5EF4-FFF2-40B4-BE49-F238E27FC236}">
                <a16:creationId xmlns:a16="http://schemas.microsoft.com/office/drawing/2014/main" xmlns="" id="{BDF52654-66A3-9C44-8A85-45E87256FA4D}"/>
              </a:ext>
            </a:extLst>
          </p:cNvPr>
          <p:cNvSpPr/>
          <p:nvPr/>
        </p:nvSpPr>
        <p:spPr>
          <a:xfrm>
            <a:off x="838200" y="5853797"/>
            <a:ext cx="9922329" cy="646331"/>
          </a:xfrm>
          <a:prstGeom prst="rect">
            <a:avLst/>
          </a:prstGeom>
        </p:spPr>
        <p:txBody>
          <a:bodyPr wrap="square">
            <a:spAutoFit/>
          </a:bodyPr>
          <a:lstStyle/>
          <a:p>
            <a:r>
              <a:rPr lang="tr-TR" b="1" dirty="0">
                <a:solidFill>
                  <a:srgbClr val="C00000"/>
                </a:solidFill>
              </a:rPr>
              <a:t>Pınar ve ark. (2015) </a:t>
            </a:r>
            <a:r>
              <a:rPr lang="tr-TR" b="1" dirty="0" err="1">
                <a:solidFill>
                  <a:srgbClr val="C00000"/>
                </a:solidFill>
              </a:rPr>
              <a:t>Workplace</a:t>
            </a:r>
            <a:r>
              <a:rPr lang="tr-TR" b="1" dirty="0">
                <a:solidFill>
                  <a:srgbClr val="C00000"/>
                </a:solidFill>
              </a:rPr>
              <a:t> </a:t>
            </a:r>
            <a:r>
              <a:rPr lang="tr-TR" b="1" dirty="0" err="1">
                <a:solidFill>
                  <a:srgbClr val="C00000"/>
                </a:solidFill>
              </a:rPr>
              <a:t>Violence</a:t>
            </a:r>
            <a:r>
              <a:rPr lang="tr-TR" b="1" dirty="0">
                <a:solidFill>
                  <a:srgbClr val="C00000"/>
                </a:solidFill>
              </a:rPr>
              <a:t> in </a:t>
            </a:r>
            <a:r>
              <a:rPr lang="tr-TR" b="1" dirty="0" err="1">
                <a:solidFill>
                  <a:srgbClr val="C00000"/>
                </a:solidFill>
              </a:rPr>
              <a:t>the</a:t>
            </a:r>
            <a:r>
              <a:rPr lang="tr-TR" b="1" dirty="0">
                <a:solidFill>
                  <a:srgbClr val="C00000"/>
                </a:solidFill>
              </a:rPr>
              <a:t> </a:t>
            </a:r>
            <a:r>
              <a:rPr lang="tr-TR" b="1" dirty="0" err="1">
                <a:solidFill>
                  <a:srgbClr val="C00000"/>
                </a:solidFill>
              </a:rPr>
              <a:t>Health</a:t>
            </a:r>
            <a:r>
              <a:rPr lang="tr-TR" b="1" dirty="0">
                <a:solidFill>
                  <a:srgbClr val="C00000"/>
                </a:solidFill>
              </a:rPr>
              <a:t> </a:t>
            </a:r>
            <a:r>
              <a:rPr lang="tr-TR" b="1" dirty="0" err="1">
                <a:solidFill>
                  <a:srgbClr val="C00000"/>
                </a:solidFill>
              </a:rPr>
              <a:t>Sector</a:t>
            </a:r>
            <a:r>
              <a:rPr lang="tr-TR" b="1" dirty="0">
                <a:solidFill>
                  <a:srgbClr val="C00000"/>
                </a:solidFill>
              </a:rPr>
              <a:t> in </a:t>
            </a:r>
            <a:r>
              <a:rPr lang="tr-TR" b="1" dirty="0" err="1">
                <a:solidFill>
                  <a:srgbClr val="C00000"/>
                </a:solidFill>
              </a:rPr>
              <a:t>Turkey</a:t>
            </a:r>
            <a:r>
              <a:rPr lang="tr-TR" b="1" dirty="0">
                <a:solidFill>
                  <a:srgbClr val="C00000"/>
                </a:solidFill>
              </a:rPr>
              <a:t>: A </a:t>
            </a:r>
            <a:r>
              <a:rPr lang="tr-TR" b="1" dirty="0" err="1">
                <a:solidFill>
                  <a:srgbClr val="C00000"/>
                </a:solidFill>
              </a:rPr>
              <a:t>National</a:t>
            </a:r>
            <a:r>
              <a:rPr lang="tr-TR" b="1" dirty="0">
                <a:solidFill>
                  <a:srgbClr val="C00000"/>
                </a:solidFill>
              </a:rPr>
              <a:t> </a:t>
            </a:r>
            <a:r>
              <a:rPr lang="tr-TR" b="1" dirty="0" err="1">
                <a:solidFill>
                  <a:srgbClr val="C00000"/>
                </a:solidFill>
              </a:rPr>
              <a:t>Study</a:t>
            </a:r>
            <a:r>
              <a:rPr lang="tr-TR" b="1" dirty="0">
                <a:solidFill>
                  <a:srgbClr val="C00000"/>
                </a:solidFill>
              </a:rPr>
              <a:t>. </a:t>
            </a:r>
            <a:r>
              <a:rPr lang="tr-TR" b="1" dirty="0" err="1">
                <a:solidFill>
                  <a:srgbClr val="C00000"/>
                </a:solidFill>
              </a:rPr>
              <a:t>Journal</a:t>
            </a:r>
            <a:r>
              <a:rPr lang="tr-TR" b="1" dirty="0">
                <a:solidFill>
                  <a:srgbClr val="C00000"/>
                </a:solidFill>
              </a:rPr>
              <a:t> of </a:t>
            </a:r>
            <a:r>
              <a:rPr lang="tr-TR" b="1" dirty="0" err="1">
                <a:solidFill>
                  <a:srgbClr val="C00000"/>
                </a:solidFill>
              </a:rPr>
              <a:t>Interpersonal</a:t>
            </a:r>
            <a:r>
              <a:rPr lang="tr-TR" b="1" dirty="0">
                <a:solidFill>
                  <a:srgbClr val="C00000"/>
                </a:solidFill>
              </a:rPr>
              <a:t> </a:t>
            </a:r>
            <a:r>
              <a:rPr lang="tr-TR" b="1" dirty="0" err="1">
                <a:solidFill>
                  <a:srgbClr val="C00000"/>
                </a:solidFill>
              </a:rPr>
              <a:t>Violence</a:t>
            </a:r>
            <a:r>
              <a:rPr lang="tr-TR" b="1" dirty="0">
                <a:solidFill>
                  <a:srgbClr val="C00000"/>
                </a:solidFill>
              </a:rPr>
              <a:t>  1–21 </a:t>
            </a:r>
          </a:p>
        </p:txBody>
      </p:sp>
    </p:spTree>
    <p:extLst>
      <p:ext uri="{BB962C8B-B14F-4D97-AF65-F5344CB8AC3E}">
        <p14:creationId xmlns:p14="http://schemas.microsoft.com/office/powerpoint/2010/main" val="287906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4106F-640F-BC4F-A20C-CF85402E097B}"/>
              </a:ext>
            </a:extLst>
          </p:cNvPr>
          <p:cNvSpPr>
            <a:spLocks noGrp="1"/>
          </p:cNvSpPr>
          <p:nvPr>
            <p:ph type="title"/>
          </p:nvPr>
        </p:nvSpPr>
        <p:spPr/>
        <p:txBody>
          <a:bodyPr/>
          <a:lstStyle/>
          <a:p>
            <a:r>
              <a:rPr lang="tr-TR" b="1" dirty="0">
                <a:solidFill>
                  <a:srgbClr val="C00000"/>
                </a:solidFill>
              </a:rPr>
              <a:t>Sonuçları</a:t>
            </a:r>
          </a:p>
        </p:txBody>
      </p:sp>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p:txBody>
          <a:bodyPr/>
          <a:lstStyle/>
          <a:p>
            <a:r>
              <a:rPr lang="tr-TR" b="1" dirty="0">
                <a:solidFill>
                  <a:srgbClr val="0432FF"/>
                </a:solidFill>
              </a:rPr>
              <a:t>İşe adanmışlık, etkinlik ve memnuniyetin azalması</a:t>
            </a:r>
            <a:r>
              <a:rPr lang="tr-TR" dirty="0"/>
              <a:t>nın yanı sıra düşük yaşam kalitesi, daha fazla stres, uyku bozukluğu, tükenmişlik ve hatta ölümle ilişkilendirilmiştir</a:t>
            </a:r>
          </a:p>
          <a:p>
            <a:r>
              <a:rPr lang="tr-TR" b="1" dirty="0">
                <a:solidFill>
                  <a:srgbClr val="0432FF"/>
                </a:solidFill>
              </a:rPr>
              <a:t>Kötü iş performansına, yüksek personel değişimine ve hasta bakımı üzerinde olumsuz bir etkiye yol açabilir</a:t>
            </a:r>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5853797"/>
            <a:ext cx="10033907" cy="646331"/>
          </a:xfrm>
          <a:prstGeom prst="rect">
            <a:avLst/>
          </a:prstGeom>
          <a:solidFill>
            <a:srgbClr val="FBDEFF"/>
          </a:solidFill>
        </p:spPr>
        <p:txBody>
          <a:bodyPr wrap="square">
            <a:spAutoFit/>
          </a:bodyPr>
          <a:lstStyle/>
          <a:p>
            <a:r>
              <a:rPr lang="tr-TR" b="1" dirty="0" err="1"/>
              <a:t>Rossi</a:t>
            </a:r>
            <a:r>
              <a:rPr lang="tr-TR" b="1" dirty="0"/>
              <a:t> et al. (2023)</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an </a:t>
            </a:r>
            <a:r>
              <a:rPr lang="tr-TR" b="1" dirty="0" err="1"/>
              <a:t>umbrella</a:t>
            </a:r>
            <a:r>
              <a:rPr lang="tr-TR" b="1" dirty="0"/>
              <a:t> </a:t>
            </a:r>
            <a:r>
              <a:rPr lang="tr-TR" b="1" dirty="0" err="1"/>
              <a:t>review</a:t>
            </a:r>
            <a:r>
              <a:rPr lang="tr-TR" b="1" dirty="0"/>
              <a:t> of </a:t>
            </a:r>
            <a:r>
              <a:rPr lang="tr-TR" b="1" dirty="0" err="1"/>
              <a:t>systematic</a:t>
            </a:r>
            <a:r>
              <a:rPr lang="tr-TR" b="1" dirty="0"/>
              <a:t> </a:t>
            </a:r>
            <a:r>
              <a:rPr lang="tr-TR" b="1" dirty="0" err="1"/>
              <a:t>reviews</a:t>
            </a:r>
            <a:r>
              <a:rPr lang="tr-TR" b="1" dirty="0"/>
              <a:t> </a:t>
            </a:r>
            <a:r>
              <a:rPr lang="tr-TR" b="1" dirty="0" err="1"/>
              <a:t>and</a:t>
            </a:r>
            <a:r>
              <a:rPr lang="tr-TR" b="1" dirty="0"/>
              <a:t> meta-</a:t>
            </a:r>
            <a:r>
              <a:rPr lang="tr-TR" b="1" dirty="0" err="1"/>
              <a:t>analyses</a:t>
            </a:r>
            <a:r>
              <a:rPr lang="tr-TR" b="1" dirty="0"/>
              <a:t>. </a:t>
            </a:r>
            <a:r>
              <a:rPr lang="tr-TR" dirty="0" err="1"/>
              <a:t>Public</a:t>
            </a:r>
            <a:r>
              <a:rPr lang="tr-TR" dirty="0"/>
              <a:t> </a:t>
            </a:r>
            <a:r>
              <a:rPr lang="tr-TR" dirty="0" err="1"/>
              <a:t>Health</a:t>
            </a:r>
            <a:r>
              <a:rPr lang="tr-TR" dirty="0"/>
              <a:t> 221 (</a:t>
            </a:r>
            <a:r>
              <a:rPr lang="tr-TR" b="1" dirty="0">
                <a:solidFill>
                  <a:srgbClr val="0432FF"/>
                </a:solidFill>
              </a:rPr>
              <a:t>2023)</a:t>
            </a:r>
            <a:r>
              <a:rPr lang="tr-TR" dirty="0"/>
              <a:t> 50e59</a:t>
            </a:r>
          </a:p>
        </p:txBody>
      </p:sp>
    </p:spTree>
    <p:extLst>
      <p:ext uri="{BB962C8B-B14F-4D97-AF65-F5344CB8AC3E}">
        <p14:creationId xmlns:p14="http://schemas.microsoft.com/office/powerpoint/2010/main" val="416911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EE4B4-6DAE-E140-96A4-B9405E0A9666}"/>
              </a:ext>
            </a:extLst>
          </p:cNvPr>
          <p:cNvSpPr>
            <a:spLocks noGrp="1"/>
          </p:cNvSpPr>
          <p:nvPr>
            <p:ph type="title"/>
          </p:nvPr>
        </p:nvSpPr>
        <p:spPr/>
        <p:txBody>
          <a:bodyPr/>
          <a:lstStyle/>
          <a:p>
            <a:r>
              <a:rPr lang="tr-TR" dirty="0"/>
              <a:t>Epidemiyoloji</a:t>
            </a:r>
          </a:p>
        </p:txBody>
      </p:sp>
      <p:sp>
        <p:nvSpPr>
          <p:cNvPr id="3" name="Content Placeholder 2">
            <a:extLst>
              <a:ext uri="{FF2B5EF4-FFF2-40B4-BE49-F238E27FC236}">
                <a16:creationId xmlns:a16="http://schemas.microsoft.com/office/drawing/2014/main" xmlns="" id="{D1A364E1-2668-D149-8C3E-E21ECA41E052}"/>
              </a:ext>
            </a:extLst>
          </p:cNvPr>
          <p:cNvSpPr>
            <a:spLocks noGrp="1"/>
          </p:cNvSpPr>
          <p:nvPr>
            <p:ph idx="1"/>
          </p:nvPr>
        </p:nvSpPr>
        <p:spPr/>
        <p:txBody>
          <a:bodyPr/>
          <a:lstStyle/>
          <a:p>
            <a:r>
              <a:rPr lang="tr-TR" b="1" dirty="0">
                <a:solidFill>
                  <a:srgbClr val="C00000"/>
                </a:solidFill>
              </a:rPr>
              <a:t>Tanımlayıcı</a:t>
            </a:r>
          </a:p>
          <a:p>
            <a:r>
              <a:rPr lang="tr-TR" b="1" dirty="0">
                <a:solidFill>
                  <a:srgbClr val="C00000"/>
                </a:solidFill>
              </a:rPr>
              <a:t>Analitik (nedenlerini, risk faktörleri)</a:t>
            </a:r>
          </a:p>
          <a:p>
            <a:r>
              <a:rPr lang="tr-TR" b="1" dirty="0">
                <a:solidFill>
                  <a:srgbClr val="C00000"/>
                </a:solidFill>
              </a:rPr>
              <a:t>Müdahale (önleme)</a:t>
            </a:r>
          </a:p>
          <a:p>
            <a:r>
              <a:rPr lang="tr-TR" b="1" dirty="0" err="1">
                <a:solidFill>
                  <a:srgbClr val="C00000"/>
                </a:solidFill>
              </a:rPr>
              <a:t>Metadolojik</a:t>
            </a:r>
            <a:r>
              <a:rPr lang="tr-TR" b="1" dirty="0">
                <a:solidFill>
                  <a:srgbClr val="C00000"/>
                </a:solidFill>
              </a:rPr>
              <a:t> (araç geliştirme)</a:t>
            </a:r>
          </a:p>
        </p:txBody>
      </p:sp>
    </p:spTree>
    <p:extLst>
      <p:ext uri="{BB962C8B-B14F-4D97-AF65-F5344CB8AC3E}">
        <p14:creationId xmlns:p14="http://schemas.microsoft.com/office/powerpoint/2010/main" val="187060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31E0D4-19EC-EA40-802D-3D60CB22D5C9}"/>
              </a:ext>
            </a:extLst>
          </p:cNvPr>
          <p:cNvSpPr>
            <a:spLocks noGrp="1"/>
          </p:cNvSpPr>
          <p:nvPr>
            <p:ph type="title"/>
          </p:nvPr>
        </p:nvSpPr>
        <p:spPr>
          <a:xfrm>
            <a:off x="838200" y="365125"/>
            <a:ext cx="10515600" cy="663575"/>
          </a:xfrm>
        </p:spPr>
        <p:txBody>
          <a:bodyPr>
            <a:normAutofit fontScale="90000"/>
          </a:bodyPr>
          <a:lstStyle/>
          <a:p>
            <a:r>
              <a:rPr lang="tr-TR" b="1" dirty="0">
                <a:solidFill>
                  <a:srgbClr val="C00000"/>
                </a:solidFill>
              </a:rPr>
              <a:t>sonuçları</a:t>
            </a:r>
          </a:p>
        </p:txBody>
      </p:sp>
      <p:sp>
        <p:nvSpPr>
          <p:cNvPr id="3" name="Content Placeholder 2">
            <a:extLst>
              <a:ext uri="{FF2B5EF4-FFF2-40B4-BE49-F238E27FC236}">
                <a16:creationId xmlns:a16="http://schemas.microsoft.com/office/drawing/2014/main" xmlns="" id="{3621662B-4DE8-B04E-86DA-81E9E6C81414}"/>
              </a:ext>
            </a:extLst>
          </p:cNvPr>
          <p:cNvSpPr>
            <a:spLocks noGrp="1"/>
          </p:cNvSpPr>
          <p:nvPr>
            <p:ph idx="1"/>
          </p:nvPr>
        </p:nvSpPr>
        <p:spPr>
          <a:xfrm>
            <a:off x="838200" y="1322614"/>
            <a:ext cx="10515600" cy="4854349"/>
          </a:xfrm>
        </p:spPr>
        <p:txBody>
          <a:bodyPr>
            <a:normAutofit/>
          </a:bodyPr>
          <a:lstStyle/>
          <a:p>
            <a:r>
              <a:rPr lang="tr-TR" dirty="0"/>
              <a:t>Bir saldırı sonrasında sağlık çalışanları </a:t>
            </a:r>
            <a:r>
              <a:rPr lang="tr-TR" b="1" dirty="0">
                <a:solidFill>
                  <a:srgbClr val="0432FF"/>
                </a:solidFill>
              </a:rPr>
              <a:t>üzerindeki psikolojik yük korku, öfke, kaygı, suçluluk, utanç, kendini suçlama, iş memnuniyetinde azalma, iş değiştirme isteğinde artış ve sağlıkla ilgili yaşam kalitesinde azalma</a:t>
            </a:r>
            <a:r>
              <a:rPr lang="tr-TR" dirty="0"/>
              <a:t>yı içerir </a:t>
            </a:r>
          </a:p>
          <a:p>
            <a:r>
              <a:rPr lang="tr-TR" dirty="0"/>
              <a:t>Örgütsel olarak şiddet, </a:t>
            </a:r>
            <a:r>
              <a:rPr lang="tr-TR" b="1" dirty="0">
                <a:solidFill>
                  <a:srgbClr val="0432FF"/>
                </a:solidFill>
              </a:rPr>
              <a:t>sağlık çalışanları arasında artan devamsızlık riski, moral bozukluğu ve azalan üretkenlikle de ilişkil</a:t>
            </a:r>
            <a:r>
              <a:rPr lang="tr-TR" dirty="0"/>
              <a:t>idir</a:t>
            </a:r>
          </a:p>
          <a:p>
            <a:r>
              <a:rPr lang="tr-TR" dirty="0"/>
              <a:t>Sağlık hizmetlerinde </a:t>
            </a:r>
            <a:r>
              <a:rPr lang="tr-TR" b="1" dirty="0">
                <a:solidFill>
                  <a:srgbClr val="0432FF"/>
                </a:solidFill>
              </a:rPr>
              <a:t>şiddetin ekonomik maliyeti; tedavi, izin masrafları, personel tükenmişliği, tazminat, artan iş gücü devri ve sektöre yük olan güvenlik, dava ve mülk onarım masrafları</a:t>
            </a:r>
            <a:r>
              <a:rPr lang="tr-TR" dirty="0"/>
              <a:t> ile önemlidir</a:t>
            </a:r>
          </a:p>
          <a:p>
            <a:endParaRPr lang="tr-TR" dirty="0"/>
          </a:p>
        </p:txBody>
      </p:sp>
      <p:sp>
        <p:nvSpPr>
          <p:cNvPr id="4" name="Rectangle 3">
            <a:extLst>
              <a:ext uri="{FF2B5EF4-FFF2-40B4-BE49-F238E27FC236}">
                <a16:creationId xmlns:a16="http://schemas.microsoft.com/office/drawing/2014/main" xmlns="" id="{89D4C46B-8835-DE45-8D3E-9D5472A4B025}"/>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674835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0C75D-6F9E-1342-A350-4A41D463016D}"/>
              </a:ext>
            </a:extLst>
          </p:cNvPr>
          <p:cNvSpPr>
            <a:spLocks noGrp="1"/>
          </p:cNvSpPr>
          <p:nvPr>
            <p:ph type="title"/>
          </p:nvPr>
        </p:nvSpPr>
        <p:spPr>
          <a:xfrm>
            <a:off x="838200" y="365125"/>
            <a:ext cx="10515600" cy="957489"/>
          </a:xfrm>
        </p:spPr>
        <p:txBody>
          <a:bodyPr/>
          <a:lstStyle/>
          <a:p>
            <a:r>
              <a:rPr lang="tr-TR" b="1" dirty="0">
                <a:solidFill>
                  <a:srgbClr val="C00000"/>
                </a:solidFill>
              </a:rPr>
              <a:t>maliyet olarak sağlıkta şiddet!!!</a:t>
            </a:r>
          </a:p>
        </p:txBody>
      </p:sp>
      <p:sp>
        <p:nvSpPr>
          <p:cNvPr id="3" name="Content Placeholder 2">
            <a:extLst>
              <a:ext uri="{FF2B5EF4-FFF2-40B4-BE49-F238E27FC236}">
                <a16:creationId xmlns:a16="http://schemas.microsoft.com/office/drawing/2014/main" xmlns="" id="{F28C6210-1742-984C-BCE2-5AF77BA893A7}"/>
              </a:ext>
            </a:extLst>
          </p:cNvPr>
          <p:cNvSpPr>
            <a:spLocks noGrp="1"/>
          </p:cNvSpPr>
          <p:nvPr>
            <p:ph idx="1"/>
          </p:nvPr>
        </p:nvSpPr>
        <p:spPr>
          <a:xfrm>
            <a:off x="838200" y="1502229"/>
            <a:ext cx="10515600" cy="4674734"/>
          </a:xfrm>
        </p:spPr>
        <p:txBody>
          <a:bodyPr>
            <a:normAutofit/>
          </a:bodyPr>
          <a:lstStyle/>
          <a:p>
            <a:r>
              <a:rPr lang="tr-TR" dirty="0"/>
              <a:t>Sağlık hizmetleri ortamlarında </a:t>
            </a:r>
            <a:r>
              <a:rPr lang="tr-TR" b="1" dirty="0">
                <a:solidFill>
                  <a:srgbClr val="0432FF"/>
                </a:solidFill>
              </a:rPr>
              <a:t>ölümcül olmayan işyeri şiddeti ile ilişkili maliyet tahminleri, </a:t>
            </a:r>
          </a:p>
          <a:p>
            <a:pPr lvl="1"/>
            <a:r>
              <a:rPr lang="tr-TR" b="1" dirty="0">
                <a:solidFill>
                  <a:srgbClr val="0432FF"/>
                </a:solidFill>
              </a:rPr>
              <a:t>yaralanan hemşirelerin tedavi ve rehabilitasyonu için yıllık </a:t>
            </a:r>
            <a:r>
              <a:rPr lang="tr-TR" b="1" dirty="0">
                <a:solidFill>
                  <a:srgbClr val="FF0000"/>
                </a:solidFill>
              </a:rPr>
              <a:t>109.000 </a:t>
            </a:r>
            <a:r>
              <a:rPr lang="tr-TR" b="1" dirty="0">
                <a:solidFill>
                  <a:srgbClr val="0432FF"/>
                </a:solidFill>
              </a:rPr>
              <a:t>dolardan yıllık </a:t>
            </a:r>
            <a:r>
              <a:rPr lang="tr-TR" b="1" dirty="0">
                <a:solidFill>
                  <a:srgbClr val="FF0000"/>
                </a:solidFill>
              </a:rPr>
              <a:t>330.000</a:t>
            </a:r>
            <a:r>
              <a:rPr lang="tr-TR" b="1" dirty="0">
                <a:solidFill>
                  <a:srgbClr val="0432FF"/>
                </a:solidFill>
              </a:rPr>
              <a:t> doların üzerine kadar değişmektedir</a:t>
            </a:r>
            <a:r>
              <a:rPr lang="tr-TR" dirty="0"/>
              <a:t> </a:t>
            </a:r>
          </a:p>
          <a:p>
            <a:pPr lvl="1"/>
            <a:r>
              <a:rPr lang="tr-TR" dirty="0"/>
              <a:t>bu tahminler, çalışanların iş yerinde şiddete tepki olarak gelişebilecek </a:t>
            </a:r>
            <a:r>
              <a:rPr lang="tr-TR" b="1" dirty="0">
                <a:solidFill>
                  <a:srgbClr val="0432FF"/>
                </a:solidFill>
              </a:rPr>
              <a:t>psikolojik travma, korku ve iş memnuniyetsizliği maliyetlerini veya hastalarla ilgili maliyetleri içermemektedir</a:t>
            </a:r>
            <a:r>
              <a:rPr lang="tr-TR" dirty="0"/>
              <a:t> </a:t>
            </a:r>
          </a:p>
          <a:p>
            <a:pPr lvl="1"/>
            <a:r>
              <a:rPr lang="tr-TR" dirty="0"/>
              <a:t>Hastalarla ilgili maliyetler, şiddet içeren bir eylemin neden olduğu doğrudan yaralanmadan kaynaklanabileceği gibi, </a:t>
            </a:r>
            <a:r>
              <a:rPr lang="tr-TR" b="1" dirty="0">
                <a:solidFill>
                  <a:srgbClr val="0432FF"/>
                </a:solidFill>
              </a:rPr>
              <a:t>şiddete bağlı yaralanmanın neden olduğu personel devamsızlığı nedeniyle bakımdaki boşluklardan kaynaklanan dolaylı maliyetler de </a:t>
            </a:r>
            <a:r>
              <a:rPr lang="tr-TR" dirty="0"/>
              <a:t>olabilir</a:t>
            </a:r>
          </a:p>
          <a:p>
            <a:endParaRPr lang="tr-TR" dirty="0"/>
          </a:p>
          <a:p>
            <a:endParaRPr lang="tr-TR" dirty="0"/>
          </a:p>
        </p:txBody>
      </p:sp>
      <p:sp>
        <p:nvSpPr>
          <p:cNvPr id="4" name="Rectangle 3">
            <a:extLst>
              <a:ext uri="{FF2B5EF4-FFF2-40B4-BE49-F238E27FC236}">
                <a16:creationId xmlns:a16="http://schemas.microsoft.com/office/drawing/2014/main" xmlns="" id="{19EB39C0-B0A1-7949-A6CB-88025DCEED3D}"/>
              </a:ext>
            </a:extLst>
          </p:cNvPr>
          <p:cNvSpPr/>
          <p:nvPr/>
        </p:nvSpPr>
        <p:spPr>
          <a:xfrm>
            <a:off x="1066800" y="6311900"/>
            <a:ext cx="9372599" cy="370794"/>
          </a:xfrm>
          <a:prstGeom prst="rect">
            <a:avLst/>
          </a:prstGeom>
          <a:solidFill>
            <a:srgbClr val="FFFF00"/>
          </a:solidFill>
        </p:spPr>
        <p:txBody>
          <a:bodyPr wrap="square">
            <a:spAutoFit/>
          </a:bodyPr>
          <a:lstStyle/>
          <a:p>
            <a:r>
              <a:rPr lang="tr-TR" i="1" dirty="0" err="1"/>
              <a:t>Judith</a:t>
            </a:r>
            <a:r>
              <a:rPr lang="tr-TR" i="1" dirty="0"/>
              <a:t> E. </a:t>
            </a:r>
            <a:r>
              <a:rPr lang="tr-TR" i="1" dirty="0" err="1"/>
              <a:t>Arnetz</a:t>
            </a:r>
            <a:r>
              <a:rPr lang="tr-TR" i="1" dirty="0"/>
              <a:t> . </a:t>
            </a:r>
            <a:r>
              <a:rPr lang="tr-TR" b="1" dirty="0" err="1"/>
              <a:t>The</a:t>
            </a:r>
            <a:r>
              <a:rPr lang="tr-TR" b="1" dirty="0"/>
              <a:t> </a:t>
            </a:r>
            <a:r>
              <a:rPr lang="tr-TR" b="1" dirty="0" err="1"/>
              <a:t>Joint</a:t>
            </a:r>
            <a:r>
              <a:rPr lang="tr-TR" b="1" dirty="0"/>
              <a:t> </a:t>
            </a:r>
            <a:r>
              <a:rPr lang="tr-TR" b="1" dirty="0" err="1"/>
              <a:t>Commission</a:t>
            </a:r>
            <a:r>
              <a:rPr lang="tr-TR" b="1" dirty="0"/>
              <a:t> </a:t>
            </a:r>
            <a:r>
              <a:rPr lang="tr-TR" b="1" dirty="0" err="1"/>
              <a:t>Journal</a:t>
            </a:r>
            <a:r>
              <a:rPr lang="tr-TR" b="1" dirty="0"/>
              <a:t> on </a:t>
            </a:r>
            <a:r>
              <a:rPr lang="tr-TR" b="1" dirty="0" err="1"/>
              <a:t>Quality</a:t>
            </a:r>
            <a:r>
              <a:rPr lang="tr-TR" b="1" dirty="0"/>
              <a:t> </a:t>
            </a:r>
            <a:r>
              <a:rPr lang="tr-TR" b="1" dirty="0" err="1"/>
              <a:t>and</a:t>
            </a:r>
            <a:r>
              <a:rPr lang="tr-TR" b="1" dirty="0"/>
              <a:t> </a:t>
            </a:r>
            <a:r>
              <a:rPr lang="tr-TR" b="1" dirty="0" err="1"/>
              <a:t>Patient</a:t>
            </a:r>
            <a:r>
              <a:rPr lang="tr-TR" b="1" dirty="0"/>
              <a:t> </a:t>
            </a:r>
            <a:r>
              <a:rPr lang="tr-TR" b="1" dirty="0" err="1"/>
              <a:t>Safety</a:t>
            </a:r>
            <a:r>
              <a:rPr lang="tr-TR" b="1" dirty="0"/>
              <a:t> </a:t>
            </a:r>
            <a:r>
              <a:rPr lang="tr-TR" b="1" dirty="0">
                <a:solidFill>
                  <a:srgbClr val="FF0000"/>
                </a:solidFill>
              </a:rPr>
              <a:t>2022</a:t>
            </a:r>
            <a:r>
              <a:rPr lang="tr-TR" b="1" dirty="0"/>
              <a:t>; 48:241–245 </a:t>
            </a:r>
            <a:endParaRPr lang="tr-TR" dirty="0"/>
          </a:p>
        </p:txBody>
      </p:sp>
    </p:spTree>
    <p:extLst>
      <p:ext uri="{BB962C8B-B14F-4D97-AF65-F5344CB8AC3E}">
        <p14:creationId xmlns:p14="http://schemas.microsoft.com/office/powerpoint/2010/main" val="164411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6987451-2859-5C47-BA70-B22DAD8EA16C}"/>
              </a:ext>
            </a:extLst>
          </p:cNvPr>
          <p:cNvSpPr>
            <a:spLocks noGrp="1"/>
          </p:cNvSpPr>
          <p:nvPr>
            <p:ph idx="1"/>
          </p:nvPr>
        </p:nvSpPr>
        <p:spPr>
          <a:xfrm>
            <a:off x="805542" y="1090840"/>
            <a:ext cx="10515600" cy="4351338"/>
          </a:xfrm>
        </p:spPr>
        <p:txBody>
          <a:bodyPr>
            <a:normAutofit lnSpcReduction="10000"/>
          </a:bodyPr>
          <a:lstStyle/>
          <a:p>
            <a:r>
              <a:rPr lang="tr-TR" dirty="0"/>
              <a:t>Sağlık sektöründeki </a:t>
            </a:r>
            <a:r>
              <a:rPr lang="tr-TR" b="1" dirty="0">
                <a:solidFill>
                  <a:srgbClr val="0432FF"/>
                </a:solidFill>
              </a:rPr>
              <a:t>bu yaygın şiddetin olumsuz sonuçları, sunulan sağlık hizmetlerinin kalitesinin düşmesi, işe devamsızlığın artması ve </a:t>
            </a:r>
            <a:r>
              <a:rPr lang="tr-TR" b="1" dirty="0">
                <a:solidFill>
                  <a:srgbClr val="C00000"/>
                </a:solidFill>
              </a:rPr>
              <a:t>sağlık çalışanlarının sahadan ayrılma kararı </a:t>
            </a:r>
            <a:r>
              <a:rPr lang="tr-TR" b="1" dirty="0">
                <a:solidFill>
                  <a:srgbClr val="0432FF"/>
                </a:solidFill>
              </a:rPr>
              <a:t>alması gibi sağlık hizmetlerinin sunumu üzerinde önemli bir etkiye </a:t>
            </a:r>
            <a:r>
              <a:rPr lang="tr-TR" dirty="0"/>
              <a:t>sahiptir </a:t>
            </a:r>
          </a:p>
          <a:p>
            <a:r>
              <a:rPr lang="tr-TR" dirty="0"/>
              <a:t>Sonuç olarak, toplumun geneline sunulan sağlık hizmetlerinin sayısı sınırlanacak ve kaynak kısıtlamaları nedeniyle sağlık hizmeti maliyetleri artacaktır. Buna ek olarak, sağlık çalışanlarının taciz ve şiddet tehditleri nedeniyle işlerini bırakmaları halinde, </a:t>
            </a:r>
            <a:r>
              <a:rPr lang="tr-TR" b="1" dirty="0">
                <a:solidFill>
                  <a:srgbClr val="0432FF"/>
                </a:solidFill>
              </a:rPr>
              <a:t>özellikle sağlık çalışanlarının sayısının nüfusun ihtiyaç ve taleplerini karşılamakta yetersiz </a:t>
            </a:r>
            <a:r>
              <a:rPr lang="tr-TR" dirty="0"/>
              <a:t>kaldığı gelişmekte olan ülkelerde birinci basamak sağlık hizmetlerine eşit erişim tehdit altında olacaktır.</a:t>
            </a:r>
          </a:p>
          <a:p>
            <a:endParaRPr lang="tr-TR" dirty="0"/>
          </a:p>
          <a:p>
            <a:endParaRPr lang="tr-TR" dirty="0"/>
          </a:p>
        </p:txBody>
      </p:sp>
      <p:sp>
        <p:nvSpPr>
          <p:cNvPr id="4" name="Rectangle 3">
            <a:extLst>
              <a:ext uri="{FF2B5EF4-FFF2-40B4-BE49-F238E27FC236}">
                <a16:creationId xmlns:a16="http://schemas.microsoft.com/office/drawing/2014/main" xmlns="" id="{6F8FE61A-55D7-7943-8092-58EA4CCD637A}"/>
              </a:ext>
            </a:extLst>
          </p:cNvPr>
          <p:cNvSpPr/>
          <p:nvPr/>
        </p:nvSpPr>
        <p:spPr>
          <a:xfrm>
            <a:off x="1404256" y="5988734"/>
            <a:ext cx="9516786" cy="646331"/>
          </a:xfrm>
          <a:prstGeom prst="rect">
            <a:avLst/>
          </a:prstGeom>
          <a:solidFill>
            <a:schemeClr val="accent5">
              <a:lumMod val="40000"/>
              <a:lumOff val="60000"/>
            </a:schemeClr>
          </a:solidFill>
        </p:spPr>
        <p:txBody>
          <a:bodyPr wrap="square">
            <a:spAutoFit/>
          </a:bodyPr>
          <a:lstStyle/>
          <a:p>
            <a:r>
              <a:rPr lang="tr-TR" b="1" dirty="0" err="1"/>
              <a:t>Lim</a:t>
            </a:r>
            <a:r>
              <a:rPr lang="tr-TR" b="1" dirty="0"/>
              <a:t> et al. </a:t>
            </a:r>
            <a:r>
              <a:rPr lang="tr-TR" b="1" dirty="0" err="1"/>
              <a:t>Workplace</a:t>
            </a:r>
            <a:r>
              <a:rPr lang="tr-TR" b="1" dirty="0"/>
              <a:t> </a:t>
            </a:r>
            <a:r>
              <a:rPr lang="tr-TR" b="1" dirty="0" err="1"/>
              <a:t>violence</a:t>
            </a:r>
            <a:r>
              <a:rPr lang="tr-TR" b="1" dirty="0"/>
              <a:t> in </a:t>
            </a:r>
            <a:r>
              <a:rPr lang="tr-TR" b="1" dirty="0" err="1"/>
              <a:t>healthcare</a:t>
            </a:r>
            <a:r>
              <a:rPr lang="tr-TR" b="1" dirty="0"/>
              <a:t> </a:t>
            </a:r>
            <a:r>
              <a:rPr lang="tr-TR" b="1" dirty="0" err="1"/>
              <a:t>settings</a:t>
            </a:r>
            <a:r>
              <a:rPr lang="tr-TR" b="1" dirty="0"/>
              <a:t>: </a:t>
            </a:r>
            <a:r>
              <a:rPr lang="tr-TR" b="1" dirty="0" err="1"/>
              <a:t>The</a:t>
            </a:r>
            <a:r>
              <a:rPr lang="tr-TR" b="1" dirty="0"/>
              <a:t> risk </a:t>
            </a:r>
            <a:r>
              <a:rPr lang="tr-TR" b="1" dirty="0" err="1"/>
              <a:t>factors</a:t>
            </a:r>
            <a:r>
              <a:rPr lang="tr-TR" b="1" dirty="0"/>
              <a:t>, </a:t>
            </a:r>
            <a:r>
              <a:rPr lang="tr-TR" b="1" dirty="0" err="1"/>
              <a:t>implications</a:t>
            </a:r>
            <a:r>
              <a:rPr lang="tr-TR" b="1" dirty="0"/>
              <a:t> </a:t>
            </a:r>
            <a:r>
              <a:rPr lang="tr-TR" b="1" dirty="0" err="1"/>
              <a:t>and</a:t>
            </a:r>
            <a:r>
              <a:rPr lang="tr-TR" b="1" dirty="0"/>
              <a:t> </a:t>
            </a:r>
            <a:r>
              <a:rPr lang="tr-TR" b="1" dirty="0" err="1"/>
              <a:t>collaborative</a:t>
            </a:r>
            <a:r>
              <a:rPr lang="tr-TR" b="1" dirty="0"/>
              <a:t> </a:t>
            </a:r>
            <a:r>
              <a:rPr lang="tr-TR" b="1" dirty="0" err="1"/>
              <a:t>preventive</a:t>
            </a:r>
            <a:r>
              <a:rPr lang="tr-TR" b="1" dirty="0"/>
              <a:t> </a:t>
            </a:r>
            <a:r>
              <a:rPr lang="tr-TR" b="1" dirty="0" err="1"/>
              <a:t>measures</a:t>
            </a:r>
            <a:r>
              <a:rPr lang="tr-TR" b="1" dirty="0"/>
              <a:t>. </a:t>
            </a:r>
            <a:r>
              <a:rPr lang="tr-TR" b="1" dirty="0" err="1"/>
              <a:t>Annals</a:t>
            </a:r>
            <a:r>
              <a:rPr lang="tr-TR" b="1" dirty="0"/>
              <a:t> of </a:t>
            </a:r>
            <a:r>
              <a:rPr lang="tr-TR" b="1" dirty="0" err="1"/>
              <a:t>Medicine</a:t>
            </a:r>
            <a:r>
              <a:rPr lang="tr-TR" b="1" dirty="0"/>
              <a:t> </a:t>
            </a:r>
            <a:r>
              <a:rPr lang="tr-TR" b="1" dirty="0" err="1"/>
              <a:t>and</a:t>
            </a:r>
            <a:r>
              <a:rPr lang="tr-TR" b="1" dirty="0"/>
              <a:t> </a:t>
            </a:r>
            <a:r>
              <a:rPr lang="tr-TR" b="1" dirty="0" err="1"/>
              <a:t>Surgery</a:t>
            </a:r>
            <a:r>
              <a:rPr lang="tr-TR" b="1" dirty="0"/>
              <a:t> 78 (</a:t>
            </a:r>
            <a:r>
              <a:rPr lang="tr-TR" b="1" dirty="0">
                <a:solidFill>
                  <a:srgbClr val="0432FF"/>
                </a:solidFill>
              </a:rPr>
              <a:t>2022</a:t>
            </a:r>
            <a:r>
              <a:rPr lang="tr-TR" b="1" dirty="0"/>
              <a:t>) </a:t>
            </a:r>
          </a:p>
        </p:txBody>
      </p:sp>
    </p:spTree>
    <p:extLst>
      <p:ext uri="{BB962C8B-B14F-4D97-AF65-F5344CB8AC3E}">
        <p14:creationId xmlns:p14="http://schemas.microsoft.com/office/powerpoint/2010/main" val="272622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19C4E4-C362-ED45-A22E-466AD6EEB862}"/>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C2C166E9-3479-E244-8FE5-42F66F1ACE3A}"/>
              </a:ext>
            </a:extLst>
          </p:cNvPr>
          <p:cNvSpPr>
            <a:spLocks noGrp="1"/>
          </p:cNvSpPr>
          <p:nvPr>
            <p:ph idx="1"/>
          </p:nvPr>
        </p:nvSpPr>
        <p:spPr>
          <a:solidFill>
            <a:schemeClr val="accent5">
              <a:lumMod val="60000"/>
              <a:lumOff val="40000"/>
            </a:schemeClr>
          </a:solidFill>
        </p:spPr>
        <p:txBody>
          <a:bodyPr/>
          <a:lstStyle/>
          <a:p>
            <a:endParaRPr lang="tr-TR" dirty="0"/>
          </a:p>
          <a:p>
            <a:endParaRPr lang="tr-TR" dirty="0"/>
          </a:p>
          <a:p>
            <a:pPr marL="0" indent="0">
              <a:buNone/>
            </a:pPr>
            <a:r>
              <a:rPr lang="tr-TR" sz="3200" b="1" dirty="0">
                <a:solidFill>
                  <a:srgbClr val="0432FF"/>
                </a:solidFill>
              </a:rPr>
              <a:t>analitik çalışmalar</a:t>
            </a:r>
          </a:p>
          <a:p>
            <a:pPr lvl="1"/>
            <a:r>
              <a:rPr lang="tr-TR" sz="3200" dirty="0"/>
              <a:t>etiyolojik nedenler</a:t>
            </a:r>
          </a:p>
          <a:p>
            <a:pPr lvl="1"/>
            <a:r>
              <a:rPr lang="tr-TR" sz="3200" dirty="0"/>
              <a:t>risk faktörler</a:t>
            </a:r>
          </a:p>
        </p:txBody>
      </p:sp>
    </p:spTree>
    <p:extLst>
      <p:ext uri="{BB962C8B-B14F-4D97-AF65-F5344CB8AC3E}">
        <p14:creationId xmlns:p14="http://schemas.microsoft.com/office/powerpoint/2010/main" val="29913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86CC18-DB72-D942-811F-DE538A6ED5C2}"/>
              </a:ext>
            </a:extLst>
          </p:cNvPr>
          <p:cNvSpPr>
            <a:spLocks noGrp="1"/>
          </p:cNvSpPr>
          <p:nvPr>
            <p:ph idx="4294967295"/>
          </p:nvPr>
        </p:nvSpPr>
        <p:spPr>
          <a:xfrm>
            <a:off x="895739" y="634482"/>
            <a:ext cx="10646229" cy="5326520"/>
          </a:xfrm>
        </p:spPr>
        <p:txBody>
          <a:bodyPr>
            <a:normAutofit fontScale="92500" lnSpcReduction="10000"/>
          </a:bodyPr>
          <a:lstStyle/>
          <a:p>
            <a:pPr marL="0" indent="0">
              <a:buNone/>
            </a:pPr>
            <a:r>
              <a:rPr lang="tr-TR" b="1" dirty="0">
                <a:solidFill>
                  <a:srgbClr val="C00000"/>
                </a:solidFill>
              </a:rPr>
              <a:t>Nedenler</a:t>
            </a:r>
          </a:p>
          <a:p>
            <a:r>
              <a:rPr lang="tr-TR" dirty="0"/>
              <a:t>İşyerinde şiddet ve stresin nedenleri </a:t>
            </a:r>
            <a:r>
              <a:rPr lang="tr-TR" b="1" u="sng" dirty="0">
                <a:solidFill>
                  <a:srgbClr val="7030A0"/>
                </a:solidFill>
              </a:rPr>
              <a:t>örgütsel, toplumsal ve bireysel </a:t>
            </a:r>
            <a:r>
              <a:rPr lang="tr-TR" dirty="0"/>
              <a:t>düzeylerde tanımlanmakta ve karmaşık ilişkiler görülmektedir. </a:t>
            </a:r>
          </a:p>
          <a:p>
            <a:r>
              <a:rPr lang="tr-TR" b="1" dirty="0">
                <a:solidFill>
                  <a:srgbClr val="0432FF"/>
                </a:solidFill>
              </a:rPr>
              <a:t>Toplumsal sorunların ve sağlık sistemi reformlarının baskı</a:t>
            </a:r>
            <a:r>
              <a:rPr lang="tr-TR" dirty="0"/>
              <a:t>sının baskısı altında olan </a:t>
            </a:r>
            <a:r>
              <a:rPr lang="tr-TR" dirty="0" err="1"/>
              <a:t>talepkar</a:t>
            </a:r>
            <a:r>
              <a:rPr lang="tr-TR" dirty="0"/>
              <a:t> sağlık mesleklerinde biriken stres ve gerilim, ortaya çıkan şiddete katkıda bulunuyor. </a:t>
            </a:r>
          </a:p>
          <a:p>
            <a:r>
              <a:rPr lang="tr-TR" dirty="0"/>
              <a:t>Bireysel düzeyde, sağlık çalışanları, </a:t>
            </a:r>
            <a:r>
              <a:rPr lang="tr-TR" b="1" dirty="0">
                <a:solidFill>
                  <a:srgbClr val="0432FF"/>
                </a:solidFill>
              </a:rPr>
              <a:t>hastaların kişiliğini şiddete yol açan en önemli faktör olarak sıralamaya eğilimlidir, bunu ülkedeki sosyal ve ekonomik durum ve çok geride kalan iş organizasyonu ve çalışma koşulları izlemektedir. </a:t>
            </a:r>
          </a:p>
          <a:p>
            <a:r>
              <a:rPr lang="tr-TR" dirty="0"/>
              <a:t>Bununla birlikte, bireysel, toplumsal ve örgütsel faktörler olarak kategorize edildiğinde, </a:t>
            </a:r>
            <a:r>
              <a:rPr lang="tr-TR" b="1" dirty="0">
                <a:solidFill>
                  <a:srgbClr val="0432FF"/>
                </a:solidFill>
              </a:rPr>
              <a:t>üç katkıda bulunan faktörün şiddet ve stres risklerinin analizinde eşit öneme sahip olduğu ve </a:t>
            </a:r>
            <a:r>
              <a:rPr lang="tr-TR" b="1" u="sng" dirty="0">
                <a:solidFill>
                  <a:srgbClr val="C00000"/>
                </a:solidFill>
              </a:rPr>
              <a:t>örgütsel faktörlerin kilit bir rol oynadığı </a:t>
            </a:r>
            <a:r>
              <a:rPr lang="tr-TR" b="1" dirty="0">
                <a:solidFill>
                  <a:srgbClr val="0432FF"/>
                </a:solidFill>
              </a:rPr>
              <a:t>görülmektedir.</a:t>
            </a:r>
          </a:p>
        </p:txBody>
      </p:sp>
      <p:sp>
        <p:nvSpPr>
          <p:cNvPr id="5" name="Rectangle 4">
            <a:extLst>
              <a:ext uri="{FF2B5EF4-FFF2-40B4-BE49-F238E27FC236}">
                <a16:creationId xmlns:a16="http://schemas.microsoft.com/office/drawing/2014/main" xmlns="" id="{42352A4D-C4AA-BC46-B2A9-E03740ED34F9}"/>
              </a:ext>
            </a:extLst>
          </p:cNvPr>
          <p:cNvSpPr/>
          <p:nvPr/>
        </p:nvSpPr>
        <p:spPr>
          <a:xfrm>
            <a:off x="8173615" y="6259582"/>
            <a:ext cx="3769567" cy="461665"/>
          </a:xfrm>
          <a:prstGeom prst="rect">
            <a:avLst/>
          </a:prstGeom>
          <a:solidFill>
            <a:schemeClr val="accent4">
              <a:lumMod val="20000"/>
              <a:lumOff val="80000"/>
            </a:schemeClr>
          </a:solidFill>
        </p:spPr>
        <p:txBody>
          <a:bodyPr wrap="square">
            <a:spAutoFit/>
          </a:bodyPr>
          <a:lstStyle/>
          <a:p>
            <a:pPr algn="ctr"/>
            <a:r>
              <a:rPr lang="tr-TR" sz="2400" b="1" dirty="0">
                <a:latin typeface="Arial,Bold"/>
              </a:rPr>
              <a:t>ILO </a:t>
            </a:r>
            <a:r>
              <a:rPr lang="tr-TR" sz="2400" b="1" dirty="0" err="1">
                <a:latin typeface="Arial,Bold"/>
              </a:rPr>
              <a:t>Fact</a:t>
            </a:r>
            <a:r>
              <a:rPr lang="tr-TR" sz="2400" b="1" dirty="0">
                <a:latin typeface="Arial,Bold"/>
              </a:rPr>
              <a:t> </a:t>
            </a:r>
            <a:r>
              <a:rPr lang="tr-TR" sz="2400" b="1" dirty="0" err="1">
                <a:latin typeface="Arial,Bold"/>
              </a:rPr>
              <a:t>sheet</a:t>
            </a:r>
            <a:r>
              <a:rPr lang="tr-TR" sz="2400" b="1" dirty="0">
                <a:latin typeface="Arial,Bold"/>
              </a:rPr>
              <a:t>, 2003</a:t>
            </a:r>
            <a:endParaRPr lang="tr-TR" dirty="0"/>
          </a:p>
        </p:txBody>
      </p:sp>
    </p:spTree>
    <p:extLst>
      <p:ext uri="{BB962C8B-B14F-4D97-AF65-F5344CB8AC3E}">
        <p14:creationId xmlns:p14="http://schemas.microsoft.com/office/powerpoint/2010/main" val="162123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9B443A-8DDD-0345-B98B-2A268A9391E0}"/>
              </a:ext>
            </a:extLst>
          </p:cNvPr>
          <p:cNvSpPr>
            <a:spLocks noGrp="1"/>
          </p:cNvSpPr>
          <p:nvPr>
            <p:ph idx="1"/>
          </p:nvPr>
        </p:nvSpPr>
        <p:spPr>
          <a:xfrm>
            <a:off x="621941" y="600673"/>
            <a:ext cx="10515600" cy="5765621"/>
          </a:xfrm>
        </p:spPr>
        <p:txBody>
          <a:bodyPr>
            <a:normAutofit/>
          </a:bodyPr>
          <a:lstStyle/>
          <a:p>
            <a:pPr marL="0" indent="0">
              <a:buNone/>
            </a:pPr>
            <a:r>
              <a:rPr lang="tr-TR" b="1" dirty="0">
                <a:solidFill>
                  <a:srgbClr val="FF0000"/>
                </a:solidFill>
              </a:rPr>
              <a:t>Risk Faktörleri: İşyerinde Şiddet Tehlikelerinin Belirlenmesi ve Değerlendirilmesi</a:t>
            </a:r>
          </a:p>
          <a:p>
            <a:pPr marL="0" indent="0">
              <a:buNone/>
            </a:pPr>
            <a:r>
              <a:rPr lang="tr-TR" dirty="0"/>
              <a:t>Belirli bir tanı veya hasta türü gelecekteki şiddeti öngörmese de, epidemiyolojik çalışmalar </a:t>
            </a:r>
          </a:p>
          <a:p>
            <a:r>
              <a:rPr lang="tr-TR" b="1" dirty="0">
                <a:solidFill>
                  <a:srgbClr val="0432FF"/>
                </a:solidFill>
              </a:rPr>
              <a:t>Sürekli olarak yatılı ve akut psikiyatrik hizmetlerin, </a:t>
            </a:r>
            <a:r>
              <a:rPr lang="tr-TR" b="1" dirty="0" err="1">
                <a:solidFill>
                  <a:srgbClr val="0432FF"/>
                </a:solidFill>
              </a:rPr>
              <a:t>geriatrik</a:t>
            </a:r>
            <a:r>
              <a:rPr lang="tr-TR" b="1" dirty="0">
                <a:solidFill>
                  <a:srgbClr val="0432FF"/>
                </a:solidFill>
              </a:rPr>
              <a:t> uzun süreli bakım ortamlarının, yüksek hacimli kentsel acil servislerin ve yatılı ve gündüzlü sosyal hizmetlerin en yüksek riskleri </a:t>
            </a:r>
            <a:r>
              <a:rPr lang="tr-TR" dirty="0"/>
              <a:t>sunduğunu göstermektedir. </a:t>
            </a:r>
          </a:p>
          <a:p>
            <a:r>
              <a:rPr lang="tr-TR" b="1" dirty="0">
                <a:solidFill>
                  <a:srgbClr val="0432FF"/>
                </a:solidFill>
              </a:rPr>
              <a:t>Ağrı, yıkıcı </a:t>
            </a:r>
            <a:r>
              <a:rPr lang="tr-TR" b="1" dirty="0" err="1">
                <a:solidFill>
                  <a:srgbClr val="0432FF"/>
                </a:solidFill>
              </a:rPr>
              <a:t>prognozlar</a:t>
            </a:r>
            <a:r>
              <a:rPr lang="tr-TR" b="1" dirty="0">
                <a:solidFill>
                  <a:srgbClr val="0432FF"/>
                </a:solidFill>
              </a:rPr>
              <a:t>, alışılmadık ortamlar, zihin ve ruh halini değiştiren ilaçlar ve uyuşturucular ve hastalığın ilerlemesi de ajitasyona ve şiddet içeren davranışlara neden olabilir.</a:t>
            </a:r>
          </a:p>
        </p:txBody>
      </p:sp>
      <p:pic>
        <p:nvPicPr>
          <p:cNvPr id="4" name="Picture 3">
            <a:extLst>
              <a:ext uri="{FF2B5EF4-FFF2-40B4-BE49-F238E27FC236}">
                <a16:creationId xmlns:a16="http://schemas.microsoft.com/office/drawing/2014/main" xmlns="" id="{A01696D2-BCF6-974A-A892-5F1688607777}"/>
              </a:ext>
            </a:extLst>
          </p:cNvPr>
          <p:cNvPicPr>
            <a:picLocks noChangeAspect="1"/>
          </p:cNvPicPr>
          <p:nvPr/>
        </p:nvPicPr>
        <p:blipFill>
          <a:blip r:embed="rId2"/>
          <a:stretch>
            <a:fillRect/>
          </a:stretch>
        </p:blipFill>
        <p:spPr>
          <a:xfrm>
            <a:off x="10635172" y="4382631"/>
            <a:ext cx="1556828" cy="2290620"/>
          </a:xfrm>
          <a:prstGeom prst="rect">
            <a:avLst/>
          </a:prstGeom>
        </p:spPr>
      </p:pic>
    </p:spTree>
    <p:extLst>
      <p:ext uri="{BB962C8B-B14F-4D97-AF65-F5344CB8AC3E}">
        <p14:creationId xmlns:p14="http://schemas.microsoft.com/office/powerpoint/2010/main" val="877720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9D7B971-DFA9-D849-837F-38652D0AFA87}"/>
              </a:ext>
            </a:extLst>
          </p:cNvPr>
          <p:cNvSpPr>
            <a:spLocks noGrp="1"/>
          </p:cNvSpPr>
          <p:nvPr>
            <p:ph idx="1"/>
          </p:nvPr>
        </p:nvSpPr>
        <p:spPr>
          <a:xfrm>
            <a:off x="769189" y="534838"/>
            <a:ext cx="9099430" cy="5883215"/>
          </a:xfrm>
        </p:spPr>
        <p:txBody>
          <a:bodyPr>
            <a:normAutofit fontScale="92500"/>
          </a:bodyPr>
          <a:lstStyle/>
          <a:p>
            <a:pPr marL="0" indent="0">
              <a:buNone/>
            </a:pPr>
            <a:r>
              <a:rPr lang="tr-TR" b="1" dirty="0">
                <a:solidFill>
                  <a:srgbClr val="FF0000"/>
                </a:solidFill>
              </a:rPr>
              <a:t>Hasta, Müşteri ve Ortamla İlgili Risk Faktörleri</a:t>
            </a:r>
          </a:p>
          <a:p>
            <a:r>
              <a:rPr lang="tr-TR" dirty="0"/>
              <a:t>Şiddet geçmişi olan, uyuşturucu veya alkol kullanan kişilerle, çete üyeleriyle ve hasta veya danışan yakınlarıyla doğrudan çalışmak;</a:t>
            </a:r>
          </a:p>
          <a:p>
            <a:r>
              <a:rPr lang="tr-TR" dirty="0"/>
              <a:t>Hastaların ve müşterilerin </a:t>
            </a:r>
            <a:r>
              <a:rPr lang="tr-TR" b="1" dirty="0">
                <a:solidFill>
                  <a:srgbClr val="0432FF"/>
                </a:solidFill>
              </a:rPr>
              <a:t>taşınması</a:t>
            </a:r>
            <a:r>
              <a:rPr lang="tr-TR" dirty="0"/>
              <a:t>;</a:t>
            </a:r>
          </a:p>
          <a:p>
            <a:r>
              <a:rPr lang="tr-TR" dirty="0"/>
              <a:t>Bir tesiste veya hastaların evlerinde </a:t>
            </a:r>
            <a:r>
              <a:rPr lang="tr-TR" b="1" dirty="0">
                <a:solidFill>
                  <a:srgbClr val="0432FF"/>
                </a:solidFill>
              </a:rPr>
              <a:t>yalnız çalışmak</a:t>
            </a:r>
            <a:r>
              <a:rPr lang="tr-TR" dirty="0"/>
              <a:t>;</a:t>
            </a:r>
          </a:p>
          <a:p>
            <a:r>
              <a:rPr lang="tr-TR" dirty="0"/>
              <a:t>Çalışanların görüşünü engelleyebilecek veya şiddet içeren bir olaydan kaçmalarını engelleyebilecek </a:t>
            </a:r>
            <a:r>
              <a:rPr lang="tr-TR" b="1" dirty="0">
                <a:solidFill>
                  <a:srgbClr val="0432FF"/>
                </a:solidFill>
              </a:rPr>
              <a:t>kötü işyeri çevre tasarımı</a:t>
            </a:r>
            <a:r>
              <a:rPr lang="tr-TR" dirty="0"/>
              <a:t>;</a:t>
            </a:r>
          </a:p>
          <a:p>
            <a:r>
              <a:rPr lang="tr-TR" b="1" dirty="0">
                <a:solidFill>
                  <a:srgbClr val="0432FF"/>
                </a:solidFill>
              </a:rPr>
              <a:t>Kötü aydınlatılmış koridorlar, odalar, otoparklar ve diğer alanlar</a:t>
            </a:r>
          </a:p>
          <a:p>
            <a:r>
              <a:rPr lang="tr-TR" dirty="0"/>
              <a:t>Acil durum </a:t>
            </a:r>
            <a:r>
              <a:rPr lang="tr-TR" b="1" dirty="0">
                <a:solidFill>
                  <a:srgbClr val="0432FF"/>
                </a:solidFill>
              </a:rPr>
              <a:t>iletişim araçlarının eksikliği;</a:t>
            </a:r>
          </a:p>
          <a:p>
            <a:r>
              <a:rPr lang="tr-TR" dirty="0"/>
              <a:t>Hastalar, aileleri ve arkadaşları arasında </a:t>
            </a:r>
            <a:r>
              <a:rPr lang="tr-TR" b="1" dirty="0">
                <a:solidFill>
                  <a:srgbClr val="0432FF"/>
                </a:solidFill>
              </a:rPr>
              <a:t>ateşli silahlar, bıçaklar ve diğer silahların yaygınlığı; </a:t>
            </a:r>
            <a:r>
              <a:rPr lang="tr-TR" dirty="0"/>
              <a:t>ve</a:t>
            </a:r>
          </a:p>
          <a:p>
            <a:r>
              <a:rPr lang="tr-TR" b="1" dirty="0">
                <a:solidFill>
                  <a:srgbClr val="0432FF"/>
                </a:solidFill>
              </a:rPr>
              <a:t>Suç oranının yüksek olduğu mahallelerde çalışmak</a:t>
            </a:r>
            <a:r>
              <a:rPr lang="tr-TR" dirty="0"/>
              <a:t>.</a:t>
            </a:r>
          </a:p>
        </p:txBody>
      </p:sp>
      <p:pic>
        <p:nvPicPr>
          <p:cNvPr id="4" name="Picture 3">
            <a:extLst>
              <a:ext uri="{FF2B5EF4-FFF2-40B4-BE49-F238E27FC236}">
                <a16:creationId xmlns:a16="http://schemas.microsoft.com/office/drawing/2014/main" xmlns="" id="{705C6D70-AC63-B44C-A4F9-E326D2CB0272}"/>
              </a:ext>
            </a:extLst>
          </p:cNvPr>
          <p:cNvPicPr>
            <a:picLocks noChangeAspect="1"/>
          </p:cNvPicPr>
          <p:nvPr/>
        </p:nvPicPr>
        <p:blipFill>
          <a:blip r:embed="rId2"/>
          <a:stretch>
            <a:fillRect/>
          </a:stretch>
        </p:blipFill>
        <p:spPr>
          <a:xfrm>
            <a:off x="10278613" y="4127471"/>
            <a:ext cx="1392945" cy="2049492"/>
          </a:xfrm>
          <a:prstGeom prst="rect">
            <a:avLst/>
          </a:prstGeom>
        </p:spPr>
      </p:pic>
    </p:spTree>
    <p:extLst>
      <p:ext uri="{BB962C8B-B14F-4D97-AF65-F5344CB8AC3E}">
        <p14:creationId xmlns:p14="http://schemas.microsoft.com/office/powerpoint/2010/main" val="167443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DA6D32B-FB31-5B4C-9D7B-AB2EAA31233C}"/>
              </a:ext>
            </a:extLst>
          </p:cNvPr>
          <p:cNvSpPr>
            <a:spLocks noGrp="1"/>
          </p:cNvSpPr>
          <p:nvPr>
            <p:ph idx="1"/>
          </p:nvPr>
        </p:nvSpPr>
        <p:spPr>
          <a:xfrm>
            <a:off x="838200" y="638355"/>
            <a:ext cx="9478992" cy="5538608"/>
          </a:xfrm>
        </p:spPr>
        <p:txBody>
          <a:bodyPr>
            <a:normAutofit fontScale="92500" lnSpcReduction="10000"/>
          </a:bodyPr>
          <a:lstStyle/>
          <a:p>
            <a:pPr marL="0" indent="0">
              <a:buNone/>
            </a:pPr>
            <a:r>
              <a:rPr lang="tr-TR" b="1" dirty="0">
                <a:solidFill>
                  <a:srgbClr val="FF0000"/>
                </a:solidFill>
              </a:rPr>
              <a:t>Kurumsal (ORGANİZASYONEL) Risk Faktörleri</a:t>
            </a:r>
          </a:p>
          <a:p>
            <a:r>
              <a:rPr lang="tr-TR" dirty="0"/>
              <a:t>Hastalardan, müşterilerden, ziyaretçilerden veya personelden gelen </a:t>
            </a:r>
            <a:r>
              <a:rPr lang="tr-TR" b="1" dirty="0">
                <a:solidFill>
                  <a:srgbClr val="0432FF"/>
                </a:solidFill>
              </a:rPr>
              <a:t>düşmanca ve saldırgan davranışları tanımak ve yönetmek için tesis politikalarının ve personel eğitiminin olmaması</a:t>
            </a:r>
            <a:r>
              <a:rPr lang="tr-TR" dirty="0"/>
              <a:t>;</a:t>
            </a:r>
          </a:p>
          <a:p>
            <a:r>
              <a:rPr lang="tr-TR" b="1" dirty="0">
                <a:solidFill>
                  <a:srgbClr val="0432FF"/>
                </a:solidFill>
              </a:rPr>
              <a:t>Yetersiz personel ile çalışma </a:t>
            </a:r>
            <a:r>
              <a:rPr lang="tr-TR" dirty="0"/>
              <a:t>- özellikle yemek ve ziyaret saatlerinde;</a:t>
            </a:r>
          </a:p>
          <a:p>
            <a:r>
              <a:rPr lang="tr-TR" b="1" dirty="0">
                <a:solidFill>
                  <a:srgbClr val="0432FF"/>
                </a:solidFill>
              </a:rPr>
              <a:t>Yüksek çalışan devri</a:t>
            </a:r>
            <a:r>
              <a:rPr lang="tr-TR" dirty="0"/>
              <a:t>;</a:t>
            </a:r>
          </a:p>
          <a:p>
            <a:r>
              <a:rPr lang="tr-TR" dirty="0"/>
              <a:t>Sahada </a:t>
            </a:r>
            <a:r>
              <a:rPr lang="tr-TR" b="1" dirty="0">
                <a:solidFill>
                  <a:srgbClr val="0432FF"/>
                </a:solidFill>
              </a:rPr>
              <a:t>yetersiz güvenlik ve ruh sağlığı personeli</a:t>
            </a:r>
          </a:p>
          <a:p>
            <a:r>
              <a:rPr lang="tr-TR" dirty="0"/>
              <a:t>Hastaların veya müşterilerin </a:t>
            </a:r>
            <a:r>
              <a:rPr lang="tr-TR" b="1" dirty="0">
                <a:solidFill>
                  <a:srgbClr val="0432FF"/>
                </a:solidFill>
              </a:rPr>
              <a:t>uzun süre bekletilmesi ve aşırı kalabalık, rahatsız bekleme odaları</a:t>
            </a:r>
            <a:r>
              <a:rPr lang="tr-TR" dirty="0"/>
              <a:t>;</a:t>
            </a:r>
          </a:p>
          <a:p>
            <a:r>
              <a:rPr lang="tr-TR" dirty="0"/>
              <a:t>Kliniklerde ve hastanelerde </a:t>
            </a:r>
            <a:r>
              <a:rPr lang="tr-TR" b="1" dirty="0">
                <a:solidFill>
                  <a:srgbClr val="0432FF"/>
                </a:solidFill>
              </a:rPr>
              <a:t>halkın sınırsız hareketi</a:t>
            </a:r>
            <a:r>
              <a:rPr lang="tr-TR" dirty="0"/>
              <a:t>; ve</a:t>
            </a:r>
          </a:p>
          <a:p>
            <a:r>
              <a:rPr lang="tr-TR" b="1" dirty="0">
                <a:solidFill>
                  <a:srgbClr val="0432FF"/>
                </a:solidFill>
              </a:rPr>
              <a:t>Şiddetin hoş görüldüğü ve mağdurların olayı polise bildiremeyeceği ve/veya suç duyurusunda bulunamayacağı algısı</a:t>
            </a:r>
            <a:r>
              <a:rPr lang="tr-TR" dirty="0"/>
              <a:t>.</a:t>
            </a:r>
          </a:p>
        </p:txBody>
      </p:sp>
      <p:pic>
        <p:nvPicPr>
          <p:cNvPr id="5" name="Picture 4">
            <a:extLst>
              <a:ext uri="{FF2B5EF4-FFF2-40B4-BE49-F238E27FC236}">
                <a16:creationId xmlns:a16="http://schemas.microsoft.com/office/drawing/2014/main" xmlns="" id="{12C5E932-A630-494A-99F6-401B12FE5BB6}"/>
              </a:ext>
            </a:extLst>
          </p:cNvPr>
          <p:cNvPicPr>
            <a:picLocks noChangeAspect="1"/>
          </p:cNvPicPr>
          <p:nvPr/>
        </p:nvPicPr>
        <p:blipFill>
          <a:blip r:embed="rId2"/>
          <a:stretch>
            <a:fillRect/>
          </a:stretch>
        </p:blipFill>
        <p:spPr>
          <a:xfrm>
            <a:off x="10520152" y="4265494"/>
            <a:ext cx="1392945" cy="2049492"/>
          </a:xfrm>
          <a:prstGeom prst="rect">
            <a:avLst/>
          </a:prstGeom>
        </p:spPr>
      </p:pic>
    </p:spTree>
    <p:extLst>
      <p:ext uri="{BB962C8B-B14F-4D97-AF65-F5344CB8AC3E}">
        <p14:creationId xmlns:p14="http://schemas.microsoft.com/office/powerpoint/2010/main" val="1823887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4106F-640F-BC4F-A20C-CF85402E097B}"/>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p:txBody>
          <a:bodyPr/>
          <a:lstStyle/>
          <a:p>
            <a:r>
              <a:rPr lang="tr-TR" b="1" dirty="0">
                <a:solidFill>
                  <a:srgbClr val="FF0000"/>
                </a:solidFill>
              </a:rPr>
              <a:t>Yüksek stres seviyeleri </a:t>
            </a:r>
          </a:p>
          <a:p>
            <a:r>
              <a:rPr lang="tr-TR" b="1" dirty="0">
                <a:solidFill>
                  <a:srgbClr val="FF0000"/>
                </a:solidFill>
              </a:rPr>
              <a:t>uzun çalışma saatleri ve </a:t>
            </a:r>
          </a:p>
          <a:p>
            <a:r>
              <a:rPr lang="tr-TR" b="1" dirty="0">
                <a:solidFill>
                  <a:srgbClr val="FF0000"/>
                </a:solidFill>
              </a:rPr>
              <a:t>sıkıntı içinde olabilecek veya şiddet davranışı geçmişi olan hastalarla uğraşmak</a:t>
            </a:r>
          </a:p>
          <a:p>
            <a:pPr marL="0" indent="0">
              <a:buNone/>
            </a:pPr>
            <a:r>
              <a:rPr lang="tr-TR" b="1" dirty="0">
                <a:solidFill>
                  <a:srgbClr val="0432FF"/>
                </a:solidFill>
              </a:rPr>
              <a:t>ek olarak: </a:t>
            </a:r>
          </a:p>
          <a:p>
            <a:r>
              <a:rPr lang="tr-TR" b="1" dirty="0">
                <a:solidFill>
                  <a:srgbClr val="0432FF"/>
                </a:solidFill>
              </a:rPr>
              <a:t>etkili iletişim eksikliği, tedavi ve hizmet tutumundan memnuniyetsizlik, aşırı bekleme süreleri ve yüksek tıbbi maliyetler</a:t>
            </a:r>
            <a:endParaRPr lang="tr-TR" dirty="0"/>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5853797"/>
            <a:ext cx="10033907" cy="646331"/>
          </a:xfrm>
          <a:prstGeom prst="rect">
            <a:avLst/>
          </a:prstGeom>
          <a:solidFill>
            <a:srgbClr val="FBDEFF"/>
          </a:solidFill>
        </p:spPr>
        <p:txBody>
          <a:bodyPr wrap="square">
            <a:spAutoFit/>
          </a:bodyPr>
          <a:lstStyle/>
          <a:p>
            <a:r>
              <a:rPr lang="tr-TR" b="1" dirty="0" err="1"/>
              <a:t>Rossi</a:t>
            </a:r>
            <a:r>
              <a:rPr lang="tr-TR" b="1" dirty="0"/>
              <a:t> et al. (2023)</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an </a:t>
            </a:r>
            <a:r>
              <a:rPr lang="tr-TR" b="1" dirty="0" err="1"/>
              <a:t>umbrella</a:t>
            </a:r>
            <a:r>
              <a:rPr lang="tr-TR" b="1" dirty="0"/>
              <a:t> </a:t>
            </a:r>
            <a:r>
              <a:rPr lang="tr-TR" b="1" dirty="0" err="1"/>
              <a:t>review</a:t>
            </a:r>
            <a:r>
              <a:rPr lang="tr-TR" b="1" dirty="0"/>
              <a:t> of </a:t>
            </a:r>
            <a:r>
              <a:rPr lang="tr-TR" b="1" dirty="0" err="1"/>
              <a:t>systematic</a:t>
            </a:r>
            <a:r>
              <a:rPr lang="tr-TR" b="1" dirty="0"/>
              <a:t> </a:t>
            </a:r>
            <a:r>
              <a:rPr lang="tr-TR" b="1" dirty="0" err="1"/>
              <a:t>reviews</a:t>
            </a:r>
            <a:r>
              <a:rPr lang="tr-TR" b="1" dirty="0"/>
              <a:t> </a:t>
            </a:r>
            <a:r>
              <a:rPr lang="tr-TR" b="1" dirty="0" err="1"/>
              <a:t>and</a:t>
            </a:r>
            <a:r>
              <a:rPr lang="tr-TR" b="1" dirty="0"/>
              <a:t> meta-</a:t>
            </a:r>
            <a:r>
              <a:rPr lang="tr-TR" b="1" dirty="0" err="1"/>
              <a:t>analyses</a:t>
            </a:r>
            <a:r>
              <a:rPr lang="tr-TR" b="1" dirty="0"/>
              <a:t>. </a:t>
            </a:r>
            <a:r>
              <a:rPr lang="tr-TR" dirty="0" err="1"/>
              <a:t>Public</a:t>
            </a:r>
            <a:r>
              <a:rPr lang="tr-TR" dirty="0"/>
              <a:t> </a:t>
            </a:r>
            <a:r>
              <a:rPr lang="tr-TR" dirty="0" err="1"/>
              <a:t>Health</a:t>
            </a:r>
            <a:r>
              <a:rPr lang="tr-TR" dirty="0"/>
              <a:t> 221 (</a:t>
            </a:r>
            <a:r>
              <a:rPr lang="tr-TR" b="1" dirty="0">
                <a:solidFill>
                  <a:srgbClr val="0432FF"/>
                </a:solidFill>
              </a:rPr>
              <a:t>2023)</a:t>
            </a:r>
            <a:r>
              <a:rPr lang="tr-TR" dirty="0"/>
              <a:t> 50e59</a:t>
            </a:r>
          </a:p>
        </p:txBody>
      </p:sp>
    </p:spTree>
    <p:extLst>
      <p:ext uri="{BB962C8B-B14F-4D97-AF65-F5344CB8AC3E}">
        <p14:creationId xmlns:p14="http://schemas.microsoft.com/office/powerpoint/2010/main" val="71589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2971D7D-65D9-BB4A-80B1-66ACFAE9DA2C}"/>
              </a:ext>
            </a:extLst>
          </p:cNvPr>
          <p:cNvSpPr>
            <a:spLocks noGrp="1"/>
          </p:cNvSpPr>
          <p:nvPr>
            <p:ph idx="1"/>
          </p:nvPr>
        </p:nvSpPr>
        <p:spPr>
          <a:xfrm>
            <a:off x="838200" y="410547"/>
            <a:ext cx="10515600" cy="5766416"/>
          </a:xfrm>
        </p:spPr>
        <p:txBody>
          <a:bodyPr>
            <a:normAutofit lnSpcReduction="10000"/>
          </a:bodyPr>
          <a:lstStyle/>
          <a:p>
            <a:pPr marL="0" indent="0">
              <a:buNone/>
            </a:pPr>
            <a:r>
              <a:rPr lang="tr-TR" b="1" dirty="0">
                <a:solidFill>
                  <a:srgbClr val="FF0000"/>
                </a:solidFill>
              </a:rPr>
              <a:t>Şiddetin nedenleri</a:t>
            </a:r>
          </a:p>
          <a:p>
            <a:r>
              <a:rPr lang="tr-TR" dirty="0"/>
              <a:t>Çalışmaların çoğu, </a:t>
            </a:r>
            <a:r>
              <a:rPr lang="tr-TR" b="1" dirty="0">
                <a:solidFill>
                  <a:srgbClr val="0432FF"/>
                </a:solidFill>
              </a:rPr>
              <a:t>aşırı bekleme süresinin sağlık personeline yönelik şiddetin en yaygın nedeni </a:t>
            </a:r>
            <a:r>
              <a:rPr lang="tr-TR" dirty="0"/>
              <a:t>olduğunu göstermiştir</a:t>
            </a:r>
          </a:p>
          <a:p>
            <a:pPr marL="0" indent="0">
              <a:buNone/>
            </a:pPr>
            <a:r>
              <a:rPr lang="tr-TR" dirty="0"/>
              <a:t>Diğer faktörler ise </a:t>
            </a:r>
          </a:p>
          <a:p>
            <a:r>
              <a:rPr lang="tr-TR" dirty="0"/>
              <a:t>hasta tarafların </a:t>
            </a:r>
            <a:r>
              <a:rPr lang="tr-TR" b="1" dirty="0">
                <a:solidFill>
                  <a:srgbClr val="0432FF"/>
                </a:solidFill>
              </a:rPr>
              <a:t>gerçekçi olmayan beklentileri </a:t>
            </a:r>
          </a:p>
          <a:p>
            <a:r>
              <a:rPr lang="tr-TR" b="1" dirty="0">
                <a:solidFill>
                  <a:srgbClr val="0432FF"/>
                </a:solidFill>
              </a:rPr>
              <a:t>Hastalar ve aileleri tarafından sağlık sisteminin yeterince anlaşılamaması, hastalar ve hizmet sağlayıcılar arasında zayıf iletişim </a:t>
            </a:r>
            <a:endParaRPr lang="tr-TR" dirty="0"/>
          </a:p>
          <a:p>
            <a:r>
              <a:rPr lang="tr-TR" dirty="0"/>
              <a:t>Sağlık hizmeti sağlayıcıları arasında </a:t>
            </a:r>
            <a:r>
              <a:rPr lang="tr-TR" b="1" dirty="0">
                <a:solidFill>
                  <a:srgbClr val="0432FF"/>
                </a:solidFill>
              </a:rPr>
              <a:t>iletişim becerilerinin eksikliği, hastane ortamının koşulları, kabul edilemez yorumları ve müşterilerin hizmetlerin kalitesine ilişkin memnuniyetsizlikleri de dahil olmak üzere personelin profesyonelliği, politika eksikliği, yetersiz personel</a:t>
            </a:r>
            <a:endParaRPr lang="tr-TR" dirty="0"/>
          </a:p>
          <a:p>
            <a:r>
              <a:rPr lang="tr-TR" b="1" u="sng" dirty="0"/>
              <a:t>uzun çalışma saatler</a:t>
            </a:r>
            <a:endParaRPr lang="tr-TR" u="sng" dirty="0"/>
          </a:p>
        </p:txBody>
      </p:sp>
      <p:sp>
        <p:nvSpPr>
          <p:cNvPr id="4" name="Rectangle 3">
            <a:extLst>
              <a:ext uri="{FF2B5EF4-FFF2-40B4-BE49-F238E27FC236}">
                <a16:creationId xmlns:a16="http://schemas.microsoft.com/office/drawing/2014/main" xmlns="" id="{422C5D3D-8CDC-9743-86DA-7596C3E33B92}"/>
              </a:ext>
            </a:extLst>
          </p:cNvPr>
          <p:cNvSpPr/>
          <p:nvPr/>
        </p:nvSpPr>
        <p:spPr>
          <a:xfrm>
            <a:off x="1404257"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1869883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AE264-A4ED-E640-92C8-883F5496B8AD}"/>
              </a:ext>
            </a:extLst>
          </p:cNvPr>
          <p:cNvSpPr>
            <a:spLocks noGrp="1"/>
          </p:cNvSpPr>
          <p:nvPr>
            <p:ph type="title"/>
          </p:nvPr>
        </p:nvSpPr>
        <p:spPr/>
        <p:txBody>
          <a:bodyPr/>
          <a:lstStyle/>
          <a:p>
            <a:r>
              <a:rPr lang="tr-TR" dirty="0"/>
              <a:t>Tanımlayıcı</a:t>
            </a:r>
          </a:p>
        </p:txBody>
      </p:sp>
      <p:sp>
        <p:nvSpPr>
          <p:cNvPr id="3" name="Content Placeholder 2">
            <a:extLst>
              <a:ext uri="{FF2B5EF4-FFF2-40B4-BE49-F238E27FC236}">
                <a16:creationId xmlns:a16="http://schemas.microsoft.com/office/drawing/2014/main" xmlns="" id="{D1AFF386-21FC-E349-9C53-03D435DB00FB}"/>
              </a:ext>
            </a:extLst>
          </p:cNvPr>
          <p:cNvSpPr>
            <a:spLocks noGrp="1"/>
          </p:cNvSpPr>
          <p:nvPr>
            <p:ph sz="half" idx="1"/>
          </p:nvPr>
        </p:nvSpPr>
        <p:spPr/>
        <p:txBody>
          <a:bodyPr/>
          <a:lstStyle/>
          <a:p>
            <a:r>
              <a:rPr lang="tr-TR" dirty="0"/>
              <a:t>Sorunun boyutu nedir</a:t>
            </a:r>
          </a:p>
          <a:p>
            <a:r>
              <a:rPr lang="tr-TR" dirty="0"/>
              <a:t>Kimlerde</a:t>
            </a:r>
          </a:p>
          <a:p>
            <a:r>
              <a:rPr lang="tr-TR" dirty="0"/>
              <a:t>Nerede</a:t>
            </a:r>
          </a:p>
          <a:p>
            <a:r>
              <a:rPr lang="tr-TR" dirty="0"/>
              <a:t>Ne zaman</a:t>
            </a:r>
          </a:p>
          <a:p>
            <a:r>
              <a:rPr lang="tr-TR" dirty="0"/>
              <a:t>Nasıl</a:t>
            </a:r>
          </a:p>
          <a:p>
            <a:r>
              <a:rPr lang="tr-TR" dirty="0"/>
              <a:t>Faillerin özellikleri</a:t>
            </a:r>
          </a:p>
          <a:p>
            <a:r>
              <a:rPr lang="tr-TR" dirty="0"/>
              <a:t>Kurbanların özellikleri</a:t>
            </a:r>
          </a:p>
          <a:p>
            <a:endParaRPr lang="tr-TR" dirty="0"/>
          </a:p>
        </p:txBody>
      </p:sp>
      <p:sp>
        <p:nvSpPr>
          <p:cNvPr id="4" name="Content Placeholder 3">
            <a:extLst>
              <a:ext uri="{FF2B5EF4-FFF2-40B4-BE49-F238E27FC236}">
                <a16:creationId xmlns:a16="http://schemas.microsoft.com/office/drawing/2014/main" xmlns="" id="{62CB4D1A-13AD-1543-8D14-19367B01D69D}"/>
              </a:ext>
            </a:extLst>
          </p:cNvPr>
          <p:cNvSpPr>
            <a:spLocks noGrp="1"/>
          </p:cNvSpPr>
          <p:nvPr>
            <p:ph sz="half" idx="2"/>
          </p:nvPr>
        </p:nvSpPr>
        <p:spPr>
          <a:xfrm>
            <a:off x="6172200" y="1825625"/>
            <a:ext cx="4541808" cy="3263960"/>
          </a:xfrm>
          <a:solidFill>
            <a:schemeClr val="accent6">
              <a:lumMod val="20000"/>
              <a:lumOff val="80000"/>
            </a:schemeClr>
          </a:solidFill>
        </p:spPr>
        <p:txBody>
          <a:bodyPr/>
          <a:lstStyle/>
          <a:p>
            <a:r>
              <a:rPr lang="tr-TR" dirty="0"/>
              <a:t>Fiziksel</a:t>
            </a:r>
          </a:p>
          <a:p>
            <a:r>
              <a:rPr lang="tr-TR" dirty="0"/>
              <a:t>Fiziksel olmayan</a:t>
            </a:r>
          </a:p>
          <a:p>
            <a:pPr lvl="1"/>
            <a:r>
              <a:rPr lang="tr-TR" dirty="0"/>
              <a:t>sözlü taciz</a:t>
            </a:r>
          </a:p>
          <a:p>
            <a:pPr lvl="1"/>
            <a:r>
              <a:rPr lang="tr-TR" dirty="0"/>
              <a:t>tehdit</a:t>
            </a:r>
          </a:p>
          <a:p>
            <a:pPr lvl="1"/>
            <a:r>
              <a:rPr lang="tr-TR" dirty="0"/>
              <a:t>cinsel taciz</a:t>
            </a:r>
          </a:p>
          <a:p>
            <a:pPr lvl="1"/>
            <a:r>
              <a:rPr lang="tr-TR" dirty="0"/>
              <a:t>zorbalık</a:t>
            </a:r>
          </a:p>
          <a:p>
            <a:pPr lvl="1"/>
            <a:r>
              <a:rPr lang="tr-TR" dirty="0"/>
              <a:t>…</a:t>
            </a:r>
          </a:p>
          <a:p>
            <a:endParaRPr lang="tr-TR" dirty="0"/>
          </a:p>
        </p:txBody>
      </p:sp>
    </p:spTree>
    <p:extLst>
      <p:ext uri="{BB962C8B-B14F-4D97-AF65-F5344CB8AC3E}">
        <p14:creationId xmlns:p14="http://schemas.microsoft.com/office/powerpoint/2010/main" val="204102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FEA27E-CE77-264D-8E37-5AC80B21B7D9}"/>
              </a:ext>
            </a:extLst>
          </p:cNvPr>
          <p:cNvSpPr>
            <a:spLocks noGrp="1"/>
          </p:cNvSpPr>
          <p:nvPr>
            <p:ph idx="1"/>
          </p:nvPr>
        </p:nvSpPr>
        <p:spPr>
          <a:xfrm>
            <a:off x="838200" y="783771"/>
            <a:ext cx="10515600" cy="5229906"/>
          </a:xfrm>
        </p:spPr>
        <p:txBody>
          <a:bodyPr>
            <a:normAutofit/>
          </a:bodyPr>
          <a:lstStyle/>
          <a:p>
            <a:r>
              <a:rPr lang="tr-TR" dirty="0"/>
              <a:t>hasta ve ailelerinin gerçekçi olmayan beklentiler</a:t>
            </a:r>
          </a:p>
          <a:p>
            <a:r>
              <a:rPr lang="tr-TR" dirty="0"/>
              <a:t>yüksek kalite beklentisi</a:t>
            </a:r>
          </a:p>
          <a:p>
            <a:r>
              <a:rPr lang="tr-TR" b="1" dirty="0">
                <a:solidFill>
                  <a:srgbClr val="0432FF"/>
                </a:solidFill>
              </a:rPr>
              <a:t>sağlık harcamalarının artması</a:t>
            </a:r>
          </a:p>
          <a:p>
            <a:r>
              <a:rPr lang="tr-TR" b="1" dirty="0">
                <a:solidFill>
                  <a:srgbClr val="0432FF"/>
                </a:solidFill>
              </a:rPr>
              <a:t>bilgi asimetrisi</a:t>
            </a:r>
          </a:p>
          <a:p>
            <a:r>
              <a:rPr lang="tr-TR" b="1" dirty="0">
                <a:solidFill>
                  <a:srgbClr val="0432FF"/>
                </a:solidFill>
              </a:rPr>
              <a:t>tıp eğitimin niteliğinin düşüklüğü</a:t>
            </a:r>
          </a:p>
          <a:p>
            <a:r>
              <a:rPr lang="tr-TR" b="1" dirty="0">
                <a:solidFill>
                  <a:srgbClr val="0432FF"/>
                </a:solidFill>
              </a:rPr>
              <a:t>meslekten uzaklaşma</a:t>
            </a:r>
          </a:p>
          <a:p>
            <a:r>
              <a:rPr lang="tr-TR" dirty="0"/>
              <a:t>sağlık çalışanlarının artan iş yükü ve düşük ücret</a:t>
            </a:r>
          </a:p>
          <a:p>
            <a:r>
              <a:rPr lang="tr-TR" b="1" dirty="0">
                <a:solidFill>
                  <a:srgbClr val="0432FF"/>
                </a:solidFill>
              </a:rPr>
              <a:t>reformlara rağmen artış</a:t>
            </a:r>
          </a:p>
          <a:p>
            <a:endParaRPr lang="tr-TR" dirty="0"/>
          </a:p>
        </p:txBody>
      </p:sp>
      <p:sp>
        <p:nvSpPr>
          <p:cNvPr id="5" name="Subtitle 4">
            <a:extLst>
              <a:ext uri="{FF2B5EF4-FFF2-40B4-BE49-F238E27FC236}">
                <a16:creationId xmlns:a16="http://schemas.microsoft.com/office/drawing/2014/main" xmlns="" id="{EF64C295-5236-D644-8626-E5F1A573B854}"/>
              </a:ext>
            </a:extLst>
          </p:cNvPr>
          <p:cNvSpPr txBox="1">
            <a:spLocks/>
          </p:cNvSpPr>
          <p:nvPr/>
        </p:nvSpPr>
        <p:spPr>
          <a:xfrm>
            <a:off x="838200" y="6237514"/>
            <a:ext cx="10580915" cy="620486"/>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b="1" dirty="0" err="1">
                <a:solidFill>
                  <a:srgbClr val="FFFF00"/>
                </a:solidFill>
              </a:rPr>
              <a:t>Zhang</a:t>
            </a:r>
            <a:r>
              <a:rPr lang="tr-TR" sz="1800" b="1" dirty="0">
                <a:solidFill>
                  <a:srgbClr val="FFFF00"/>
                </a:solidFill>
              </a:rPr>
              <a:t> X. et al.: </a:t>
            </a:r>
            <a:r>
              <a:rPr lang="tr-TR" sz="1800" b="1" dirty="0" err="1">
                <a:solidFill>
                  <a:srgbClr val="FFFF00"/>
                </a:solidFill>
              </a:rPr>
              <a:t>Trends</a:t>
            </a:r>
            <a:r>
              <a:rPr lang="tr-TR" sz="1800" b="1" dirty="0">
                <a:solidFill>
                  <a:srgbClr val="FFFF00"/>
                </a:solidFill>
              </a:rPr>
              <a:t> in </a:t>
            </a:r>
            <a:r>
              <a:rPr lang="tr-TR" sz="1800" b="1" dirty="0" err="1">
                <a:solidFill>
                  <a:srgbClr val="FFFF00"/>
                </a:solidFill>
              </a:rPr>
              <a:t>Workplace</a:t>
            </a:r>
            <a:r>
              <a:rPr lang="tr-TR" sz="1800" b="1" dirty="0">
                <a:solidFill>
                  <a:srgbClr val="FFFF00"/>
                </a:solidFill>
              </a:rPr>
              <a:t> </a:t>
            </a:r>
            <a:r>
              <a:rPr lang="tr-TR" sz="1800" b="1" dirty="0" err="1">
                <a:solidFill>
                  <a:srgbClr val="FFFF00"/>
                </a:solidFill>
              </a:rPr>
              <a:t>Violence</a:t>
            </a:r>
            <a:r>
              <a:rPr lang="tr-TR" sz="1800" b="1" dirty="0">
                <a:solidFill>
                  <a:srgbClr val="FFFF00"/>
                </a:solidFill>
              </a:rPr>
              <a:t> </a:t>
            </a:r>
            <a:r>
              <a:rPr lang="tr-TR" sz="1800" b="1" dirty="0" err="1">
                <a:solidFill>
                  <a:srgbClr val="FFFF00"/>
                </a:solidFill>
              </a:rPr>
              <a:t>Involving</a:t>
            </a:r>
            <a:r>
              <a:rPr lang="tr-TR" sz="1800" b="1" dirty="0">
                <a:solidFill>
                  <a:srgbClr val="FFFF00"/>
                </a:solidFill>
              </a:rPr>
              <a:t> </a:t>
            </a:r>
            <a:r>
              <a:rPr lang="tr-TR" sz="1800" b="1" dirty="0" err="1">
                <a:solidFill>
                  <a:srgbClr val="FFFF00"/>
                </a:solidFill>
              </a:rPr>
              <a:t>Health</a:t>
            </a:r>
            <a:r>
              <a:rPr lang="tr-TR" sz="1800" b="1" dirty="0">
                <a:solidFill>
                  <a:srgbClr val="FFFF00"/>
                </a:solidFill>
              </a:rPr>
              <a:t> </a:t>
            </a:r>
            <a:r>
              <a:rPr lang="tr-TR" sz="1800" b="1" dirty="0" err="1">
                <a:solidFill>
                  <a:srgbClr val="FFFF00"/>
                </a:solidFill>
              </a:rPr>
              <a:t>Care</a:t>
            </a:r>
            <a:r>
              <a:rPr lang="tr-TR" sz="1800" b="1" dirty="0">
                <a:solidFill>
                  <a:srgbClr val="FFFF00"/>
                </a:solidFill>
              </a:rPr>
              <a:t> </a:t>
            </a:r>
            <a:r>
              <a:rPr lang="tr-TR" sz="1800" b="1" dirty="0" err="1">
                <a:solidFill>
                  <a:srgbClr val="FFFF00"/>
                </a:solidFill>
              </a:rPr>
              <a:t>Professionals</a:t>
            </a:r>
            <a:r>
              <a:rPr lang="tr-TR" sz="1800" b="1" dirty="0">
                <a:solidFill>
                  <a:srgbClr val="FFFF00"/>
                </a:solidFill>
              </a:rPr>
              <a:t> in </a:t>
            </a:r>
            <a:r>
              <a:rPr lang="tr-TR" sz="1800" b="1" dirty="0" err="1">
                <a:solidFill>
                  <a:srgbClr val="FFFF00"/>
                </a:solidFill>
              </a:rPr>
              <a:t>China</a:t>
            </a:r>
            <a:r>
              <a:rPr lang="tr-TR" sz="1800" b="1" dirty="0">
                <a:solidFill>
                  <a:srgbClr val="FFFF00"/>
                </a:solidFill>
              </a:rPr>
              <a:t> </a:t>
            </a:r>
            <a:r>
              <a:rPr lang="tr-TR" sz="1800" b="1" dirty="0" err="1">
                <a:solidFill>
                  <a:srgbClr val="FFFF00"/>
                </a:solidFill>
              </a:rPr>
              <a:t>from</a:t>
            </a:r>
            <a:r>
              <a:rPr lang="tr-TR" sz="1800" b="1" dirty="0">
                <a:solidFill>
                  <a:srgbClr val="FFFF00"/>
                </a:solidFill>
              </a:rPr>
              <a:t> 2000 </a:t>
            </a:r>
            <a:r>
              <a:rPr lang="tr-TR" sz="1800" b="1" dirty="0" err="1">
                <a:solidFill>
                  <a:srgbClr val="FFFF00"/>
                </a:solidFill>
              </a:rPr>
              <a:t>to</a:t>
            </a:r>
            <a:r>
              <a:rPr lang="tr-TR" sz="1800" b="1" dirty="0">
                <a:solidFill>
                  <a:srgbClr val="FFFF00"/>
                </a:solidFill>
              </a:rPr>
              <a:t> 2020: A </a:t>
            </a:r>
            <a:r>
              <a:rPr lang="tr-TR" sz="1800" b="1" dirty="0" err="1">
                <a:solidFill>
                  <a:srgbClr val="FFFF00"/>
                </a:solidFill>
              </a:rPr>
              <a:t>Review</a:t>
            </a:r>
            <a:r>
              <a:rPr lang="tr-TR" sz="1800" b="1" dirty="0">
                <a:solidFill>
                  <a:srgbClr val="FFFF00"/>
                </a:solidFill>
              </a:rPr>
              <a:t>. </a:t>
            </a:r>
            <a:r>
              <a:rPr lang="tr-TR" sz="1800" b="1" dirty="0" err="1">
                <a:solidFill>
                  <a:srgbClr val="FFFF00"/>
                </a:solidFill>
              </a:rPr>
              <a:t>Med</a:t>
            </a:r>
            <a:r>
              <a:rPr lang="tr-TR" sz="1800" b="1" dirty="0">
                <a:solidFill>
                  <a:srgbClr val="FFFF00"/>
                </a:solidFill>
              </a:rPr>
              <a:t> </a:t>
            </a:r>
            <a:r>
              <a:rPr lang="tr-TR" sz="1800" b="1" dirty="0" err="1">
                <a:solidFill>
                  <a:srgbClr val="FFFF00"/>
                </a:solidFill>
              </a:rPr>
              <a:t>Sci</a:t>
            </a:r>
            <a:r>
              <a:rPr lang="tr-TR" sz="1800" b="1" dirty="0">
                <a:solidFill>
                  <a:srgbClr val="FFFF00"/>
                </a:solidFill>
              </a:rPr>
              <a:t> </a:t>
            </a:r>
            <a:r>
              <a:rPr lang="tr-TR" sz="1800" b="1" dirty="0" err="1">
                <a:solidFill>
                  <a:srgbClr val="FFFF00"/>
                </a:solidFill>
              </a:rPr>
              <a:t>Monit</a:t>
            </a:r>
            <a:r>
              <a:rPr lang="tr-TR" sz="1800" b="1" dirty="0">
                <a:solidFill>
                  <a:srgbClr val="FFFF00"/>
                </a:solidFill>
              </a:rPr>
              <a:t>, 2021; 27: e928393 </a:t>
            </a:r>
          </a:p>
        </p:txBody>
      </p:sp>
    </p:spTree>
    <p:extLst>
      <p:ext uri="{BB962C8B-B14F-4D97-AF65-F5344CB8AC3E}">
        <p14:creationId xmlns:p14="http://schemas.microsoft.com/office/powerpoint/2010/main" val="339478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FEA27E-CE77-264D-8E37-5AC80B21B7D9}"/>
              </a:ext>
            </a:extLst>
          </p:cNvPr>
          <p:cNvSpPr>
            <a:spLocks noGrp="1"/>
          </p:cNvSpPr>
          <p:nvPr>
            <p:ph idx="1"/>
          </p:nvPr>
        </p:nvSpPr>
        <p:spPr>
          <a:xfrm>
            <a:off x="838200" y="783771"/>
            <a:ext cx="10515600" cy="5229906"/>
          </a:xfrm>
        </p:spPr>
        <p:txBody>
          <a:bodyPr>
            <a:normAutofit/>
          </a:bodyPr>
          <a:lstStyle/>
          <a:p>
            <a:pPr marL="0" indent="0">
              <a:buNone/>
            </a:pPr>
            <a:r>
              <a:rPr lang="tr-TR" b="1" dirty="0">
                <a:solidFill>
                  <a:srgbClr val="FF0000"/>
                </a:solidFill>
              </a:rPr>
              <a:t>Şiddet Risk Faktörleri</a:t>
            </a:r>
          </a:p>
          <a:p>
            <a:r>
              <a:rPr lang="tr-TR" dirty="0"/>
              <a:t>şiddetin en yaygın nedenleri </a:t>
            </a:r>
            <a:r>
              <a:rPr lang="tr-TR" b="1" dirty="0">
                <a:solidFill>
                  <a:srgbClr val="0432FF"/>
                </a:solidFill>
              </a:rPr>
              <a:t>hastanın ölümü </a:t>
            </a:r>
            <a:r>
              <a:rPr lang="tr-TR" dirty="0"/>
              <a:t>(%18,8); </a:t>
            </a:r>
            <a:r>
              <a:rPr lang="tr-TR" b="1" dirty="0">
                <a:solidFill>
                  <a:srgbClr val="0432FF"/>
                </a:solidFill>
              </a:rPr>
              <a:t>bir personelin becerilerinin veya sağlık personelinin teşhis veya tavsiyesinin onaylanmaması </a:t>
            </a:r>
            <a:r>
              <a:rPr lang="tr-TR" dirty="0"/>
              <a:t>(%18,3); </a:t>
            </a:r>
            <a:r>
              <a:rPr lang="tr-TR" b="1" dirty="0">
                <a:solidFill>
                  <a:srgbClr val="0432FF"/>
                </a:solidFill>
              </a:rPr>
              <a:t>ve kötü tedavi sonuçları veya sekeller </a:t>
            </a:r>
            <a:r>
              <a:rPr lang="tr-TR" dirty="0"/>
              <a:t>(%15,9) olmuştur</a:t>
            </a:r>
          </a:p>
          <a:p>
            <a:r>
              <a:rPr lang="tr-TR" dirty="0"/>
              <a:t>şiddete yol açan yaygın nedenler </a:t>
            </a:r>
            <a:r>
              <a:rPr lang="tr-TR" b="1" dirty="0">
                <a:solidFill>
                  <a:srgbClr val="0432FF"/>
                </a:solidFill>
              </a:rPr>
              <a:t>zayıf iletişim (%38,8), hastanın ölümü (%18,8) ve hizmet düzeyi (%16,5) </a:t>
            </a:r>
            <a:r>
              <a:rPr lang="tr-TR" dirty="0"/>
              <a:t>olmuştur</a:t>
            </a:r>
          </a:p>
        </p:txBody>
      </p:sp>
      <p:sp>
        <p:nvSpPr>
          <p:cNvPr id="5" name="Subtitle 4">
            <a:extLst>
              <a:ext uri="{FF2B5EF4-FFF2-40B4-BE49-F238E27FC236}">
                <a16:creationId xmlns:a16="http://schemas.microsoft.com/office/drawing/2014/main" xmlns="" id="{EF64C295-5236-D644-8626-E5F1A573B854}"/>
              </a:ext>
            </a:extLst>
          </p:cNvPr>
          <p:cNvSpPr txBox="1">
            <a:spLocks/>
          </p:cNvSpPr>
          <p:nvPr/>
        </p:nvSpPr>
        <p:spPr>
          <a:xfrm>
            <a:off x="838200" y="6237514"/>
            <a:ext cx="10580915" cy="620486"/>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b="1" dirty="0" err="1">
                <a:solidFill>
                  <a:srgbClr val="FFFF00"/>
                </a:solidFill>
              </a:rPr>
              <a:t>Zhang</a:t>
            </a:r>
            <a:r>
              <a:rPr lang="tr-TR" sz="1800" b="1" dirty="0">
                <a:solidFill>
                  <a:srgbClr val="FFFF00"/>
                </a:solidFill>
              </a:rPr>
              <a:t> X. et al.: </a:t>
            </a:r>
            <a:r>
              <a:rPr lang="tr-TR" sz="1800" b="1" dirty="0" err="1">
                <a:solidFill>
                  <a:srgbClr val="FFFF00"/>
                </a:solidFill>
              </a:rPr>
              <a:t>Trends</a:t>
            </a:r>
            <a:r>
              <a:rPr lang="tr-TR" sz="1800" b="1" dirty="0">
                <a:solidFill>
                  <a:srgbClr val="FFFF00"/>
                </a:solidFill>
              </a:rPr>
              <a:t> in </a:t>
            </a:r>
            <a:r>
              <a:rPr lang="tr-TR" sz="1800" b="1" dirty="0" err="1">
                <a:solidFill>
                  <a:srgbClr val="FFFF00"/>
                </a:solidFill>
              </a:rPr>
              <a:t>Workplace</a:t>
            </a:r>
            <a:r>
              <a:rPr lang="tr-TR" sz="1800" b="1" dirty="0">
                <a:solidFill>
                  <a:srgbClr val="FFFF00"/>
                </a:solidFill>
              </a:rPr>
              <a:t> </a:t>
            </a:r>
            <a:r>
              <a:rPr lang="tr-TR" sz="1800" b="1" dirty="0" err="1">
                <a:solidFill>
                  <a:srgbClr val="FFFF00"/>
                </a:solidFill>
              </a:rPr>
              <a:t>Violence</a:t>
            </a:r>
            <a:r>
              <a:rPr lang="tr-TR" sz="1800" b="1" dirty="0">
                <a:solidFill>
                  <a:srgbClr val="FFFF00"/>
                </a:solidFill>
              </a:rPr>
              <a:t> </a:t>
            </a:r>
            <a:r>
              <a:rPr lang="tr-TR" sz="1800" b="1" dirty="0" err="1">
                <a:solidFill>
                  <a:srgbClr val="FFFF00"/>
                </a:solidFill>
              </a:rPr>
              <a:t>Involving</a:t>
            </a:r>
            <a:r>
              <a:rPr lang="tr-TR" sz="1800" b="1" dirty="0">
                <a:solidFill>
                  <a:srgbClr val="FFFF00"/>
                </a:solidFill>
              </a:rPr>
              <a:t> </a:t>
            </a:r>
            <a:r>
              <a:rPr lang="tr-TR" sz="1800" b="1" dirty="0" err="1">
                <a:solidFill>
                  <a:srgbClr val="FFFF00"/>
                </a:solidFill>
              </a:rPr>
              <a:t>Health</a:t>
            </a:r>
            <a:r>
              <a:rPr lang="tr-TR" sz="1800" b="1" dirty="0">
                <a:solidFill>
                  <a:srgbClr val="FFFF00"/>
                </a:solidFill>
              </a:rPr>
              <a:t> </a:t>
            </a:r>
            <a:r>
              <a:rPr lang="tr-TR" sz="1800" b="1" dirty="0" err="1">
                <a:solidFill>
                  <a:srgbClr val="FFFF00"/>
                </a:solidFill>
              </a:rPr>
              <a:t>Care</a:t>
            </a:r>
            <a:r>
              <a:rPr lang="tr-TR" sz="1800" b="1" dirty="0">
                <a:solidFill>
                  <a:srgbClr val="FFFF00"/>
                </a:solidFill>
              </a:rPr>
              <a:t> </a:t>
            </a:r>
            <a:r>
              <a:rPr lang="tr-TR" sz="1800" b="1" dirty="0" err="1">
                <a:solidFill>
                  <a:srgbClr val="FFFF00"/>
                </a:solidFill>
              </a:rPr>
              <a:t>Professionals</a:t>
            </a:r>
            <a:r>
              <a:rPr lang="tr-TR" sz="1800" b="1" dirty="0">
                <a:solidFill>
                  <a:srgbClr val="FFFF00"/>
                </a:solidFill>
              </a:rPr>
              <a:t> in </a:t>
            </a:r>
            <a:r>
              <a:rPr lang="tr-TR" sz="1800" b="1" dirty="0" err="1">
                <a:solidFill>
                  <a:srgbClr val="FFFF00"/>
                </a:solidFill>
              </a:rPr>
              <a:t>China</a:t>
            </a:r>
            <a:r>
              <a:rPr lang="tr-TR" sz="1800" b="1" dirty="0">
                <a:solidFill>
                  <a:srgbClr val="FFFF00"/>
                </a:solidFill>
              </a:rPr>
              <a:t> </a:t>
            </a:r>
            <a:r>
              <a:rPr lang="tr-TR" sz="1800" b="1" dirty="0" err="1">
                <a:solidFill>
                  <a:srgbClr val="FFFF00"/>
                </a:solidFill>
              </a:rPr>
              <a:t>from</a:t>
            </a:r>
            <a:r>
              <a:rPr lang="tr-TR" sz="1800" b="1" dirty="0">
                <a:solidFill>
                  <a:srgbClr val="FFFF00"/>
                </a:solidFill>
              </a:rPr>
              <a:t> 2000 </a:t>
            </a:r>
            <a:r>
              <a:rPr lang="tr-TR" sz="1800" b="1" dirty="0" err="1">
                <a:solidFill>
                  <a:srgbClr val="FFFF00"/>
                </a:solidFill>
              </a:rPr>
              <a:t>to</a:t>
            </a:r>
            <a:r>
              <a:rPr lang="tr-TR" sz="1800" b="1" dirty="0">
                <a:solidFill>
                  <a:srgbClr val="FFFF00"/>
                </a:solidFill>
              </a:rPr>
              <a:t> 2020: A </a:t>
            </a:r>
            <a:r>
              <a:rPr lang="tr-TR" sz="1800" b="1" dirty="0" err="1">
                <a:solidFill>
                  <a:srgbClr val="FFFF00"/>
                </a:solidFill>
              </a:rPr>
              <a:t>Review</a:t>
            </a:r>
            <a:r>
              <a:rPr lang="tr-TR" sz="1800" b="1" dirty="0">
                <a:solidFill>
                  <a:srgbClr val="FFFF00"/>
                </a:solidFill>
              </a:rPr>
              <a:t>. </a:t>
            </a:r>
            <a:r>
              <a:rPr lang="tr-TR" sz="1800" b="1" dirty="0" err="1">
                <a:solidFill>
                  <a:srgbClr val="FFFF00"/>
                </a:solidFill>
              </a:rPr>
              <a:t>Med</a:t>
            </a:r>
            <a:r>
              <a:rPr lang="tr-TR" sz="1800" b="1" dirty="0">
                <a:solidFill>
                  <a:srgbClr val="FFFF00"/>
                </a:solidFill>
              </a:rPr>
              <a:t> </a:t>
            </a:r>
            <a:r>
              <a:rPr lang="tr-TR" sz="1800" b="1" dirty="0" err="1">
                <a:solidFill>
                  <a:srgbClr val="FFFF00"/>
                </a:solidFill>
              </a:rPr>
              <a:t>Sci</a:t>
            </a:r>
            <a:r>
              <a:rPr lang="tr-TR" sz="1800" b="1" dirty="0">
                <a:solidFill>
                  <a:srgbClr val="FFFF00"/>
                </a:solidFill>
              </a:rPr>
              <a:t> </a:t>
            </a:r>
            <a:r>
              <a:rPr lang="tr-TR" sz="1800" b="1" dirty="0" err="1">
                <a:solidFill>
                  <a:srgbClr val="FFFF00"/>
                </a:solidFill>
              </a:rPr>
              <a:t>Monit</a:t>
            </a:r>
            <a:r>
              <a:rPr lang="tr-TR" sz="1800" b="1" dirty="0">
                <a:solidFill>
                  <a:srgbClr val="FFFF00"/>
                </a:solidFill>
              </a:rPr>
              <a:t>, 2021; 27: e928393 </a:t>
            </a:r>
          </a:p>
        </p:txBody>
      </p:sp>
    </p:spTree>
    <p:extLst>
      <p:ext uri="{BB962C8B-B14F-4D97-AF65-F5344CB8AC3E}">
        <p14:creationId xmlns:p14="http://schemas.microsoft.com/office/powerpoint/2010/main" val="35613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1E7DF8-C403-E44A-8AFF-F8E8425ACBC0}"/>
              </a:ext>
            </a:extLst>
          </p:cNvPr>
          <p:cNvSpPr>
            <a:spLocks noGrp="1"/>
          </p:cNvSpPr>
          <p:nvPr>
            <p:ph idx="1"/>
          </p:nvPr>
        </p:nvSpPr>
        <p:spPr>
          <a:xfrm>
            <a:off x="838200" y="963386"/>
            <a:ext cx="10515600" cy="5213577"/>
          </a:xfrm>
        </p:spPr>
        <p:txBody>
          <a:bodyPr>
            <a:normAutofit/>
          </a:bodyPr>
          <a:lstStyle/>
          <a:p>
            <a:pPr marL="0" indent="0">
              <a:buNone/>
            </a:pPr>
            <a:r>
              <a:rPr lang="tr-TR" b="1" dirty="0">
                <a:solidFill>
                  <a:srgbClr val="C00000"/>
                </a:solidFill>
              </a:rPr>
              <a:t>Risk faktörleri:</a:t>
            </a:r>
          </a:p>
          <a:p>
            <a:endParaRPr lang="tr-TR" dirty="0"/>
          </a:p>
          <a:p>
            <a:r>
              <a:rPr lang="tr-TR" b="1" dirty="0"/>
              <a:t>Sağlık hizmetleri ortamlarında işyeri şiddetinin belirleyicileri hakkındaki son kanıtları sentezlemek için sistematik bir inceleme (</a:t>
            </a:r>
            <a:r>
              <a:rPr lang="tr-TR" b="1" dirty="0">
                <a:solidFill>
                  <a:srgbClr val="0432FF"/>
                </a:solidFill>
              </a:rPr>
              <a:t>Ekim 2009 ile Eylül 2020; 145 makaleden 46’sı çalışmaya dahil edilmiş</a:t>
            </a:r>
          </a:p>
          <a:p>
            <a:r>
              <a:rPr lang="tr-TR" b="1" dirty="0"/>
              <a:t>Hastayla ilişkili faktörler</a:t>
            </a:r>
          </a:p>
          <a:p>
            <a:r>
              <a:rPr lang="tr-TR" b="1" dirty="0"/>
              <a:t>Mesleki faktörler </a:t>
            </a:r>
          </a:p>
          <a:p>
            <a:r>
              <a:rPr lang="tr-TR" b="1" dirty="0"/>
              <a:t>Örgütsel faktörler</a:t>
            </a:r>
          </a:p>
          <a:p>
            <a:endParaRPr lang="tr-TR" b="1" dirty="0"/>
          </a:p>
          <a:p>
            <a:endParaRPr lang="tr-TR" b="1" dirty="0"/>
          </a:p>
          <a:p>
            <a:endParaRPr lang="tr-TR" dirty="0"/>
          </a:p>
        </p:txBody>
      </p:sp>
      <p:sp>
        <p:nvSpPr>
          <p:cNvPr id="4" name="Rectangle 3">
            <a:extLst>
              <a:ext uri="{FF2B5EF4-FFF2-40B4-BE49-F238E27FC236}">
                <a16:creationId xmlns:a16="http://schemas.microsoft.com/office/drawing/2014/main" xmlns="" id="{FC646574-A830-AD4C-9CD9-FCAB64C71805}"/>
              </a:ext>
            </a:extLst>
          </p:cNvPr>
          <p:cNvSpPr/>
          <p:nvPr/>
        </p:nvSpPr>
        <p:spPr>
          <a:xfrm>
            <a:off x="1453244" y="6176963"/>
            <a:ext cx="9144000" cy="646331"/>
          </a:xfrm>
          <a:prstGeom prst="rect">
            <a:avLst/>
          </a:prstGeom>
          <a:solidFill>
            <a:schemeClr val="accent2">
              <a:lumMod val="40000"/>
              <a:lumOff val="60000"/>
            </a:schemeClr>
          </a:solidFill>
        </p:spPr>
        <p:txBody>
          <a:bodyPr wrap="square">
            <a:spAutoFit/>
          </a:bodyPr>
          <a:lstStyle/>
          <a:p>
            <a:r>
              <a:rPr lang="tr-TR" b="1" dirty="0" err="1"/>
              <a:t>Kumari</a:t>
            </a:r>
            <a:r>
              <a:rPr lang="tr-TR" b="1" dirty="0"/>
              <a:t> et al. (2022) </a:t>
            </a:r>
            <a:r>
              <a:rPr lang="tr-TR" b="1" dirty="0" err="1"/>
              <a:t>Identifying</a:t>
            </a:r>
            <a:r>
              <a:rPr lang="tr-TR" b="1" dirty="0"/>
              <a:t> </a:t>
            </a:r>
            <a:r>
              <a:rPr lang="tr-TR" b="1" dirty="0" err="1"/>
              <a:t>Predictors</a:t>
            </a:r>
            <a:r>
              <a:rPr lang="tr-TR" b="1" dirty="0"/>
              <a:t> of </a:t>
            </a:r>
            <a:r>
              <a:rPr lang="tr-TR" b="1" dirty="0" err="1"/>
              <a:t>Workplace</a:t>
            </a:r>
            <a:r>
              <a:rPr lang="tr-TR" b="1" dirty="0"/>
              <a:t> </a:t>
            </a:r>
            <a:r>
              <a:rPr lang="tr-TR" b="1" dirty="0" err="1"/>
              <a:t>Violence</a:t>
            </a:r>
            <a:r>
              <a:rPr lang="tr-TR" b="1" dirty="0"/>
              <a:t> </a:t>
            </a:r>
            <a:r>
              <a:rPr lang="tr-TR" b="1" dirty="0" err="1"/>
              <a:t>Against</a:t>
            </a:r>
            <a:r>
              <a:rPr lang="tr-TR" b="1" dirty="0"/>
              <a:t> Healthcare </a:t>
            </a:r>
            <a:r>
              <a:rPr lang="tr-TR" b="1" dirty="0" err="1"/>
              <a:t>Professionals</a:t>
            </a:r>
            <a:r>
              <a:rPr lang="tr-TR" b="1" dirty="0"/>
              <a:t>: A </a:t>
            </a:r>
            <a:r>
              <a:rPr lang="tr-TR" b="1" dirty="0" err="1"/>
              <a:t>Systematic</a:t>
            </a:r>
            <a:r>
              <a:rPr lang="tr-TR" b="1" dirty="0"/>
              <a:t> </a:t>
            </a:r>
            <a:r>
              <a:rPr lang="tr-TR" b="1" dirty="0" err="1"/>
              <a:t>Review</a:t>
            </a:r>
            <a:r>
              <a:rPr lang="tr-TR" b="1" dirty="0"/>
              <a:t>. </a:t>
            </a:r>
            <a:r>
              <a:rPr lang="tr-TR" dirty="0"/>
              <a:t>. </a:t>
            </a:r>
            <a:r>
              <a:rPr lang="tr-TR" b="1" dirty="0" err="1">
                <a:solidFill>
                  <a:srgbClr val="0432FF"/>
                </a:solidFill>
              </a:rPr>
              <a:t>Indian</a:t>
            </a:r>
            <a:r>
              <a:rPr lang="tr-TR" b="1" dirty="0">
                <a:solidFill>
                  <a:srgbClr val="0432FF"/>
                </a:solidFill>
              </a:rPr>
              <a:t> J </a:t>
            </a:r>
            <a:r>
              <a:rPr lang="tr-TR" b="1" dirty="0" err="1">
                <a:solidFill>
                  <a:srgbClr val="0432FF"/>
                </a:solidFill>
              </a:rPr>
              <a:t>Occup</a:t>
            </a:r>
            <a:r>
              <a:rPr lang="tr-TR" b="1" dirty="0">
                <a:solidFill>
                  <a:srgbClr val="0432FF"/>
                </a:solidFill>
              </a:rPr>
              <a:t> </a:t>
            </a:r>
            <a:r>
              <a:rPr lang="tr-TR" b="1" dirty="0" err="1">
                <a:solidFill>
                  <a:srgbClr val="0432FF"/>
                </a:solidFill>
              </a:rPr>
              <a:t>Environ</a:t>
            </a:r>
            <a:r>
              <a:rPr lang="tr-TR" b="1" dirty="0">
                <a:solidFill>
                  <a:srgbClr val="0432FF"/>
                </a:solidFill>
              </a:rPr>
              <a:t> </a:t>
            </a:r>
            <a:r>
              <a:rPr lang="tr-TR" b="1" dirty="0" err="1">
                <a:solidFill>
                  <a:srgbClr val="0432FF"/>
                </a:solidFill>
              </a:rPr>
              <a:t>Med</a:t>
            </a:r>
            <a:r>
              <a:rPr lang="tr-TR" b="1" dirty="0">
                <a:solidFill>
                  <a:srgbClr val="0432FF"/>
                </a:solidFill>
              </a:rPr>
              <a:t> 2022;26:207‐24. </a:t>
            </a:r>
            <a:r>
              <a:rPr lang="tr-TR" b="1" dirty="0"/>
              <a:t> </a:t>
            </a:r>
            <a:endParaRPr lang="tr-TR" dirty="0"/>
          </a:p>
        </p:txBody>
      </p:sp>
    </p:spTree>
    <p:extLst>
      <p:ext uri="{BB962C8B-B14F-4D97-AF65-F5344CB8AC3E}">
        <p14:creationId xmlns:p14="http://schemas.microsoft.com/office/powerpoint/2010/main" val="555832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1E7DF8-C403-E44A-8AFF-F8E8425ACBC0}"/>
              </a:ext>
            </a:extLst>
          </p:cNvPr>
          <p:cNvSpPr>
            <a:spLocks noGrp="1"/>
          </p:cNvSpPr>
          <p:nvPr>
            <p:ph idx="1"/>
          </p:nvPr>
        </p:nvSpPr>
        <p:spPr>
          <a:xfrm>
            <a:off x="838200" y="1159328"/>
            <a:ext cx="10515600" cy="5017635"/>
          </a:xfrm>
        </p:spPr>
        <p:txBody>
          <a:bodyPr>
            <a:normAutofit/>
          </a:bodyPr>
          <a:lstStyle/>
          <a:p>
            <a:r>
              <a:rPr lang="tr-TR" dirty="0"/>
              <a:t>Derecelendirilmiş genel kanıtlara göre, </a:t>
            </a:r>
            <a:r>
              <a:rPr lang="tr-TR" b="1" dirty="0">
                <a:solidFill>
                  <a:srgbClr val="0432FF"/>
                </a:solidFill>
              </a:rPr>
              <a:t>çoğu </a:t>
            </a:r>
            <a:r>
              <a:rPr lang="tr-TR" b="1" dirty="0" err="1">
                <a:solidFill>
                  <a:srgbClr val="0432FF"/>
                </a:solidFill>
              </a:rPr>
              <a:t>yordayıcı</a:t>
            </a:r>
            <a:r>
              <a:rPr lang="tr-TR" b="1" dirty="0">
                <a:solidFill>
                  <a:srgbClr val="0432FF"/>
                </a:solidFill>
              </a:rPr>
              <a:t> çok düşük ve düşük kaliteli kanıt</a:t>
            </a:r>
            <a:r>
              <a:rPr lang="tr-TR" dirty="0"/>
              <a:t> olarak kategorize edilmiştir. </a:t>
            </a:r>
          </a:p>
          <a:p>
            <a:r>
              <a:rPr lang="tr-TR" b="1" dirty="0">
                <a:solidFill>
                  <a:srgbClr val="C00000"/>
                </a:solidFill>
              </a:rPr>
              <a:t>Hastanın ruh sağlığı sorunları öyküsü, erkek olması, beş yıldan az deneyim, uzun çalışma süresi, psikiyatri servisi ve özellikle akşam vardiyalarında çalışan profesyoneller </a:t>
            </a:r>
            <a:r>
              <a:rPr lang="tr-TR" b="1" dirty="0">
                <a:solidFill>
                  <a:srgbClr val="0432FF"/>
                </a:solidFill>
              </a:rPr>
              <a:t>gibi birkaç belirleyici orta kalitede kanıt</a:t>
            </a:r>
            <a:r>
              <a:rPr lang="tr-TR" dirty="0"/>
              <a:t> olarak derecelendirilmiştir. </a:t>
            </a:r>
          </a:p>
          <a:p>
            <a:endParaRPr lang="tr-TR" b="1" dirty="0">
              <a:solidFill>
                <a:srgbClr val="C00000"/>
              </a:solidFill>
            </a:endParaRPr>
          </a:p>
          <a:p>
            <a:r>
              <a:rPr lang="tr-TR" b="1" dirty="0">
                <a:solidFill>
                  <a:srgbClr val="C00000"/>
                </a:solidFill>
              </a:rPr>
              <a:t>Hemşirelik görevlisi olmak yüksek kaliteli kanıt </a:t>
            </a:r>
            <a:r>
              <a:rPr lang="tr-TR" dirty="0"/>
              <a:t>olarak değerlendirilmiş ve bu nedenle bu derlemede en umut verici </a:t>
            </a:r>
            <a:r>
              <a:rPr lang="tr-TR" dirty="0" err="1"/>
              <a:t>yordayıcı</a:t>
            </a:r>
            <a:r>
              <a:rPr lang="tr-TR" dirty="0"/>
              <a:t> olarak düşünülmüştür.</a:t>
            </a:r>
          </a:p>
          <a:p>
            <a:pPr lvl="1"/>
            <a:endParaRPr lang="tr-TR" dirty="0"/>
          </a:p>
        </p:txBody>
      </p:sp>
      <p:sp>
        <p:nvSpPr>
          <p:cNvPr id="4" name="Rectangle 3">
            <a:extLst>
              <a:ext uri="{FF2B5EF4-FFF2-40B4-BE49-F238E27FC236}">
                <a16:creationId xmlns:a16="http://schemas.microsoft.com/office/drawing/2014/main" xmlns="" id="{FC646574-A830-AD4C-9CD9-FCAB64C71805}"/>
              </a:ext>
            </a:extLst>
          </p:cNvPr>
          <p:cNvSpPr/>
          <p:nvPr/>
        </p:nvSpPr>
        <p:spPr>
          <a:xfrm>
            <a:off x="1453244" y="6176963"/>
            <a:ext cx="9144000" cy="646331"/>
          </a:xfrm>
          <a:prstGeom prst="rect">
            <a:avLst/>
          </a:prstGeom>
          <a:solidFill>
            <a:schemeClr val="accent2">
              <a:lumMod val="40000"/>
              <a:lumOff val="60000"/>
            </a:schemeClr>
          </a:solidFill>
        </p:spPr>
        <p:txBody>
          <a:bodyPr wrap="square">
            <a:spAutoFit/>
          </a:bodyPr>
          <a:lstStyle/>
          <a:p>
            <a:r>
              <a:rPr lang="tr-TR" b="1" dirty="0" err="1"/>
              <a:t>Kumari</a:t>
            </a:r>
            <a:r>
              <a:rPr lang="tr-TR" b="1" dirty="0"/>
              <a:t> et al. (2022) </a:t>
            </a:r>
            <a:r>
              <a:rPr lang="tr-TR" b="1" dirty="0" err="1"/>
              <a:t>Identifying</a:t>
            </a:r>
            <a:r>
              <a:rPr lang="tr-TR" b="1" dirty="0"/>
              <a:t> </a:t>
            </a:r>
            <a:r>
              <a:rPr lang="tr-TR" b="1" dirty="0" err="1"/>
              <a:t>Predictors</a:t>
            </a:r>
            <a:r>
              <a:rPr lang="tr-TR" b="1" dirty="0"/>
              <a:t> of </a:t>
            </a:r>
            <a:r>
              <a:rPr lang="tr-TR" b="1" dirty="0" err="1"/>
              <a:t>Workplace</a:t>
            </a:r>
            <a:r>
              <a:rPr lang="tr-TR" b="1" dirty="0"/>
              <a:t> </a:t>
            </a:r>
            <a:r>
              <a:rPr lang="tr-TR" b="1" dirty="0" err="1"/>
              <a:t>Violence</a:t>
            </a:r>
            <a:r>
              <a:rPr lang="tr-TR" b="1" dirty="0"/>
              <a:t> </a:t>
            </a:r>
            <a:r>
              <a:rPr lang="tr-TR" b="1" dirty="0" err="1"/>
              <a:t>Against</a:t>
            </a:r>
            <a:r>
              <a:rPr lang="tr-TR" b="1" dirty="0"/>
              <a:t> Healthcare </a:t>
            </a:r>
            <a:r>
              <a:rPr lang="tr-TR" b="1" dirty="0" err="1"/>
              <a:t>Professionals</a:t>
            </a:r>
            <a:r>
              <a:rPr lang="tr-TR" b="1" dirty="0"/>
              <a:t>: A </a:t>
            </a:r>
            <a:r>
              <a:rPr lang="tr-TR" b="1" dirty="0" err="1"/>
              <a:t>Systematic</a:t>
            </a:r>
            <a:r>
              <a:rPr lang="tr-TR" b="1" dirty="0"/>
              <a:t> </a:t>
            </a:r>
            <a:r>
              <a:rPr lang="tr-TR" b="1" dirty="0" err="1"/>
              <a:t>Review</a:t>
            </a:r>
            <a:r>
              <a:rPr lang="tr-TR" b="1" dirty="0"/>
              <a:t>. </a:t>
            </a:r>
            <a:r>
              <a:rPr lang="tr-TR" dirty="0"/>
              <a:t>. </a:t>
            </a:r>
            <a:r>
              <a:rPr lang="tr-TR" b="1" dirty="0" err="1">
                <a:solidFill>
                  <a:srgbClr val="0432FF"/>
                </a:solidFill>
              </a:rPr>
              <a:t>Indian</a:t>
            </a:r>
            <a:r>
              <a:rPr lang="tr-TR" b="1" dirty="0">
                <a:solidFill>
                  <a:srgbClr val="0432FF"/>
                </a:solidFill>
              </a:rPr>
              <a:t> J </a:t>
            </a:r>
            <a:r>
              <a:rPr lang="tr-TR" b="1" dirty="0" err="1">
                <a:solidFill>
                  <a:srgbClr val="0432FF"/>
                </a:solidFill>
              </a:rPr>
              <a:t>Occup</a:t>
            </a:r>
            <a:r>
              <a:rPr lang="tr-TR" b="1" dirty="0">
                <a:solidFill>
                  <a:srgbClr val="0432FF"/>
                </a:solidFill>
              </a:rPr>
              <a:t> </a:t>
            </a:r>
            <a:r>
              <a:rPr lang="tr-TR" b="1" dirty="0" err="1">
                <a:solidFill>
                  <a:srgbClr val="0432FF"/>
                </a:solidFill>
              </a:rPr>
              <a:t>Environ</a:t>
            </a:r>
            <a:r>
              <a:rPr lang="tr-TR" b="1" dirty="0">
                <a:solidFill>
                  <a:srgbClr val="0432FF"/>
                </a:solidFill>
              </a:rPr>
              <a:t> </a:t>
            </a:r>
            <a:r>
              <a:rPr lang="tr-TR" b="1" dirty="0" err="1">
                <a:solidFill>
                  <a:srgbClr val="0432FF"/>
                </a:solidFill>
              </a:rPr>
              <a:t>Med</a:t>
            </a:r>
            <a:r>
              <a:rPr lang="tr-TR" b="1" dirty="0">
                <a:solidFill>
                  <a:srgbClr val="0432FF"/>
                </a:solidFill>
              </a:rPr>
              <a:t> 2022;26:207‐24. </a:t>
            </a:r>
            <a:r>
              <a:rPr lang="tr-TR" b="1" dirty="0"/>
              <a:t> </a:t>
            </a:r>
            <a:endParaRPr lang="tr-TR" dirty="0"/>
          </a:p>
        </p:txBody>
      </p:sp>
    </p:spTree>
    <p:extLst>
      <p:ext uri="{BB962C8B-B14F-4D97-AF65-F5344CB8AC3E}">
        <p14:creationId xmlns:p14="http://schemas.microsoft.com/office/powerpoint/2010/main" val="184451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DAC2E0E-21EE-C548-8634-CC43D935D968}"/>
              </a:ext>
            </a:extLst>
          </p:cNvPr>
          <p:cNvSpPr/>
          <p:nvPr/>
        </p:nvSpPr>
        <p:spPr>
          <a:xfrm>
            <a:off x="1270907" y="5988734"/>
            <a:ext cx="9650185" cy="646331"/>
          </a:xfrm>
          <a:prstGeom prst="rect">
            <a:avLst/>
          </a:prstGeom>
          <a:solidFill>
            <a:schemeClr val="accent6">
              <a:lumMod val="40000"/>
              <a:lumOff val="60000"/>
            </a:schemeClr>
          </a:solidFill>
        </p:spPr>
        <p:txBody>
          <a:bodyPr wrap="square">
            <a:spAutoFit/>
          </a:bodyPr>
          <a:lstStyle/>
          <a:p>
            <a:r>
              <a:rPr lang="tr-TR" i="1" dirty="0" err="1"/>
              <a:t>Yu</a:t>
            </a:r>
            <a:r>
              <a:rPr lang="tr-TR" i="1" dirty="0"/>
              <a:t> H, Hu Z, </a:t>
            </a:r>
            <a:r>
              <a:rPr lang="tr-TR" i="1" dirty="0" err="1"/>
              <a:t>Zhang</a:t>
            </a:r>
            <a:r>
              <a:rPr lang="tr-TR" i="1" dirty="0"/>
              <a:t> X, </a:t>
            </a:r>
            <a:r>
              <a:rPr lang="tr-TR" i="1" dirty="0" err="1"/>
              <a:t>Li</a:t>
            </a:r>
            <a:r>
              <a:rPr lang="tr-TR" i="1" dirty="0"/>
              <a:t> B, </a:t>
            </a:r>
            <a:r>
              <a:rPr lang="tr-TR" i="1" dirty="0" err="1"/>
              <a:t>Zhou</a:t>
            </a:r>
            <a:r>
              <a:rPr lang="tr-TR" i="1" dirty="0"/>
              <a:t> S. How </a:t>
            </a:r>
            <a:r>
              <a:rPr lang="tr-TR" i="1" dirty="0" err="1"/>
              <a:t>to</a:t>
            </a:r>
            <a:r>
              <a:rPr lang="tr-TR" i="1" dirty="0"/>
              <a:t> </a:t>
            </a:r>
            <a:r>
              <a:rPr lang="tr-TR" i="1" dirty="0" err="1"/>
              <a:t>overcome</a:t>
            </a:r>
            <a:r>
              <a:rPr lang="tr-TR" i="1" dirty="0"/>
              <a:t> </a:t>
            </a:r>
            <a:r>
              <a:rPr lang="tr-TR" i="1" dirty="0" err="1"/>
              <a:t>violence</a:t>
            </a:r>
            <a:r>
              <a:rPr lang="tr-TR" i="1" dirty="0"/>
              <a:t> </a:t>
            </a:r>
            <a:r>
              <a:rPr lang="tr-TR" i="1" dirty="0" err="1"/>
              <a:t>against</a:t>
            </a:r>
            <a:r>
              <a:rPr lang="tr-TR" i="1" dirty="0"/>
              <a:t> </a:t>
            </a:r>
            <a:r>
              <a:rPr lang="tr-TR" i="1" dirty="0" err="1"/>
              <a:t>healthcare</a:t>
            </a:r>
            <a:r>
              <a:rPr lang="tr-TR" i="1" dirty="0"/>
              <a:t> </a:t>
            </a:r>
            <a:r>
              <a:rPr lang="tr-TR" i="1" dirty="0" err="1"/>
              <a:t>professionals</a:t>
            </a:r>
            <a:r>
              <a:rPr lang="tr-TR" i="1" dirty="0"/>
              <a:t>, </a:t>
            </a:r>
            <a:r>
              <a:rPr lang="tr-TR" i="1" dirty="0" err="1"/>
              <a:t>reduce</a:t>
            </a:r>
            <a:r>
              <a:rPr lang="tr-TR" i="1" dirty="0"/>
              <a:t> </a:t>
            </a:r>
            <a:r>
              <a:rPr lang="tr-TR" i="1" dirty="0" err="1"/>
              <a:t>medical</a:t>
            </a:r>
            <a:r>
              <a:rPr lang="tr-TR" i="1" dirty="0"/>
              <a:t> </a:t>
            </a:r>
            <a:r>
              <a:rPr lang="tr-TR" i="1" dirty="0" err="1"/>
              <a:t>disputes</a:t>
            </a:r>
            <a:r>
              <a:rPr lang="tr-TR" i="1" dirty="0"/>
              <a:t> </a:t>
            </a:r>
            <a:r>
              <a:rPr lang="tr-TR" i="1" dirty="0" err="1"/>
              <a:t>and</a:t>
            </a:r>
            <a:r>
              <a:rPr lang="tr-TR" i="1" dirty="0"/>
              <a:t> </a:t>
            </a:r>
            <a:r>
              <a:rPr lang="tr-TR" i="1" dirty="0" err="1"/>
              <a:t>ensure</a:t>
            </a:r>
            <a:r>
              <a:rPr lang="tr-TR" i="1" dirty="0"/>
              <a:t> </a:t>
            </a:r>
            <a:r>
              <a:rPr lang="tr-TR" i="1" dirty="0" err="1"/>
              <a:t>patient</a:t>
            </a:r>
            <a:r>
              <a:rPr lang="tr-TR" i="1" dirty="0"/>
              <a:t> </a:t>
            </a:r>
            <a:r>
              <a:rPr lang="tr-TR" i="1" dirty="0" err="1"/>
              <a:t>safety</a:t>
            </a:r>
            <a:r>
              <a:rPr lang="tr-TR" i="1" dirty="0"/>
              <a:t>. Pak J </a:t>
            </a:r>
            <a:r>
              <a:rPr lang="tr-TR" i="1" dirty="0" err="1"/>
              <a:t>Med</a:t>
            </a:r>
            <a:r>
              <a:rPr lang="tr-TR" i="1" dirty="0"/>
              <a:t> </a:t>
            </a:r>
            <a:r>
              <a:rPr lang="tr-TR" i="1" dirty="0" err="1"/>
              <a:t>Sci</a:t>
            </a:r>
            <a:r>
              <a:rPr lang="tr-TR" i="1" dirty="0"/>
              <a:t> 2015;31(1):4-8.</a:t>
            </a:r>
            <a:endParaRPr lang="tr-TR" dirty="0"/>
          </a:p>
        </p:txBody>
      </p:sp>
      <p:sp>
        <p:nvSpPr>
          <p:cNvPr id="3" name="Content Placeholder 2">
            <a:extLst>
              <a:ext uri="{FF2B5EF4-FFF2-40B4-BE49-F238E27FC236}">
                <a16:creationId xmlns:a16="http://schemas.microsoft.com/office/drawing/2014/main" xmlns="" id="{B295EF74-7B77-B04C-B561-FC72DDFE50FB}"/>
              </a:ext>
            </a:extLst>
          </p:cNvPr>
          <p:cNvSpPr>
            <a:spLocks noGrp="1"/>
          </p:cNvSpPr>
          <p:nvPr>
            <p:ph idx="1"/>
          </p:nvPr>
        </p:nvSpPr>
        <p:spPr>
          <a:xfrm>
            <a:off x="838199" y="992868"/>
            <a:ext cx="10515600" cy="4351338"/>
          </a:xfrm>
        </p:spPr>
        <p:txBody>
          <a:bodyPr/>
          <a:lstStyle/>
          <a:p>
            <a:pPr marL="0" indent="0">
              <a:buNone/>
            </a:pPr>
            <a:r>
              <a:rPr lang="tr-TR" dirty="0"/>
              <a:t>Çin (2015)</a:t>
            </a:r>
          </a:p>
          <a:p>
            <a:r>
              <a:rPr lang="tr-TR" dirty="0"/>
              <a:t>Temmuz 2014'te </a:t>
            </a:r>
            <a:r>
              <a:rPr lang="tr-TR" b="1" dirty="0">
                <a:solidFill>
                  <a:srgbClr val="0432FF"/>
                </a:solidFill>
              </a:rPr>
              <a:t>hastane yöneticileri, klinik bölüm direktörleri, sağlık görevlileri, araştırmacılar, avukatlar, eczacılar, doktorlar ve hemşirelerden oluşan </a:t>
            </a:r>
            <a:r>
              <a:rPr lang="tr-TR" b="1" dirty="0" err="1">
                <a:solidFill>
                  <a:srgbClr val="0432FF"/>
                </a:solidFill>
              </a:rPr>
              <a:t>multidisipliner</a:t>
            </a:r>
            <a:r>
              <a:rPr lang="tr-TR" b="1" dirty="0">
                <a:solidFill>
                  <a:srgbClr val="0432FF"/>
                </a:solidFill>
              </a:rPr>
              <a:t> bir araştırma görev gücü </a:t>
            </a:r>
            <a:r>
              <a:rPr lang="tr-TR" dirty="0"/>
              <a:t>oluşturulmuştur. </a:t>
            </a:r>
          </a:p>
          <a:p>
            <a:r>
              <a:rPr lang="tr-TR" dirty="0"/>
              <a:t>Ekip, </a:t>
            </a:r>
            <a:r>
              <a:rPr lang="tr-TR" b="1" dirty="0">
                <a:solidFill>
                  <a:srgbClr val="FF0000"/>
                </a:solidFill>
              </a:rPr>
              <a:t>şiddet eylemlerinin kök neden analizini yapmıştır.</a:t>
            </a:r>
          </a:p>
          <a:p>
            <a:endParaRPr lang="tr-TR" dirty="0"/>
          </a:p>
        </p:txBody>
      </p:sp>
    </p:spTree>
    <p:extLst>
      <p:ext uri="{BB962C8B-B14F-4D97-AF65-F5344CB8AC3E}">
        <p14:creationId xmlns:p14="http://schemas.microsoft.com/office/powerpoint/2010/main" val="322286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A5704BF-1A2B-544E-A540-F8667589357C}"/>
              </a:ext>
            </a:extLst>
          </p:cNvPr>
          <p:cNvSpPr>
            <a:spLocks noGrp="1"/>
          </p:cNvSpPr>
          <p:nvPr>
            <p:ph idx="1"/>
          </p:nvPr>
        </p:nvSpPr>
        <p:spPr>
          <a:xfrm>
            <a:off x="838199" y="1123496"/>
            <a:ext cx="10515600" cy="4351338"/>
          </a:xfrm>
        </p:spPr>
        <p:txBody>
          <a:bodyPr>
            <a:normAutofit fontScale="85000" lnSpcReduction="20000"/>
          </a:bodyPr>
          <a:lstStyle/>
          <a:p>
            <a:pPr marL="0" indent="0">
              <a:buNone/>
            </a:pPr>
            <a:r>
              <a:rPr lang="tr-TR" dirty="0"/>
              <a:t>Bazı çalışmalar Çin'de sağlık çalışanlarına yönelik artan şiddetin nedenlerini analiz etmiştir: </a:t>
            </a:r>
          </a:p>
          <a:p>
            <a:r>
              <a:rPr lang="tr-TR" b="1" dirty="0">
                <a:solidFill>
                  <a:srgbClr val="0432FF"/>
                </a:solidFill>
              </a:rPr>
              <a:t>tıbbi hizmet sisteminin ticarileşmesi,</a:t>
            </a:r>
          </a:p>
          <a:p>
            <a:r>
              <a:rPr lang="tr-TR" b="1" dirty="0">
                <a:solidFill>
                  <a:srgbClr val="0432FF"/>
                </a:solidFill>
              </a:rPr>
              <a:t>hükümetin sağlık sistemine yaptığı yatırımların yetersizliği,</a:t>
            </a:r>
          </a:p>
          <a:p>
            <a:r>
              <a:rPr lang="tr-TR" b="1" dirty="0">
                <a:solidFill>
                  <a:srgbClr val="0432FF"/>
                </a:solidFill>
              </a:rPr>
              <a:t>medyada hastaneler ve doktorlar hakkında çıkan olumsuz haberler,</a:t>
            </a:r>
          </a:p>
          <a:p>
            <a:r>
              <a:rPr lang="tr-TR" b="1" dirty="0">
                <a:solidFill>
                  <a:srgbClr val="0432FF"/>
                </a:solidFill>
              </a:rPr>
              <a:t>ailelerin ceplerinden yaptıkları tıbbi harcamaların </a:t>
            </a:r>
            <a:r>
              <a:rPr lang="tr-TR" b="1" dirty="0" err="1">
                <a:solidFill>
                  <a:srgbClr val="0432FF"/>
                </a:solidFill>
              </a:rPr>
              <a:t>katastrofik</a:t>
            </a:r>
            <a:r>
              <a:rPr lang="tr-TR" b="1" dirty="0">
                <a:solidFill>
                  <a:srgbClr val="0432FF"/>
                </a:solidFill>
              </a:rPr>
              <a:t> boyutlara ulaşması,</a:t>
            </a:r>
          </a:p>
          <a:p>
            <a:r>
              <a:rPr lang="tr-TR" b="1" dirty="0">
                <a:solidFill>
                  <a:srgbClr val="0432FF"/>
                </a:solidFill>
              </a:rPr>
              <a:t>doktorlara ve hastanelere duyulan güven eksikliği</a:t>
            </a:r>
            <a:r>
              <a:rPr lang="tr-TR" dirty="0"/>
              <a:t>.</a:t>
            </a:r>
          </a:p>
          <a:p>
            <a:pPr marL="0" indent="0">
              <a:buNone/>
            </a:pPr>
            <a:endParaRPr lang="tr-TR" dirty="0"/>
          </a:p>
          <a:p>
            <a:pPr marL="0" indent="0">
              <a:buNone/>
            </a:pPr>
            <a:r>
              <a:rPr lang="tr-TR" dirty="0"/>
              <a:t>Bu çalışmadaki amacımız, bu şiddet eylemlerinin arkasındaki nedenleri belirlemek ve Çin'de hasta güvenliğini sağlamak ve iyileştirmek için hayati önem taşıyan </a:t>
            </a:r>
            <a:r>
              <a:rPr lang="tr-TR" dirty="0" err="1"/>
              <a:t>nedensel</a:t>
            </a:r>
            <a:r>
              <a:rPr lang="tr-TR" dirty="0"/>
              <a:t> faktörleri ele almaktır.</a:t>
            </a:r>
          </a:p>
        </p:txBody>
      </p:sp>
      <p:sp>
        <p:nvSpPr>
          <p:cNvPr id="4" name="Rectangle 3">
            <a:extLst>
              <a:ext uri="{FF2B5EF4-FFF2-40B4-BE49-F238E27FC236}">
                <a16:creationId xmlns:a16="http://schemas.microsoft.com/office/drawing/2014/main" xmlns="" id="{134D68CA-6B0C-094C-A666-BA75BFDE2537}"/>
              </a:ext>
            </a:extLst>
          </p:cNvPr>
          <p:cNvSpPr/>
          <p:nvPr/>
        </p:nvSpPr>
        <p:spPr>
          <a:xfrm>
            <a:off x="1270907" y="5988734"/>
            <a:ext cx="9650185" cy="646331"/>
          </a:xfrm>
          <a:prstGeom prst="rect">
            <a:avLst/>
          </a:prstGeom>
          <a:solidFill>
            <a:schemeClr val="accent6">
              <a:lumMod val="40000"/>
              <a:lumOff val="60000"/>
            </a:schemeClr>
          </a:solidFill>
        </p:spPr>
        <p:txBody>
          <a:bodyPr wrap="square">
            <a:spAutoFit/>
          </a:bodyPr>
          <a:lstStyle/>
          <a:p>
            <a:r>
              <a:rPr lang="tr-TR" i="1" dirty="0" err="1"/>
              <a:t>Yu</a:t>
            </a:r>
            <a:r>
              <a:rPr lang="tr-TR" i="1" dirty="0"/>
              <a:t> H, Hu Z, </a:t>
            </a:r>
            <a:r>
              <a:rPr lang="tr-TR" i="1" dirty="0" err="1"/>
              <a:t>Zhang</a:t>
            </a:r>
            <a:r>
              <a:rPr lang="tr-TR" i="1" dirty="0"/>
              <a:t> X, </a:t>
            </a:r>
            <a:r>
              <a:rPr lang="tr-TR" i="1" dirty="0" err="1"/>
              <a:t>Li</a:t>
            </a:r>
            <a:r>
              <a:rPr lang="tr-TR" i="1" dirty="0"/>
              <a:t> B, </a:t>
            </a:r>
            <a:r>
              <a:rPr lang="tr-TR" i="1" dirty="0" err="1"/>
              <a:t>Zhou</a:t>
            </a:r>
            <a:r>
              <a:rPr lang="tr-TR" i="1" dirty="0"/>
              <a:t> S. How </a:t>
            </a:r>
            <a:r>
              <a:rPr lang="tr-TR" i="1" dirty="0" err="1"/>
              <a:t>to</a:t>
            </a:r>
            <a:r>
              <a:rPr lang="tr-TR" i="1" dirty="0"/>
              <a:t> </a:t>
            </a:r>
            <a:r>
              <a:rPr lang="tr-TR" i="1" dirty="0" err="1"/>
              <a:t>overcome</a:t>
            </a:r>
            <a:r>
              <a:rPr lang="tr-TR" i="1" dirty="0"/>
              <a:t> </a:t>
            </a:r>
            <a:r>
              <a:rPr lang="tr-TR" i="1" dirty="0" err="1"/>
              <a:t>violence</a:t>
            </a:r>
            <a:r>
              <a:rPr lang="tr-TR" i="1" dirty="0"/>
              <a:t> </a:t>
            </a:r>
            <a:r>
              <a:rPr lang="tr-TR" i="1" dirty="0" err="1"/>
              <a:t>against</a:t>
            </a:r>
            <a:r>
              <a:rPr lang="tr-TR" i="1" dirty="0"/>
              <a:t> </a:t>
            </a:r>
            <a:r>
              <a:rPr lang="tr-TR" i="1" dirty="0" err="1"/>
              <a:t>healthcare</a:t>
            </a:r>
            <a:r>
              <a:rPr lang="tr-TR" i="1" dirty="0"/>
              <a:t> </a:t>
            </a:r>
            <a:r>
              <a:rPr lang="tr-TR" i="1" dirty="0" err="1"/>
              <a:t>professionals</a:t>
            </a:r>
            <a:r>
              <a:rPr lang="tr-TR" i="1" dirty="0"/>
              <a:t>, </a:t>
            </a:r>
            <a:r>
              <a:rPr lang="tr-TR" i="1" dirty="0" err="1"/>
              <a:t>reduce</a:t>
            </a:r>
            <a:r>
              <a:rPr lang="tr-TR" i="1" dirty="0"/>
              <a:t> </a:t>
            </a:r>
            <a:r>
              <a:rPr lang="tr-TR" i="1" dirty="0" err="1"/>
              <a:t>medical</a:t>
            </a:r>
            <a:r>
              <a:rPr lang="tr-TR" i="1" dirty="0"/>
              <a:t> </a:t>
            </a:r>
            <a:r>
              <a:rPr lang="tr-TR" i="1" dirty="0" err="1"/>
              <a:t>disputes</a:t>
            </a:r>
            <a:r>
              <a:rPr lang="tr-TR" i="1" dirty="0"/>
              <a:t> </a:t>
            </a:r>
            <a:r>
              <a:rPr lang="tr-TR" i="1" dirty="0" err="1"/>
              <a:t>and</a:t>
            </a:r>
            <a:r>
              <a:rPr lang="tr-TR" i="1" dirty="0"/>
              <a:t> </a:t>
            </a:r>
            <a:r>
              <a:rPr lang="tr-TR" i="1" dirty="0" err="1"/>
              <a:t>ensure</a:t>
            </a:r>
            <a:r>
              <a:rPr lang="tr-TR" i="1" dirty="0"/>
              <a:t> </a:t>
            </a:r>
            <a:r>
              <a:rPr lang="tr-TR" i="1" dirty="0" err="1"/>
              <a:t>patient</a:t>
            </a:r>
            <a:r>
              <a:rPr lang="tr-TR" i="1" dirty="0"/>
              <a:t> </a:t>
            </a:r>
            <a:r>
              <a:rPr lang="tr-TR" i="1" dirty="0" err="1"/>
              <a:t>safety</a:t>
            </a:r>
            <a:r>
              <a:rPr lang="tr-TR" i="1" dirty="0"/>
              <a:t>. Pak J </a:t>
            </a:r>
            <a:r>
              <a:rPr lang="tr-TR" i="1" dirty="0" err="1"/>
              <a:t>Med</a:t>
            </a:r>
            <a:r>
              <a:rPr lang="tr-TR" i="1" dirty="0"/>
              <a:t> </a:t>
            </a:r>
            <a:r>
              <a:rPr lang="tr-TR" i="1" dirty="0" err="1"/>
              <a:t>Sci</a:t>
            </a:r>
            <a:r>
              <a:rPr lang="tr-TR" i="1" dirty="0"/>
              <a:t> 2015;31(1):4-8.</a:t>
            </a:r>
            <a:endParaRPr lang="tr-TR" dirty="0"/>
          </a:p>
        </p:txBody>
      </p:sp>
    </p:spTree>
    <p:extLst>
      <p:ext uri="{BB962C8B-B14F-4D97-AF65-F5344CB8AC3E}">
        <p14:creationId xmlns:p14="http://schemas.microsoft.com/office/powerpoint/2010/main" val="1517063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DAC2E0E-21EE-C548-8634-CC43D935D968}"/>
              </a:ext>
            </a:extLst>
          </p:cNvPr>
          <p:cNvSpPr/>
          <p:nvPr/>
        </p:nvSpPr>
        <p:spPr>
          <a:xfrm>
            <a:off x="1270907" y="5988734"/>
            <a:ext cx="9650185" cy="646331"/>
          </a:xfrm>
          <a:prstGeom prst="rect">
            <a:avLst/>
          </a:prstGeom>
          <a:solidFill>
            <a:schemeClr val="accent6">
              <a:lumMod val="40000"/>
              <a:lumOff val="60000"/>
            </a:schemeClr>
          </a:solidFill>
        </p:spPr>
        <p:txBody>
          <a:bodyPr wrap="square">
            <a:spAutoFit/>
          </a:bodyPr>
          <a:lstStyle/>
          <a:p>
            <a:r>
              <a:rPr lang="tr-TR" i="1" dirty="0" err="1"/>
              <a:t>Yu</a:t>
            </a:r>
            <a:r>
              <a:rPr lang="tr-TR" i="1" dirty="0"/>
              <a:t> H, Hu Z, </a:t>
            </a:r>
            <a:r>
              <a:rPr lang="tr-TR" i="1" dirty="0" err="1"/>
              <a:t>Zhang</a:t>
            </a:r>
            <a:r>
              <a:rPr lang="tr-TR" i="1" dirty="0"/>
              <a:t> X, </a:t>
            </a:r>
            <a:r>
              <a:rPr lang="tr-TR" i="1" dirty="0" err="1"/>
              <a:t>Li</a:t>
            </a:r>
            <a:r>
              <a:rPr lang="tr-TR" i="1" dirty="0"/>
              <a:t> B, </a:t>
            </a:r>
            <a:r>
              <a:rPr lang="tr-TR" i="1" dirty="0" err="1"/>
              <a:t>Zhou</a:t>
            </a:r>
            <a:r>
              <a:rPr lang="tr-TR" i="1" dirty="0"/>
              <a:t> S. How </a:t>
            </a:r>
            <a:r>
              <a:rPr lang="tr-TR" i="1" dirty="0" err="1"/>
              <a:t>to</a:t>
            </a:r>
            <a:r>
              <a:rPr lang="tr-TR" i="1" dirty="0"/>
              <a:t> </a:t>
            </a:r>
            <a:r>
              <a:rPr lang="tr-TR" i="1" dirty="0" err="1"/>
              <a:t>overcome</a:t>
            </a:r>
            <a:r>
              <a:rPr lang="tr-TR" i="1" dirty="0"/>
              <a:t> </a:t>
            </a:r>
            <a:r>
              <a:rPr lang="tr-TR" i="1" dirty="0" err="1"/>
              <a:t>violence</a:t>
            </a:r>
            <a:r>
              <a:rPr lang="tr-TR" i="1" dirty="0"/>
              <a:t> </a:t>
            </a:r>
            <a:r>
              <a:rPr lang="tr-TR" i="1" dirty="0" err="1"/>
              <a:t>against</a:t>
            </a:r>
            <a:r>
              <a:rPr lang="tr-TR" i="1" dirty="0"/>
              <a:t> </a:t>
            </a:r>
            <a:r>
              <a:rPr lang="tr-TR" i="1" dirty="0" err="1"/>
              <a:t>healthcare</a:t>
            </a:r>
            <a:r>
              <a:rPr lang="tr-TR" i="1" dirty="0"/>
              <a:t> </a:t>
            </a:r>
            <a:r>
              <a:rPr lang="tr-TR" i="1" dirty="0" err="1"/>
              <a:t>professionals</a:t>
            </a:r>
            <a:r>
              <a:rPr lang="tr-TR" i="1" dirty="0"/>
              <a:t>, </a:t>
            </a:r>
            <a:r>
              <a:rPr lang="tr-TR" i="1" dirty="0" err="1"/>
              <a:t>reduce</a:t>
            </a:r>
            <a:r>
              <a:rPr lang="tr-TR" i="1" dirty="0"/>
              <a:t> </a:t>
            </a:r>
            <a:r>
              <a:rPr lang="tr-TR" i="1" dirty="0" err="1"/>
              <a:t>medical</a:t>
            </a:r>
            <a:r>
              <a:rPr lang="tr-TR" i="1" dirty="0"/>
              <a:t> </a:t>
            </a:r>
            <a:r>
              <a:rPr lang="tr-TR" i="1" dirty="0" err="1"/>
              <a:t>disputes</a:t>
            </a:r>
            <a:r>
              <a:rPr lang="tr-TR" i="1" dirty="0"/>
              <a:t> </a:t>
            </a:r>
            <a:r>
              <a:rPr lang="tr-TR" i="1" dirty="0" err="1"/>
              <a:t>and</a:t>
            </a:r>
            <a:r>
              <a:rPr lang="tr-TR" i="1" dirty="0"/>
              <a:t> </a:t>
            </a:r>
            <a:r>
              <a:rPr lang="tr-TR" i="1" dirty="0" err="1"/>
              <a:t>ensure</a:t>
            </a:r>
            <a:r>
              <a:rPr lang="tr-TR" i="1" dirty="0"/>
              <a:t> </a:t>
            </a:r>
            <a:r>
              <a:rPr lang="tr-TR" i="1" dirty="0" err="1"/>
              <a:t>patient</a:t>
            </a:r>
            <a:r>
              <a:rPr lang="tr-TR" i="1" dirty="0"/>
              <a:t> </a:t>
            </a:r>
            <a:r>
              <a:rPr lang="tr-TR" i="1" dirty="0" err="1"/>
              <a:t>safety</a:t>
            </a:r>
            <a:r>
              <a:rPr lang="tr-TR" i="1" dirty="0"/>
              <a:t>. Pak J </a:t>
            </a:r>
            <a:r>
              <a:rPr lang="tr-TR" i="1" dirty="0" err="1"/>
              <a:t>Med</a:t>
            </a:r>
            <a:r>
              <a:rPr lang="tr-TR" i="1" dirty="0"/>
              <a:t> </a:t>
            </a:r>
            <a:r>
              <a:rPr lang="tr-TR" i="1" dirty="0" err="1"/>
              <a:t>Sci</a:t>
            </a:r>
            <a:r>
              <a:rPr lang="tr-TR" i="1" dirty="0"/>
              <a:t> 2015;31(1):4-8.</a:t>
            </a:r>
            <a:endParaRPr lang="tr-TR" dirty="0"/>
          </a:p>
        </p:txBody>
      </p:sp>
      <p:pic>
        <p:nvPicPr>
          <p:cNvPr id="5" name="Picture 4">
            <a:extLst>
              <a:ext uri="{FF2B5EF4-FFF2-40B4-BE49-F238E27FC236}">
                <a16:creationId xmlns:a16="http://schemas.microsoft.com/office/drawing/2014/main" xmlns="" id="{151ECEC7-8A7B-094B-9C73-BCA10AB9D16E}"/>
              </a:ext>
            </a:extLst>
          </p:cNvPr>
          <p:cNvPicPr>
            <a:picLocks noChangeAspect="1"/>
          </p:cNvPicPr>
          <p:nvPr/>
        </p:nvPicPr>
        <p:blipFill>
          <a:blip r:embed="rId2"/>
          <a:stretch>
            <a:fillRect/>
          </a:stretch>
        </p:blipFill>
        <p:spPr>
          <a:xfrm>
            <a:off x="838200" y="109428"/>
            <a:ext cx="9850166" cy="5811838"/>
          </a:xfrm>
          <a:prstGeom prst="rect">
            <a:avLst/>
          </a:prstGeom>
        </p:spPr>
      </p:pic>
    </p:spTree>
    <p:extLst>
      <p:ext uri="{BB962C8B-B14F-4D97-AF65-F5344CB8AC3E}">
        <p14:creationId xmlns:p14="http://schemas.microsoft.com/office/powerpoint/2010/main" val="4161135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DAC2E0E-21EE-C548-8634-CC43D935D968}"/>
              </a:ext>
            </a:extLst>
          </p:cNvPr>
          <p:cNvSpPr/>
          <p:nvPr/>
        </p:nvSpPr>
        <p:spPr>
          <a:xfrm>
            <a:off x="1270907" y="5988734"/>
            <a:ext cx="9650185" cy="646331"/>
          </a:xfrm>
          <a:prstGeom prst="rect">
            <a:avLst/>
          </a:prstGeom>
          <a:solidFill>
            <a:schemeClr val="accent6">
              <a:lumMod val="40000"/>
              <a:lumOff val="60000"/>
            </a:schemeClr>
          </a:solidFill>
        </p:spPr>
        <p:txBody>
          <a:bodyPr wrap="square">
            <a:spAutoFit/>
          </a:bodyPr>
          <a:lstStyle/>
          <a:p>
            <a:r>
              <a:rPr lang="tr-TR" i="1" dirty="0" err="1"/>
              <a:t>Yu</a:t>
            </a:r>
            <a:r>
              <a:rPr lang="tr-TR" i="1" dirty="0"/>
              <a:t> H, Hu Z, </a:t>
            </a:r>
            <a:r>
              <a:rPr lang="tr-TR" i="1" dirty="0" err="1"/>
              <a:t>Zhang</a:t>
            </a:r>
            <a:r>
              <a:rPr lang="tr-TR" i="1" dirty="0"/>
              <a:t> X, </a:t>
            </a:r>
            <a:r>
              <a:rPr lang="tr-TR" i="1" dirty="0" err="1"/>
              <a:t>Li</a:t>
            </a:r>
            <a:r>
              <a:rPr lang="tr-TR" i="1" dirty="0"/>
              <a:t> B, </a:t>
            </a:r>
            <a:r>
              <a:rPr lang="tr-TR" i="1" dirty="0" err="1"/>
              <a:t>Zhou</a:t>
            </a:r>
            <a:r>
              <a:rPr lang="tr-TR" i="1" dirty="0"/>
              <a:t> S. How </a:t>
            </a:r>
            <a:r>
              <a:rPr lang="tr-TR" i="1" dirty="0" err="1"/>
              <a:t>to</a:t>
            </a:r>
            <a:r>
              <a:rPr lang="tr-TR" i="1" dirty="0"/>
              <a:t> </a:t>
            </a:r>
            <a:r>
              <a:rPr lang="tr-TR" i="1" dirty="0" err="1"/>
              <a:t>overcome</a:t>
            </a:r>
            <a:r>
              <a:rPr lang="tr-TR" i="1" dirty="0"/>
              <a:t> </a:t>
            </a:r>
            <a:r>
              <a:rPr lang="tr-TR" i="1" dirty="0" err="1"/>
              <a:t>violence</a:t>
            </a:r>
            <a:r>
              <a:rPr lang="tr-TR" i="1" dirty="0"/>
              <a:t> </a:t>
            </a:r>
            <a:r>
              <a:rPr lang="tr-TR" i="1" dirty="0" err="1"/>
              <a:t>against</a:t>
            </a:r>
            <a:r>
              <a:rPr lang="tr-TR" i="1" dirty="0"/>
              <a:t> </a:t>
            </a:r>
            <a:r>
              <a:rPr lang="tr-TR" i="1" dirty="0" err="1"/>
              <a:t>healthcare</a:t>
            </a:r>
            <a:r>
              <a:rPr lang="tr-TR" i="1" dirty="0"/>
              <a:t> </a:t>
            </a:r>
            <a:r>
              <a:rPr lang="tr-TR" i="1" dirty="0" err="1"/>
              <a:t>professionals</a:t>
            </a:r>
            <a:r>
              <a:rPr lang="tr-TR" i="1" dirty="0"/>
              <a:t>, </a:t>
            </a:r>
            <a:r>
              <a:rPr lang="tr-TR" i="1" dirty="0" err="1"/>
              <a:t>reduce</a:t>
            </a:r>
            <a:r>
              <a:rPr lang="tr-TR" i="1" dirty="0"/>
              <a:t> </a:t>
            </a:r>
            <a:r>
              <a:rPr lang="tr-TR" i="1" dirty="0" err="1"/>
              <a:t>medical</a:t>
            </a:r>
            <a:r>
              <a:rPr lang="tr-TR" i="1" dirty="0"/>
              <a:t> </a:t>
            </a:r>
            <a:r>
              <a:rPr lang="tr-TR" i="1" dirty="0" err="1"/>
              <a:t>disputes</a:t>
            </a:r>
            <a:r>
              <a:rPr lang="tr-TR" i="1" dirty="0"/>
              <a:t> </a:t>
            </a:r>
            <a:r>
              <a:rPr lang="tr-TR" i="1" dirty="0" err="1"/>
              <a:t>and</a:t>
            </a:r>
            <a:r>
              <a:rPr lang="tr-TR" i="1" dirty="0"/>
              <a:t> </a:t>
            </a:r>
            <a:r>
              <a:rPr lang="tr-TR" i="1" dirty="0" err="1"/>
              <a:t>ensure</a:t>
            </a:r>
            <a:r>
              <a:rPr lang="tr-TR" i="1" dirty="0"/>
              <a:t> </a:t>
            </a:r>
            <a:r>
              <a:rPr lang="tr-TR" i="1" dirty="0" err="1"/>
              <a:t>patient</a:t>
            </a:r>
            <a:r>
              <a:rPr lang="tr-TR" i="1" dirty="0"/>
              <a:t> </a:t>
            </a:r>
            <a:r>
              <a:rPr lang="tr-TR" i="1" dirty="0" err="1"/>
              <a:t>safety</a:t>
            </a:r>
            <a:r>
              <a:rPr lang="tr-TR" i="1" dirty="0"/>
              <a:t>. Pak J </a:t>
            </a:r>
            <a:r>
              <a:rPr lang="tr-TR" i="1" dirty="0" err="1"/>
              <a:t>Med</a:t>
            </a:r>
            <a:r>
              <a:rPr lang="tr-TR" i="1" dirty="0"/>
              <a:t> </a:t>
            </a:r>
            <a:r>
              <a:rPr lang="tr-TR" i="1" dirty="0" err="1"/>
              <a:t>Sci</a:t>
            </a:r>
            <a:r>
              <a:rPr lang="tr-TR" i="1" dirty="0"/>
              <a:t> 2015;31(1):4-8.</a:t>
            </a:r>
            <a:endParaRPr lang="tr-TR" dirty="0"/>
          </a:p>
        </p:txBody>
      </p:sp>
      <p:sp>
        <p:nvSpPr>
          <p:cNvPr id="3" name="Content Placeholder 2">
            <a:extLst>
              <a:ext uri="{FF2B5EF4-FFF2-40B4-BE49-F238E27FC236}">
                <a16:creationId xmlns:a16="http://schemas.microsoft.com/office/drawing/2014/main" xmlns="" id="{B295EF74-7B77-B04C-B561-FC72DDFE50FB}"/>
              </a:ext>
            </a:extLst>
          </p:cNvPr>
          <p:cNvSpPr>
            <a:spLocks noGrp="1"/>
          </p:cNvSpPr>
          <p:nvPr>
            <p:ph idx="1"/>
          </p:nvPr>
        </p:nvSpPr>
        <p:spPr>
          <a:xfrm>
            <a:off x="838200" y="224288"/>
            <a:ext cx="10515600" cy="5641674"/>
          </a:xfrm>
        </p:spPr>
        <p:txBody>
          <a:bodyPr>
            <a:normAutofit fontScale="92500" lnSpcReduction="20000"/>
          </a:bodyPr>
          <a:lstStyle/>
          <a:p>
            <a:pPr marL="0" indent="0">
              <a:buNone/>
            </a:pPr>
            <a:r>
              <a:rPr lang="tr-TR" dirty="0"/>
              <a:t>Çin (2015)</a:t>
            </a:r>
          </a:p>
          <a:p>
            <a:pPr marL="0" indent="0">
              <a:buNone/>
            </a:pPr>
            <a:endParaRPr lang="tr-TR" dirty="0"/>
          </a:p>
          <a:p>
            <a:pPr marL="0" indent="0">
              <a:buNone/>
            </a:pPr>
            <a:r>
              <a:rPr lang="tr-TR" dirty="0"/>
              <a:t>Artan şiddet vakalarına katkıda bulunan iki ana faktör </a:t>
            </a:r>
            <a:endParaRPr lang="tr-TR" b="1" dirty="0">
              <a:solidFill>
                <a:srgbClr val="0432FF"/>
              </a:solidFill>
            </a:endParaRPr>
          </a:p>
          <a:p>
            <a:r>
              <a:rPr lang="tr-TR" b="1" dirty="0">
                <a:solidFill>
                  <a:srgbClr val="C02948"/>
                </a:solidFill>
              </a:rPr>
              <a:t>tıbbi hizmetlerin kalitesinin düşük olması ve </a:t>
            </a:r>
          </a:p>
          <a:p>
            <a:r>
              <a:rPr lang="tr-TR" b="1" dirty="0">
                <a:solidFill>
                  <a:srgbClr val="C02948"/>
                </a:solidFill>
              </a:rPr>
              <a:t>hastaların hakları konusunda farkındalıklarının artması ve adalet aramak için mahkemelerin kapısını çalmaya istekli olmaları olduğu</a:t>
            </a:r>
          </a:p>
          <a:p>
            <a:pPr lvl="1"/>
            <a:r>
              <a:rPr lang="tr-TR" b="1" dirty="0">
                <a:solidFill>
                  <a:srgbClr val="0432FF"/>
                </a:solidFill>
              </a:rPr>
              <a:t>tıbbi uygulama hataları veya tıbbi ihmalleri</a:t>
            </a:r>
            <a:r>
              <a:rPr lang="tr-TR" dirty="0"/>
              <a:t> </a:t>
            </a:r>
            <a:r>
              <a:rPr lang="tr-TR" b="1" dirty="0">
                <a:solidFill>
                  <a:srgbClr val="0432FF"/>
                </a:solidFill>
              </a:rPr>
              <a:t>konusunda artık sessiz kalmama</a:t>
            </a:r>
          </a:p>
          <a:p>
            <a:pPr lvl="1"/>
            <a:r>
              <a:rPr lang="tr-TR" b="1" dirty="0">
                <a:solidFill>
                  <a:srgbClr val="0432FF"/>
                </a:solidFill>
              </a:rPr>
              <a:t>beklenmedik sonuçların neden meydana geldiğini tespit etmek ve hastanelerden tazminat talep etmenin yanı sıra yeterli açıklama almak </a:t>
            </a:r>
            <a:r>
              <a:rPr lang="tr-TR" b="1" dirty="0" err="1">
                <a:solidFill>
                  <a:srgbClr val="0432FF"/>
                </a:solidFill>
              </a:rPr>
              <a:t>istemİ</a:t>
            </a:r>
            <a:endParaRPr lang="tr-TR" b="1" dirty="0">
              <a:solidFill>
                <a:srgbClr val="0432FF"/>
              </a:solidFill>
            </a:endParaRPr>
          </a:p>
          <a:p>
            <a:pPr marL="0" indent="0">
              <a:buNone/>
            </a:pPr>
            <a:endParaRPr lang="tr-TR" dirty="0"/>
          </a:p>
          <a:p>
            <a:pPr marL="0" indent="0">
              <a:buNone/>
            </a:pPr>
            <a:r>
              <a:rPr lang="tr-TR" dirty="0"/>
              <a:t>Kaliteli bakım eksikliği ve hastaneler arasında </a:t>
            </a:r>
            <a:r>
              <a:rPr lang="tr-TR" b="1" dirty="0">
                <a:solidFill>
                  <a:srgbClr val="0432FF"/>
                </a:solidFill>
              </a:rPr>
              <a:t>rekabet</a:t>
            </a:r>
          </a:p>
          <a:p>
            <a:pPr marL="0" indent="0">
              <a:buNone/>
            </a:pPr>
            <a:r>
              <a:rPr lang="tr-TR" dirty="0"/>
              <a:t>Hastane yöneticilerinin </a:t>
            </a:r>
            <a:r>
              <a:rPr lang="tr-TR" b="1" dirty="0">
                <a:solidFill>
                  <a:srgbClr val="0432FF"/>
                </a:solidFill>
              </a:rPr>
              <a:t>kaliteyi artırmak için çok az teşviki </a:t>
            </a:r>
            <a:r>
              <a:rPr lang="tr-TR" dirty="0"/>
              <a:t>vardır</a:t>
            </a:r>
          </a:p>
          <a:p>
            <a:pPr marL="0" indent="0">
              <a:buNone/>
            </a:pPr>
            <a:r>
              <a:rPr lang="tr-TR" dirty="0"/>
              <a:t>Sağlık yetkilileri </a:t>
            </a:r>
            <a:r>
              <a:rPr lang="tr-TR" b="1" dirty="0">
                <a:solidFill>
                  <a:srgbClr val="0432FF"/>
                </a:solidFill>
              </a:rPr>
              <a:t>kaliteyi etkin bir şekilde denetlememektedir</a:t>
            </a:r>
          </a:p>
          <a:p>
            <a:pPr marL="0" indent="0">
              <a:buNone/>
            </a:pPr>
            <a:r>
              <a:rPr lang="tr-TR" dirty="0"/>
              <a:t>Sağlık sigortası kurumlarının </a:t>
            </a:r>
            <a:r>
              <a:rPr lang="tr-TR" b="1" dirty="0">
                <a:solidFill>
                  <a:srgbClr val="0432FF"/>
                </a:solidFill>
              </a:rPr>
              <a:t>kalite üzerinde çok az etkisi </a:t>
            </a:r>
            <a:r>
              <a:rPr lang="tr-TR" dirty="0"/>
              <a:t>vardır</a:t>
            </a:r>
          </a:p>
          <a:p>
            <a:endParaRPr lang="tr-TR" b="1" dirty="0">
              <a:solidFill>
                <a:srgbClr val="0432FF"/>
              </a:solidFill>
            </a:endParaRPr>
          </a:p>
          <a:p>
            <a:endParaRPr lang="tr-TR" dirty="0"/>
          </a:p>
        </p:txBody>
      </p:sp>
    </p:spTree>
    <p:extLst>
      <p:ext uri="{BB962C8B-B14F-4D97-AF65-F5344CB8AC3E}">
        <p14:creationId xmlns:p14="http://schemas.microsoft.com/office/powerpoint/2010/main" val="918088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296B88-54B1-5E46-8DCA-031DE26A6B7A}"/>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290E4A48-ED70-854E-AAF9-96BA6DD583C9}"/>
              </a:ext>
            </a:extLst>
          </p:cNvPr>
          <p:cNvSpPr>
            <a:spLocks noGrp="1"/>
          </p:cNvSpPr>
          <p:nvPr>
            <p:ph idx="1"/>
          </p:nvPr>
        </p:nvSpPr>
        <p:spPr/>
        <p:txBody>
          <a:bodyPr/>
          <a:lstStyle/>
          <a:p>
            <a:endParaRPr lang="tr-TR"/>
          </a:p>
        </p:txBody>
      </p:sp>
      <p:pic>
        <p:nvPicPr>
          <p:cNvPr id="4" name="Picture 3">
            <a:extLst>
              <a:ext uri="{FF2B5EF4-FFF2-40B4-BE49-F238E27FC236}">
                <a16:creationId xmlns:a16="http://schemas.microsoft.com/office/drawing/2014/main" xmlns="" id="{D0974A57-7670-2B47-9E14-B03B3DA30CAF}"/>
              </a:ext>
            </a:extLst>
          </p:cNvPr>
          <p:cNvPicPr>
            <a:picLocks noChangeAspect="1"/>
          </p:cNvPicPr>
          <p:nvPr/>
        </p:nvPicPr>
        <p:blipFill>
          <a:blip r:embed="rId2"/>
          <a:stretch>
            <a:fillRect/>
          </a:stretch>
        </p:blipFill>
        <p:spPr>
          <a:xfrm>
            <a:off x="951244" y="0"/>
            <a:ext cx="10289512" cy="6858000"/>
          </a:xfrm>
          <a:prstGeom prst="rect">
            <a:avLst/>
          </a:prstGeom>
        </p:spPr>
      </p:pic>
    </p:spTree>
    <p:extLst>
      <p:ext uri="{BB962C8B-B14F-4D97-AF65-F5344CB8AC3E}">
        <p14:creationId xmlns:p14="http://schemas.microsoft.com/office/powerpoint/2010/main" val="1688850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639B49E-2EC9-7E45-BBC5-20EEE889CE9E}"/>
              </a:ext>
            </a:extLst>
          </p:cNvPr>
          <p:cNvPicPr>
            <a:picLocks noChangeAspect="1"/>
          </p:cNvPicPr>
          <p:nvPr/>
        </p:nvPicPr>
        <p:blipFill>
          <a:blip r:embed="rId2"/>
          <a:stretch>
            <a:fillRect/>
          </a:stretch>
        </p:blipFill>
        <p:spPr>
          <a:xfrm>
            <a:off x="1485899" y="365125"/>
            <a:ext cx="8899071" cy="5932714"/>
          </a:xfrm>
          <a:prstGeom prst="rect">
            <a:avLst/>
          </a:prstGeom>
        </p:spPr>
      </p:pic>
    </p:spTree>
    <p:extLst>
      <p:ext uri="{BB962C8B-B14F-4D97-AF65-F5344CB8AC3E}">
        <p14:creationId xmlns:p14="http://schemas.microsoft.com/office/powerpoint/2010/main" val="351835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86CC18-DB72-D942-811F-DE538A6ED5C2}"/>
              </a:ext>
            </a:extLst>
          </p:cNvPr>
          <p:cNvSpPr>
            <a:spLocks noGrp="1"/>
          </p:cNvSpPr>
          <p:nvPr>
            <p:ph idx="4294967295"/>
          </p:nvPr>
        </p:nvSpPr>
        <p:spPr>
          <a:xfrm>
            <a:off x="1026368" y="500331"/>
            <a:ext cx="9244303" cy="5089585"/>
          </a:xfrm>
        </p:spPr>
        <p:txBody>
          <a:bodyPr>
            <a:normAutofit/>
          </a:bodyPr>
          <a:lstStyle/>
          <a:p>
            <a:pPr marL="0" indent="0">
              <a:buNone/>
            </a:pPr>
            <a:r>
              <a:rPr lang="tr-TR" b="1" dirty="0">
                <a:solidFill>
                  <a:srgbClr val="C00000"/>
                </a:solidFill>
              </a:rPr>
              <a:t>Sorunun boyutu</a:t>
            </a:r>
            <a:endParaRPr lang="tr-TR" dirty="0"/>
          </a:p>
          <a:p>
            <a:pPr marL="0" indent="0">
              <a:buNone/>
            </a:pPr>
            <a:endParaRPr lang="tr-TR" dirty="0"/>
          </a:p>
          <a:p>
            <a:pPr marL="0" indent="0">
              <a:buNone/>
            </a:pPr>
            <a:r>
              <a:rPr lang="tr-TR" dirty="0"/>
              <a:t>Son bir yılda </a:t>
            </a:r>
            <a:r>
              <a:rPr lang="tr-TR" b="1" dirty="0">
                <a:solidFill>
                  <a:srgbClr val="C00000"/>
                </a:solidFill>
              </a:rPr>
              <a:t>en az bir fiziksel veya psikolojik şiddete maruz kalma</a:t>
            </a:r>
            <a:r>
              <a:rPr lang="tr-TR" dirty="0">
                <a:solidFill>
                  <a:srgbClr val="C00000"/>
                </a:solidFill>
              </a:rPr>
              <a:t>:</a:t>
            </a:r>
          </a:p>
          <a:p>
            <a:pPr lvl="1"/>
            <a:r>
              <a:rPr lang="tr-TR" sz="2800" b="1" dirty="0">
                <a:solidFill>
                  <a:srgbClr val="0432FF"/>
                </a:solidFill>
              </a:rPr>
              <a:t>Bulgaristan'da %75.8; </a:t>
            </a:r>
          </a:p>
          <a:p>
            <a:pPr lvl="1"/>
            <a:r>
              <a:rPr lang="tr-TR" sz="2800" b="1" dirty="0">
                <a:solidFill>
                  <a:srgbClr val="0432FF"/>
                </a:solidFill>
              </a:rPr>
              <a:t>Avustralya'da %67,2; </a:t>
            </a:r>
          </a:p>
          <a:p>
            <a:pPr lvl="1"/>
            <a:r>
              <a:rPr lang="tr-TR" sz="2800" b="1" dirty="0">
                <a:solidFill>
                  <a:srgbClr val="0432FF"/>
                </a:solidFill>
              </a:rPr>
              <a:t>Güney Afrika'da %61; </a:t>
            </a:r>
          </a:p>
          <a:p>
            <a:pPr lvl="1"/>
            <a:r>
              <a:rPr lang="tr-TR" sz="2800" b="1" dirty="0">
                <a:solidFill>
                  <a:srgbClr val="0432FF"/>
                </a:solidFill>
              </a:rPr>
              <a:t>Portekiz'de %60 sağlık merkezinde ve %37 hastanede; </a:t>
            </a:r>
          </a:p>
          <a:p>
            <a:pPr lvl="1"/>
            <a:r>
              <a:rPr lang="tr-TR" sz="2800" b="1" dirty="0">
                <a:solidFill>
                  <a:srgbClr val="0432FF"/>
                </a:solidFill>
              </a:rPr>
              <a:t>Tayland'da %54; </a:t>
            </a:r>
          </a:p>
          <a:p>
            <a:pPr lvl="1"/>
            <a:r>
              <a:rPr lang="tr-TR" sz="2800" b="1" dirty="0">
                <a:solidFill>
                  <a:srgbClr val="0432FF"/>
                </a:solidFill>
              </a:rPr>
              <a:t>Brezilya'da %46.7.</a:t>
            </a:r>
            <a:endParaRPr lang="tr-TR" sz="2800" dirty="0"/>
          </a:p>
        </p:txBody>
      </p:sp>
      <p:sp>
        <p:nvSpPr>
          <p:cNvPr id="5" name="Rectangle 4">
            <a:extLst>
              <a:ext uri="{FF2B5EF4-FFF2-40B4-BE49-F238E27FC236}">
                <a16:creationId xmlns:a16="http://schemas.microsoft.com/office/drawing/2014/main" xmlns="" id="{42352A4D-C4AA-BC46-B2A9-E03740ED34F9}"/>
              </a:ext>
            </a:extLst>
          </p:cNvPr>
          <p:cNvSpPr/>
          <p:nvPr/>
        </p:nvSpPr>
        <p:spPr>
          <a:xfrm>
            <a:off x="7944929" y="6188348"/>
            <a:ext cx="3769567" cy="400110"/>
          </a:xfrm>
          <a:prstGeom prst="rect">
            <a:avLst/>
          </a:prstGeom>
          <a:solidFill>
            <a:schemeClr val="accent4">
              <a:lumMod val="20000"/>
              <a:lumOff val="80000"/>
            </a:schemeClr>
          </a:solidFill>
        </p:spPr>
        <p:txBody>
          <a:bodyPr wrap="square">
            <a:spAutoFit/>
          </a:bodyPr>
          <a:lstStyle/>
          <a:p>
            <a:pPr algn="ctr"/>
            <a:r>
              <a:rPr lang="tr-TR" sz="2000" b="1" dirty="0">
                <a:latin typeface="Arial,Bold"/>
              </a:rPr>
              <a:t>ILO </a:t>
            </a:r>
            <a:r>
              <a:rPr lang="tr-TR" sz="2000" b="1" dirty="0" err="1">
                <a:latin typeface="Arial,Bold"/>
              </a:rPr>
              <a:t>Fact</a:t>
            </a:r>
            <a:r>
              <a:rPr lang="tr-TR" sz="2000" b="1" dirty="0">
                <a:latin typeface="Arial,Bold"/>
              </a:rPr>
              <a:t> </a:t>
            </a:r>
            <a:r>
              <a:rPr lang="tr-TR" sz="2000" b="1" dirty="0" err="1">
                <a:latin typeface="Arial,Bold"/>
              </a:rPr>
              <a:t>sheet</a:t>
            </a:r>
            <a:r>
              <a:rPr lang="tr-TR" sz="2000" b="1" dirty="0">
                <a:latin typeface="Arial,Bold"/>
              </a:rPr>
              <a:t>, 2003</a:t>
            </a:r>
            <a:endParaRPr lang="tr-TR" dirty="0"/>
          </a:p>
        </p:txBody>
      </p:sp>
    </p:spTree>
    <p:extLst>
      <p:ext uri="{BB962C8B-B14F-4D97-AF65-F5344CB8AC3E}">
        <p14:creationId xmlns:p14="http://schemas.microsoft.com/office/powerpoint/2010/main" val="1870758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5F061BB-CF22-8040-B6E0-B73835FEBA28}"/>
              </a:ext>
            </a:extLst>
          </p:cNvPr>
          <p:cNvSpPr>
            <a:spLocks noGrp="1"/>
          </p:cNvSpPr>
          <p:nvPr>
            <p:ph idx="1"/>
          </p:nvPr>
        </p:nvSpPr>
        <p:spPr>
          <a:xfrm>
            <a:off x="540075" y="1828800"/>
            <a:ext cx="10515600" cy="5029200"/>
          </a:xfrm>
        </p:spPr>
        <p:txBody>
          <a:bodyPr>
            <a:normAutofit lnSpcReduction="10000"/>
          </a:bodyPr>
          <a:lstStyle/>
          <a:p>
            <a:r>
              <a:rPr lang="tr-TR" dirty="0"/>
              <a:t>İşyerinde şiddetin çeşitli biçimleri vardır. </a:t>
            </a:r>
            <a:r>
              <a:rPr lang="tr-TR" b="1" dirty="0">
                <a:solidFill>
                  <a:srgbClr val="0432FF"/>
                </a:solidFill>
              </a:rPr>
              <a:t>Daha uç biçimlerde genellikle düşük sıklıkta görülür ancak meydana geldiğinde yüksek etkiye sahiptir</a:t>
            </a:r>
            <a:r>
              <a:rPr lang="tr-TR" dirty="0"/>
              <a:t>.</a:t>
            </a:r>
          </a:p>
          <a:p>
            <a:r>
              <a:rPr lang="tr-TR" dirty="0"/>
              <a:t>İşyerinde şiddeti azaltma çabalarının, en iyi niyetlere rağmen günlük rekabet halindeki idari taleplerle birlikte daha düşük sıklık nedeniyle sürdürülmesi daha zordur. </a:t>
            </a:r>
          </a:p>
          <a:p>
            <a:r>
              <a:rPr lang="tr-TR" b="1" dirty="0">
                <a:solidFill>
                  <a:srgbClr val="FF0000"/>
                </a:solidFill>
              </a:rPr>
              <a:t>Hem sağlık çalışanlarının tükenmişliğine hem de işyerinde şiddetine yönelik örtüşen kurumsal katkıları azaltmaya yönelik çabalar, tükenmişliği önlerken işyerinde şiddetinin önlenmesini sürdürmek için bir strateji olabilir mi? </a:t>
            </a:r>
          </a:p>
          <a:p>
            <a:r>
              <a:rPr lang="tr-TR" dirty="0"/>
              <a:t>Destekleyici literatürden hareketle, </a:t>
            </a:r>
            <a:r>
              <a:rPr lang="tr-TR" b="1" dirty="0">
                <a:solidFill>
                  <a:srgbClr val="0432FF"/>
                </a:solidFill>
              </a:rPr>
              <a:t>Sağlık Çalışanı Tükenmişliği ve işyerinde şiddete yönelik örtüşen kurumsal katkılara ilişkin bir model </a:t>
            </a:r>
            <a:r>
              <a:rPr lang="tr-TR" dirty="0"/>
              <a:t>oluşturulmuştur. </a:t>
            </a:r>
          </a:p>
          <a:p>
            <a:endParaRPr lang="tr-TR" dirty="0"/>
          </a:p>
        </p:txBody>
      </p:sp>
      <p:sp>
        <p:nvSpPr>
          <p:cNvPr id="4" name="Rectangle 3">
            <a:extLst>
              <a:ext uri="{FF2B5EF4-FFF2-40B4-BE49-F238E27FC236}">
                <a16:creationId xmlns:a16="http://schemas.microsoft.com/office/drawing/2014/main" xmlns="" id="{7F5C006A-C088-F542-92D6-01CF90391330}"/>
              </a:ext>
            </a:extLst>
          </p:cNvPr>
          <p:cNvSpPr/>
          <p:nvPr/>
        </p:nvSpPr>
        <p:spPr>
          <a:xfrm>
            <a:off x="540075" y="186426"/>
            <a:ext cx="10227129" cy="1200329"/>
          </a:xfrm>
          <a:prstGeom prst="rect">
            <a:avLst/>
          </a:prstGeom>
          <a:solidFill>
            <a:srgbClr val="00FDFF"/>
          </a:solidFill>
        </p:spPr>
        <p:txBody>
          <a:bodyPr wrap="square">
            <a:spAutoFit/>
          </a:bodyPr>
          <a:lstStyle/>
          <a:p>
            <a:r>
              <a:rPr lang="tr-TR" sz="2400" b="1" dirty="0" err="1"/>
              <a:t>Privitera</a:t>
            </a:r>
            <a:r>
              <a:rPr lang="tr-TR" sz="2400" b="1" dirty="0"/>
              <a:t>, M.R. (</a:t>
            </a:r>
            <a:r>
              <a:rPr lang="tr-TR" sz="2400" b="1" dirty="0">
                <a:solidFill>
                  <a:srgbClr val="0432FF"/>
                </a:solidFill>
              </a:rPr>
              <a:t>2016</a:t>
            </a:r>
            <a:r>
              <a:rPr lang="tr-TR" sz="2400" b="1" dirty="0"/>
              <a:t>) </a:t>
            </a:r>
            <a:r>
              <a:rPr lang="tr-TR" sz="2400" b="1" dirty="0" err="1"/>
              <a:t>Organizational</a:t>
            </a:r>
            <a:r>
              <a:rPr lang="tr-TR" sz="2400" b="1" dirty="0"/>
              <a:t> </a:t>
            </a:r>
            <a:r>
              <a:rPr lang="tr-TR" sz="2400" b="1" dirty="0" err="1"/>
              <a:t>Contributions</a:t>
            </a:r>
            <a:r>
              <a:rPr lang="tr-TR" sz="2400" b="1" dirty="0"/>
              <a:t> </a:t>
            </a:r>
            <a:r>
              <a:rPr lang="tr-TR" sz="2400" b="1" dirty="0" err="1"/>
              <a:t>to</a:t>
            </a:r>
            <a:r>
              <a:rPr lang="tr-TR" sz="2400" b="1" dirty="0"/>
              <a:t> Healthcare </a:t>
            </a:r>
            <a:r>
              <a:rPr lang="tr-TR" sz="2400" b="1" dirty="0" err="1"/>
              <a:t>Worker</a:t>
            </a:r>
            <a:r>
              <a:rPr lang="tr-TR" sz="2400" b="1" dirty="0"/>
              <a:t> (HCW) </a:t>
            </a:r>
            <a:r>
              <a:rPr lang="tr-TR" sz="2400" b="1" dirty="0" err="1"/>
              <a:t>Burnout</a:t>
            </a:r>
            <a:r>
              <a:rPr lang="tr-TR" sz="2400" b="1" dirty="0"/>
              <a:t> </a:t>
            </a:r>
            <a:r>
              <a:rPr lang="tr-TR" sz="2400" b="1" dirty="0" err="1"/>
              <a:t>and</a:t>
            </a:r>
            <a:r>
              <a:rPr lang="tr-TR" sz="2400" b="1" dirty="0"/>
              <a:t> </a:t>
            </a:r>
            <a:r>
              <a:rPr lang="tr-TR" sz="2400" b="1" dirty="0" err="1"/>
              <a:t>Workplace</a:t>
            </a:r>
            <a:r>
              <a:rPr lang="tr-TR" sz="2400" b="1" dirty="0"/>
              <a:t> </a:t>
            </a:r>
            <a:r>
              <a:rPr lang="tr-TR" sz="2400" b="1" dirty="0" err="1"/>
              <a:t>Violence</a:t>
            </a:r>
            <a:r>
              <a:rPr lang="tr-TR" sz="2400" b="1" dirty="0"/>
              <a:t> (WPV) </a:t>
            </a:r>
            <a:r>
              <a:rPr lang="tr-TR" sz="2400" b="1" dirty="0" err="1"/>
              <a:t>Overlap</a:t>
            </a:r>
            <a:r>
              <a:rPr lang="tr-TR" sz="2400" b="1" dirty="0"/>
              <a:t>: Is </a:t>
            </a:r>
            <a:r>
              <a:rPr lang="tr-TR" sz="2400" b="1" dirty="0" err="1"/>
              <a:t>This</a:t>
            </a:r>
            <a:r>
              <a:rPr lang="tr-TR" sz="2400" b="1" dirty="0"/>
              <a:t> an </a:t>
            </a:r>
            <a:r>
              <a:rPr lang="tr-TR" sz="2400" b="1" dirty="0" err="1"/>
              <a:t>Opportunity</a:t>
            </a:r>
            <a:r>
              <a:rPr lang="tr-TR" sz="2400" b="1" dirty="0"/>
              <a:t> </a:t>
            </a:r>
            <a:r>
              <a:rPr lang="tr-TR" sz="2400" b="1" dirty="0" err="1"/>
              <a:t>to</a:t>
            </a:r>
            <a:r>
              <a:rPr lang="tr-TR" sz="2400" b="1" dirty="0"/>
              <a:t> </a:t>
            </a:r>
            <a:r>
              <a:rPr lang="tr-TR" sz="2400" b="1" dirty="0" err="1"/>
              <a:t>Sustain</a:t>
            </a:r>
            <a:r>
              <a:rPr lang="tr-TR" sz="2400" b="1" dirty="0"/>
              <a:t> </a:t>
            </a:r>
            <a:r>
              <a:rPr lang="tr-TR" sz="2400" b="1" dirty="0" err="1"/>
              <a:t>Prevention</a:t>
            </a:r>
            <a:r>
              <a:rPr lang="tr-TR" sz="2400" b="1" dirty="0"/>
              <a:t> of </a:t>
            </a:r>
            <a:r>
              <a:rPr lang="tr-TR" sz="2400" b="1" dirty="0" err="1"/>
              <a:t>Both</a:t>
            </a:r>
            <a:r>
              <a:rPr lang="tr-TR" sz="2400" b="1" dirty="0"/>
              <a:t>? </a:t>
            </a:r>
            <a:r>
              <a:rPr lang="tr-TR" sz="2400" b="1" dirty="0" err="1"/>
              <a:t>Health</a:t>
            </a:r>
            <a:r>
              <a:rPr lang="tr-TR" sz="2400" b="1" dirty="0"/>
              <a:t>, 8, 531-537</a:t>
            </a:r>
            <a:r>
              <a:rPr lang="tr-TR" sz="2400" dirty="0"/>
              <a:t>.</a:t>
            </a:r>
          </a:p>
        </p:txBody>
      </p:sp>
    </p:spTree>
    <p:extLst>
      <p:ext uri="{BB962C8B-B14F-4D97-AF65-F5344CB8AC3E}">
        <p14:creationId xmlns:p14="http://schemas.microsoft.com/office/powerpoint/2010/main" val="603541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38B7E-2152-E14E-8D3E-1B785E3D5BD8}"/>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95D51533-F859-6941-9679-64F2A4ADF142}"/>
              </a:ext>
            </a:extLst>
          </p:cNvPr>
          <p:cNvSpPr>
            <a:spLocks noGrp="1"/>
          </p:cNvSpPr>
          <p:nvPr>
            <p:ph idx="1"/>
          </p:nvPr>
        </p:nvSpPr>
        <p:spPr/>
        <p:txBody>
          <a:bodyPr/>
          <a:lstStyle/>
          <a:p>
            <a:r>
              <a:rPr lang="tr-TR" dirty="0"/>
              <a:t>Bizi ilgilendiren sadece </a:t>
            </a:r>
            <a:r>
              <a:rPr lang="tr-TR" b="1" dirty="0">
                <a:solidFill>
                  <a:srgbClr val="0432FF"/>
                </a:solidFill>
              </a:rPr>
              <a:t>"çürük elmalar" (eğilimli bireyler) </a:t>
            </a:r>
            <a:r>
              <a:rPr lang="tr-TR" dirty="0"/>
              <a:t>olmamalı, aynı zamanda </a:t>
            </a:r>
            <a:r>
              <a:rPr lang="tr-TR" b="1" dirty="0">
                <a:solidFill>
                  <a:srgbClr val="0432FF"/>
                </a:solidFill>
              </a:rPr>
              <a:t>"çürük fıçı" </a:t>
            </a:r>
            <a:r>
              <a:rPr lang="tr-TR" dirty="0"/>
              <a:t>(şiddete yol açan örgütsel nedenler) olasılığı da göz önünde bulundurulmalıdır</a:t>
            </a:r>
          </a:p>
        </p:txBody>
      </p:sp>
      <p:sp>
        <p:nvSpPr>
          <p:cNvPr id="4" name="Rectangle 3">
            <a:extLst>
              <a:ext uri="{FF2B5EF4-FFF2-40B4-BE49-F238E27FC236}">
                <a16:creationId xmlns:a16="http://schemas.microsoft.com/office/drawing/2014/main" xmlns="" id="{86C2791D-7689-4847-98F9-B4C7F12EE031}"/>
              </a:ext>
            </a:extLst>
          </p:cNvPr>
          <p:cNvSpPr/>
          <p:nvPr/>
        </p:nvSpPr>
        <p:spPr>
          <a:xfrm>
            <a:off x="1126671" y="5853797"/>
            <a:ext cx="10227129" cy="646331"/>
          </a:xfrm>
          <a:prstGeom prst="rect">
            <a:avLst/>
          </a:prstGeom>
          <a:solidFill>
            <a:schemeClr val="bg2">
              <a:lumMod val="90000"/>
            </a:schemeClr>
          </a:solidFill>
        </p:spPr>
        <p:txBody>
          <a:bodyPr wrap="square">
            <a:spAutoFit/>
          </a:bodyPr>
          <a:lstStyle/>
          <a:p>
            <a:r>
              <a:rPr lang="tr-TR" b="1" dirty="0" err="1"/>
              <a:t>Privitera</a:t>
            </a:r>
            <a:r>
              <a:rPr lang="tr-TR" b="1" dirty="0"/>
              <a:t>, M.R. (</a:t>
            </a:r>
            <a:r>
              <a:rPr lang="tr-TR" b="1" dirty="0">
                <a:solidFill>
                  <a:srgbClr val="0432FF"/>
                </a:solidFill>
              </a:rPr>
              <a:t>2016</a:t>
            </a:r>
            <a:r>
              <a:rPr lang="tr-TR" b="1" dirty="0"/>
              <a:t>) </a:t>
            </a:r>
            <a:r>
              <a:rPr lang="tr-TR" b="1" dirty="0" err="1"/>
              <a:t>Organizational</a:t>
            </a:r>
            <a:r>
              <a:rPr lang="tr-TR" b="1" dirty="0"/>
              <a:t> </a:t>
            </a:r>
            <a:r>
              <a:rPr lang="tr-TR" b="1" dirty="0" err="1"/>
              <a:t>Contributions</a:t>
            </a:r>
            <a:r>
              <a:rPr lang="tr-TR" b="1" dirty="0"/>
              <a:t> </a:t>
            </a:r>
            <a:r>
              <a:rPr lang="tr-TR" b="1" dirty="0" err="1"/>
              <a:t>to</a:t>
            </a:r>
            <a:r>
              <a:rPr lang="tr-TR" b="1" dirty="0"/>
              <a:t> Healthcare </a:t>
            </a:r>
            <a:r>
              <a:rPr lang="tr-TR" b="1" dirty="0" err="1"/>
              <a:t>Worker</a:t>
            </a:r>
            <a:r>
              <a:rPr lang="tr-TR" b="1" dirty="0"/>
              <a:t> (HCW) </a:t>
            </a:r>
            <a:r>
              <a:rPr lang="tr-TR" b="1" dirty="0" err="1"/>
              <a:t>Burnout</a:t>
            </a:r>
            <a:r>
              <a:rPr lang="tr-TR" b="1" dirty="0"/>
              <a:t> </a:t>
            </a:r>
            <a:r>
              <a:rPr lang="tr-TR" b="1" dirty="0" err="1"/>
              <a:t>and</a:t>
            </a:r>
            <a:r>
              <a:rPr lang="tr-TR" b="1" dirty="0"/>
              <a:t> </a:t>
            </a:r>
            <a:r>
              <a:rPr lang="tr-TR" b="1" dirty="0" err="1"/>
              <a:t>Workplace</a:t>
            </a:r>
            <a:r>
              <a:rPr lang="tr-TR" b="1" dirty="0"/>
              <a:t> </a:t>
            </a:r>
            <a:r>
              <a:rPr lang="tr-TR" b="1" dirty="0" err="1"/>
              <a:t>Violence</a:t>
            </a:r>
            <a:r>
              <a:rPr lang="tr-TR" b="1" dirty="0"/>
              <a:t> (WPV) </a:t>
            </a:r>
            <a:r>
              <a:rPr lang="tr-TR" b="1" dirty="0" err="1"/>
              <a:t>Overlap</a:t>
            </a:r>
            <a:r>
              <a:rPr lang="tr-TR" b="1" dirty="0"/>
              <a:t>: Is </a:t>
            </a:r>
            <a:r>
              <a:rPr lang="tr-TR" b="1" dirty="0" err="1"/>
              <a:t>This</a:t>
            </a:r>
            <a:r>
              <a:rPr lang="tr-TR" b="1" dirty="0"/>
              <a:t> an </a:t>
            </a:r>
            <a:r>
              <a:rPr lang="tr-TR" b="1" dirty="0" err="1"/>
              <a:t>Opportunity</a:t>
            </a:r>
            <a:r>
              <a:rPr lang="tr-TR" b="1" dirty="0"/>
              <a:t> </a:t>
            </a:r>
            <a:r>
              <a:rPr lang="tr-TR" b="1" dirty="0" err="1"/>
              <a:t>to</a:t>
            </a:r>
            <a:r>
              <a:rPr lang="tr-TR" b="1" dirty="0"/>
              <a:t> </a:t>
            </a:r>
            <a:r>
              <a:rPr lang="tr-TR" b="1" dirty="0" err="1"/>
              <a:t>Sustain</a:t>
            </a:r>
            <a:r>
              <a:rPr lang="tr-TR" b="1" dirty="0"/>
              <a:t> </a:t>
            </a:r>
            <a:r>
              <a:rPr lang="tr-TR" b="1" dirty="0" err="1"/>
              <a:t>Prevention</a:t>
            </a:r>
            <a:r>
              <a:rPr lang="tr-TR" b="1" dirty="0"/>
              <a:t> of </a:t>
            </a:r>
            <a:r>
              <a:rPr lang="tr-TR" b="1" dirty="0" err="1"/>
              <a:t>Both</a:t>
            </a:r>
            <a:r>
              <a:rPr lang="tr-TR" b="1" dirty="0"/>
              <a:t>? </a:t>
            </a:r>
            <a:r>
              <a:rPr lang="tr-TR" b="1" dirty="0" err="1"/>
              <a:t>Health</a:t>
            </a:r>
            <a:r>
              <a:rPr lang="tr-TR" b="1" dirty="0"/>
              <a:t>, 8, 531-537</a:t>
            </a:r>
            <a:r>
              <a:rPr lang="tr-TR" dirty="0"/>
              <a:t>.</a:t>
            </a:r>
          </a:p>
        </p:txBody>
      </p:sp>
    </p:spTree>
    <p:extLst>
      <p:ext uri="{BB962C8B-B14F-4D97-AF65-F5344CB8AC3E}">
        <p14:creationId xmlns:p14="http://schemas.microsoft.com/office/powerpoint/2010/main" val="3636496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DDB1FD-BF9E-D746-BBB8-5C2E2126B2CC}"/>
              </a:ext>
            </a:extLst>
          </p:cNvPr>
          <p:cNvPicPr>
            <a:picLocks noChangeAspect="1"/>
          </p:cNvPicPr>
          <p:nvPr/>
        </p:nvPicPr>
        <p:blipFill>
          <a:blip r:embed="rId2"/>
          <a:stretch>
            <a:fillRect/>
          </a:stretch>
        </p:blipFill>
        <p:spPr>
          <a:xfrm>
            <a:off x="838200" y="883653"/>
            <a:ext cx="9773939" cy="5067968"/>
          </a:xfrm>
          <a:prstGeom prst="rect">
            <a:avLst/>
          </a:prstGeom>
        </p:spPr>
      </p:pic>
      <p:sp>
        <p:nvSpPr>
          <p:cNvPr id="3" name="Rectangle 2">
            <a:extLst>
              <a:ext uri="{FF2B5EF4-FFF2-40B4-BE49-F238E27FC236}">
                <a16:creationId xmlns:a16="http://schemas.microsoft.com/office/drawing/2014/main" xmlns="" id="{E06F3300-57A1-084B-9E06-12C844B2F27E}"/>
              </a:ext>
            </a:extLst>
          </p:cNvPr>
          <p:cNvSpPr/>
          <p:nvPr/>
        </p:nvSpPr>
        <p:spPr>
          <a:xfrm>
            <a:off x="1126671" y="6024956"/>
            <a:ext cx="10227129" cy="646331"/>
          </a:xfrm>
          <a:prstGeom prst="rect">
            <a:avLst/>
          </a:prstGeom>
          <a:solidFill>
            <a:schemeClr val="bg2">
              <a:lumMod val="90000"/>
            </a:schemeClr>
          </a:solidFill>
        </p:spPr>
        <p:txBody>
          <a:bodyPr wrap="square">
            <a:spAutoFit/>
          </a:bodyPr>
          <a:lstStyle/>
          <a:p>
            <a:r>
              <a:rPr lang="tr-TR" b="1" dirty="0" err="1"/>
              <a:t>Privitera</a:t>
            </a:r>
            <a:r>
              <a:rPr lang="tr-TR" b="1" dirty="0"/>
              <a:t>, M.R. (</a:t>
            </a:r>
            <a:r>
              <a:rPr lang="tr-TR" b="1" dirty="0">
                <a:solidFill>
                  <a:srgbClr val="0432FF"/>
                </a:solidFill>
              </a:rPr>
              <a:t>2016</a:t>
            </a:r>
            <a:r>
              <a:rPr lang="tr-TR" b="1" dirty="0"/>
              <a:t>) </a:t>
            </a:r>
            <a:r>
              <a:rPr lang="tr-TR" b="1" dirty="0" err="1"/>
              <a:t>Organizational</a:t>
            </a:r>
            <a:r>
              <a:rPr lang="tr-TR" b="1" dirty="0"/>
              <a:t> </a:t>
            </a:r>
            <a:r>
              <a:rPr lang="tr-TR" b="1" dirty="0" err="1"/>
              <a:t>Contributions</a:t>
            </a:r>
            <a:r>
              <a:rPr lang="tr-TR" b="1" dirty="0"/>
              <a:t> </a:t>
            </a:r>
            <a:r>
              <a:rPr lang="tr-TR" b="1" dirty="0" err="1"/>
              <a:t>to</a:t>
            </a:r>
            <a:r>
              <a:rPr lang="tr-TR" b="1" dirty="0"/>
              <a:t> Healthcare </a:t>
            </a:r>
            <a:r>
              <a:rPr lang="tr-TR" b="1" dirty="0" err="1"/>
              <a:t>Worker</a:t>
            </a:r>
            <a:r>
              <a:rPr lang="tr-TR" b="1" dirty="0"/>
              <a:t> (HCW) </a:t>
            </a:r>
            <a:r>
              <a:rPr lang="tr-TR" b="1" dirty="0" err="1"/>
              <a:t>Burnout</a:t>
            </a:r>
            <a:r>
              <a:rPr lang="tr-TR" b="1" dirty="0"/>
              <a:t> </a:t>
            </a:r>
            <a:r>
              <a:rPr lang="tr-TR" b="1" dirty="0" err="1"/>
              <a:t>and</a:t>
            </a:r>
            <a:r>
              <a:rPr lang="tr-TR" b="1" dirty="0"/>
              <a:t> </a:t>
            </a:r>
            <a:r>
              <a:rPr lang="tr-TR" b="1" dirty="0" err="1"/>
              <a:t>Workplace</a:t>
            </a:r>
            <a:r>
              <a:rPr lang="tr-TR" b="1" dirty="0"/>
              <a:t> </a:t>
            </a:r>
            <a:r>
              <a:rPr lang="tr-TR" b="1" dirty="0" err="1"/>
              <a:t>Violence</a:t>
            </a:r>
            <a:r>
              <a:rPr lang="tr-TR" b="1" dirty="0"/>
              <a:t> (WPV) </a:t>
            </a:r>
            <a:r>
              <a:rPr lang="tr-TR" b="1" dirty="0" err="1"/>
              <a:t>Overlap</a:t>
            </a:r>
            <a:r>
              <a:rPr lang="tr-TR" b="1" dirty="0"/>
              <a:t>: Is </a:t>
            </a:r>
            <a:r>
              <a:rPr lang="tr-TR" b="1" dirty="0" err="1"/>
              <a:t>This</a:t>
            </a:r>
            <a:r>
              <a:rPr lang="tr-TR" b="1" dirty="0"/>
              <a:t> an </a:t>
            </a:r>
            <a:r>
              <a:rPr lang="tr-TR" b="1" dirty="0" err="1"/>
              <a:t>Opportunity</a:t>
            </a:r>
            <a:r>
              <a:rPr lang="tr-TR" b="1" dirty="0"/>
              <a:t> </a:t>
            </a:r>
            <a:r>
              <a:rPr lang="tr-TR" b="1" dirty="0" err="1"/>
              <a:t>to</a:t>
            </a:r>
            <a:r>
              <a:rPr lang="tr-TR" b="1" dirty="0"/>
              <a:t> </a:t>
            </a:r>
            <a:r>
              <a:rPr lang="tr-TR" b="1" dirty="0" err="1"/>
              <a:t>Sustain</a:t>
            </a:r>
            <a:r>
              <a:rPr lang="tr-TR" b="1" dirty="0"/>
              <a:t> </a:t>
            </a:r>
            <a:r>
              <a:rPr lang="tr-TR" b="1" dirty="0" err="1"/>
              <a:t>Prevention</a:t>
            </a:r>
            <a:r>
              <a:rPr lang="tr-TR" b="1" dirty="0"/>
              <a:t> of </a:t>
            </a:r>
            <a:r>
              <a:rPr lang="tr-TR" b="1" dirty="0" err="1"/>
              <a:t>Both</a:t>
            </a:r>
            <a:r>
              <a:rPr lang="tr-TR" b="1" dirty="0"/>
              <a:t>? </a:t>
            </a:r>
            <a:r>
              <a:rPr lang="tr-TR" b="1" dirty="0" err="1"/>
              <a:t>Health</a:t>
            </a:r>
            <a:r>
              <a:rPr lang="tr-TR" b="1" dirty="0"/>
              <a:t>, 8, 531-537</a:t>
            </a:r>
            <a:r>
              <a:rPr lang="tr-TR" dirty="0"/>
              <a:t>.</a:t>
            </a:r>
          </a:p>
        </p:txBody>
      </p:sp>
    </p:spTree>
    <p:extLst>
      <p:ext uri="{BB962C8B-B14F-4D97-AF65-F5344CB8AC3E}">
        <p14:creationId xmlns:p14="http://schemas.microsoft.com/office/powerpoint/2010/main" val="215777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4E4B331-61CD-A04A-B573-06CC34DC65E6}"/>
              </a:ext>
            </a:extLst>
          </p:cNvPr>
          <p:cNvPicPr>
            <a:picLocks noChangeAspect="1"/>
          </p:cNvPicPr>
          <p:nvPr/>
        </p:nvPicPr>
        <p:blipFill>
          <a:blip r:embed="rId2"/>
          <a:stretch>
            <a:fillRect/>
          </a:stretch>
        </p:blipFill>
        <p:spPr>
          <a:xfrm>
            <a:off x="978282" y="147346"/>
            <a:ext cx="9368390" cy="6119674"/>
          </a:xfrm>
          <a:prstGeom prst="rect">
            <a:avLst/>
          </a:prstGeom>
        </p:spPr>
      </p:pic>
      <p:sp>
        <p:nvSpPr>
          <p:cNvPr id="3" name="Rectangle 2">
            <a:extLst>
              <a:ext uri="{FF2B5EF4-FFF2-40B4-BE49-F238E27FC236}">
                <a16:creationId xmlns:a16="http://schemas.microsoft.com/office/drawing/2014/main" xmlns="" id="{ABEC599A-6E4A-2442-AE9E-89E1F3667C64}"/>
              </a:ext>
            </a:extLst>
          </p:cNvPr>
          <p:cNvSpPr/>
          <p:nvPr/>
        </p:nvSpPr>
        <p:spPr>
          <a:xfrm>
            <a:off x="832756" y="6334780"/>
            <a:ext cx="10227129" cy="523220"/>
          </a:xfrm>
          <a:prstGeom prst="rect">
            <a:avLst/>
          </a:prstGeom>
          <a:solidFill>
            <a:schemeClr val="bg2">
              <a:lumMod val="90000"/>
            </a:schemeClr>
          </a:solidFill>
        </p:spPr>
        <p:txBody>
          <a:bodyPr wrap="square">
            <a:spAutoFit/>
          </a:bodyPr>
          <a:lstStyle/>
          <a:p>
            <a:r>
              <a:rPr lang="tr-TR" sz="1400" b="1" dirty="0" err="1"/>
              <a:t>Privitera</a:t>
            </a:r>
            <a:r>
              <a:rPr lang="tr-TR" sz="1400" b="1" dirty="0"/>
              <a:t>, M.R. (</a:t>
            </a:r>
            <a:r>
              <a:rPr lang="tr-TR" sz="1400" b="1" dirty="0">
                <a:solidFill>
                  <a:srgbClr val="0432FF"/>
                </a:solidFill>
              </a:rPr>
              <a:t>2016</a:t>
            </a:r>
            <a:r>
              <a:rPr lang="tr-TR" sz="1400" b="1" dirty="0"/>
              <a:t>) </a:t>
            </a:r>
            <a:r>
              <a:rPr lang="tr-TR" sz="1400" b="1" dirty="0" err="1"/>
              <a:t>Organizational</a:t>
            </a:r>
            <a:r>
              <a:rPr lang="tr-TR" sz="1400" b="1" dirty="0"/>
              <a:t> </a:t>
            </a:r>
            <a:r>
              <a:rPr lang="tr-TR" sz="1400" b="1" dirty="0" err="1"/>
              <a:t>Contributions</a:t>
            </a:r>
            <a:r>
              <a:rPr lang="tr-TR" sz="1400" b="1" dirty="0"/>
              <a:t> </a:t>
            </a:r>
            <a:r>
              <a:rPr lang="tr-TR" sz="1400" b="1" dirty="0" err="1"/>
              <a:t>to</a:t>
            </a:r>
            <a:r>
              <a:rPr lang="tr-TR" sz="1400" b="1" dirty="0"/>
              <a:t> Healthcare </a:t>
            </a:r>
            <a:r>
              <a:rPr lang="tr-TR" sz="1400" b="1" dirty="0" err="1"/>
              <a:t>Worker</a:t>
            </a:r>
            <a:r>
              <a:rPr lang="tr-TR" sz="1400" b="1" dirty="0"/>
              <a:t> (HCW) </a:t>
            </a:r>
            <a:r>
              <a:rPr lang="tr-TR" sz="1400" b="1" dirty="0" err="1"/>
              <a:t>Burnout</a:t>
            </a:r>
            <a:r>
              <a:rPr lang="tr-TR" sz="1400" b="1" dirty="0"/>
              <a:t> </a:t>
            </a:r>
            <a:r>
              <a:rPr lang="tr-TR" sz="1400" b="1" dirty="0" err="1"/>
              <a:t>and</a:t>
            </a:r>
            <a:r>
              <a:rPr lang="tr-TR" sz="1400" b="1" dirty="0"/>
              <a:t> </a:t>
            </a:r>
            <a:r>
              <a:rPr lang="tr-TR" sz="1400" b="1" dirty="0" err="1"/>
              <a:t>Workplace</a:t>
            </a:r>
            <a:r>
              <a:rPr lang="tr-TR" sz="1400" b="1" dirty="0"/>
              <a:t> </a:t>
            </a:r>
            <a:r>
              <a:rPr lang="tr-TR" sz="1400" b="1" dirty="0" err="1"/>
              <a:t>Violence</a:t>
            </a:r>
            <a:r>
              <a:rPr lang="tr-TR" sz="1400" b="1" dirty="0"/>
              <a:t> (WPV) </a:t>
            </a:r>
            <a:r>
              <a:rPr lang="tr-TR" sz="1400" b="1" dirty="0" err="1"/>
              <a:t>Overlap</a:t>
            </a:r>
            <a:r>
              <a:rPr lang="tr-TR" sz="1400" b="1" dirty="0"/>
              <a:t>: Is </a:t>
            </a:r>
            <a:r>
              <a:rPr lang="tr-TR" sz="1400" b="1" dirty="0" err="1"/>
              <a:t>This</a:t>
            </a:r>
            <a:r>
              <a:rPr lang="tr-TR" sz="1400" b="1" dirty="0"/>
              <a:t> an </a:t>
            </a:r>
            <a:r>
              <a:rPr lang="tr-TR" sz="1400" b="1" dirty="0" err="1"/>
              <a:t>Opportunity</a:t>
            </a:r>
            <a:r>
              <a:rPr lang="tr-TR" sz="1400" b="1" dirty="0"/>
              <a:t> </a:t>
            </a:r>
            <a:r>
              <a:rPr lang="tr-TR" sz="1400" b="1" dirty="0" err="1"/>
              <a:t>to</a:t>
            </a:r>
            <a:r>
              <a:rPr lang="tr-TR" sz="1400" b="1" dirty="0"/>
              <a:t> </a:t>
            </a:r>
            <a:r>
              <a:rPr lang="tr-TR" sz="1400" b="1" dirty="0" err="1"/>
              <a:t>Sustain</a:t>
            </a:r>
            <a:r>
              <a:rPr lang="tr-TR" sz="1400" b="1" dirty="0"/>
              <a:t> </a:t>
            </a:r>
            <a:r>
              <a:rPr lang="tr-TR" sz="1400" b="1" dirty="0" err="1"/>
              <a:t>Prevention</a:t>
            </a:r>
            <a:r>
              <a:rPr lang="tr-TR" sz="1400" b="1" dirty="0"/>
              <a:t> of </a:t>
            </a:r>
            <a:r>
              <a:rPr lang="tr-TR" sz="1400" b="1" dirty="0" err="1"/>
              <a:t>Both</a:t>
            </a:r>
            <a:r>
              <a:rPr lang="tr-TR" sz="1400" b="1" dirty="0"/>
              <a:t>? </a:t>
            </a:r>
            <a:r>
              <a:rPr lang="tr-TR" sz="1400" b="1" dirty="0" err="1"/>
              <a:t>Health</a:t>
            </a:r>
            <a:r>
              <a:rPr lang="tr-TR" sz="1400" b="1" dirty="0"/>
              <a:t>, 8, 531-537</a:t>
            </a:r>
            <a:r>
              <a:rPr lang="tr-TR" sz="1400" dirty="0"/>
              <a:t>.</a:t>
            </a:r>
          </a:p>
        </p:txBody>
      </p:sp>
    </p:spTree>
    <p:extLst>
      <p:ext uri="{BB962C8B-B14F-4D97-AF65-F5344CB8AC3E}">
        <p14:creationId xmlns:p14="http://schemas.microsoft.com/office/powerpoint/2010/main" val="498410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EBB16-A46C-9244-8644-91878F619054}"/>
              </a:ext>
            </a:extLst>
          </p:cNvPr>
          <p:cNvSpPr>
            <a:spLocks noGrp="1"/>
          </p:cNvSpPr>
          <p:nvPr>
            <p:ph type="title"/>
          </p:nvPr>
        </p:nvSpPr>
        <p:spPr>
          <a:xfrm>
            <a:off x="838200" y="365126"/>
            <a:ext cx="10515600" cy="810532"/>
          </a:xfrm>
        </p:spPr>
        <p:txBody>
          <a:bodyPr>
            <a:normAutofit fontScale="90000"/>
          </a:bodyPr>
          <a:lstStyle/>
          <a:p>
            <a:r>
              <a:rPr lang="tr-TR" sz="2800" b="1" dirty="0">
                <a:solidFill>
                  <a:srgbClr val="FF0000"/>
                </a:solidFill>
              </a:rPr>
              <a:t>Tablo 1. Tükenmişlik ve işyerinde şiddetin kurumsal katkıları azaltmaya yönelik sağlık sistemi müdahaleleri.</a:t>
            </a:r>
          </a:p>
        </p:txBody>
      </p:sp>
      <p:sp>
        <p:nvSpPr>
          <p:cNvPr id="3" name="Content Placeholder 2">
            <a:extLst>
              <a:ext uri="{FF2B5EF4-FFF2-40B4-BE49-F238E27FC236}">
                <a16:creationId xmlns:a16="http://schemas.microsoft.com/office/drawing/2014/main" xmlns="" id="{CF1EE376-232C-A64E-8332-30CDC3CEE6AB}"/>
              </a:ext>
            </a:extLst>
          </p:cNvPr>
          <p:cNvSpPr>
            <a:spLocks noGrp="1"/>
          </p:cNvSpPr>
          <p:nvPr>
            <p:ph idx="1"/>
          </p:nvPr>
        </p:nvSpPr>
        <p:spPr>
          <a:xfrm>
            <a:off x="838200" y="1502459"/>
            <a:ext cx="10515600" cy="4351338"/>
          </a:xfrm>
        </p:spPr>
        <p:txBody>
          <a:bodyPr>
            <a:normAutofit fontScale="77500" lnSpcReduction="20000"/>
          </a:bodyPr>
          <a:lstStyle/>
          <a:p>
            <a:r>
              <a:rPr lang="tr-TR" dirty="0"/>
              <a:t>Yönetim ve </a:t>
            </a:r>
            <a:r>
              <a:rPr lang="tr-TR" dirty="0" err="1"/>
              <a:t>Triyaj</a:t>
            </a:r>
            <a:r>
              <a:rPr lang="tr-TR" dirty="0"/>
              <a:t> </a:t>
            </a:r>
            <a:r>
              <a:rPr lang="tr-TR" b="1" i="1" dirty="0">
                <a:solidFill>
                  <a:srgbClr val="0432FF"/>
                </a:solidFill>
              </a:rPr>
              <a:t>(sağlık çalışanları ve hastalar için mümkün olan yollarla yıkıcı veya verimsiz iş akışlarını azaltan ve öz saygıyı koruyan). </a:t>
            </a:r>
            <a:r>
              <a:rPr lang="tr-TR" dirty="0"/>
              <a:t>Bu, politika, iş akışı tasarımı ve yeterli destek personeli ile sağlanabilir. Bu kavramlar göz önünde bulundurularak kaynak tahsisi.</a:t>
            </a:r>
          </a:p>
          <a:p>
            <a:r>
              <a:rPr lang="tr-TR" dirty="0"/>
              <a:t>Sağlık çalışanlarının </a:t>
            </a:r>
            <a:r>
              <a:rPr lang="tr-TR" b="1" dirty="0">
                <a:solidFill>
                  <a:srgbClr val="0432FF"/>
                </a:solidFill>
              </a:rPr>
              <a:t>çok sayıdaki zorunlu ve düzenleyici beklentilerini karşılayacak lojistik çözümler </a:t>
            </a:r>
            <a:r>
              <a:rPr lang="tr-TR" dirty="0"/>
              <a:t>kurumsal düzeyde sunulabilir. Sağlık çalışanlarına uyum konusunda yardımcı olmak, sağlık sisteminin bir bütün olarak uyumlu ve verimli olmasına yardımcı olur.</a:t>
            </a:r>
          </a:p>
          <a:p>
            <a:r>
              <a:rPr lang="tr-TR" dirty="0"/>
              <a:t>Kesintileri, hastaların fiziksel bakımının önündeki engelleri azaltmak ve güvenliği artırmak için </a:t>
            </a:r>
            <a:r>
              <a:rPr lang="tr-TR" b="1" dirty="0">
                <a:solidFill>
                  <a:srgbClr val="0432FF"/>
                </a:solidFill>
              </a:rPr>
              <a:t>fiziksel çalışma alanının akış tasarımı</a:t>
            </a:r>
            <a:r>
              <a:rPr lang="tr-TR" dirty="0"/>
              <a:t>. Tasarımlar için alt kademedeki sağlık çalışanlarının (soruna en yakın olanlar) katkısına ihtiyaç vardır.</a:t>
            </a:r>
          </a:p>
          <a:p>
            <a:r>
              <a:rPr lang="tr-TR" b="1" dirty="0">
                <a:solidFill>
                  <a:srgbClr val="0432FF"/>
                </a:solidFill>
              </a:rPr>
              <a:t>Dışsal bilişsel yükün ve idari </a:t>
            </a:r>
            <a:r>
              <a:rPr lang="tr-TR" b="1" dirty="0" err="1">
                <a:solidFill>
                  <a:srgbClr val="0432FF"/>
                </a:solidFill>
              </a:rPr>
              <a:t>toksisitenin</a:t>
            </a:r>
            <a:r>
              <a:rPr lang="tr-TR" b="1" dirty="0">
                <a:solidFill>
                  <a:srgbClr val="0432FF"/>
                </a:solidFill>
              </a:rPr>
              <a:t> azaltılması </a:t>
            </a:r>
            <a:r>
              <a:rPr lang="tr-TR" dirty="0"/>
              <a:t>- kuruluş bilişsel ergonomik ilkeleri uygulama çabalarını üstlenebilir mi? Sağlık çalışanlarının bilgi birikimi ve karar verme yeteneklerini en iyi şekilde kullanmak için geçerli olan bu insan faktörü ilkelerini kullanın. En iyi zihinsel işlevle uyumlu çalışma stratejileri daha iyi verimliliğe ve dolayısıyla daha az strese sahip olacaktır.</a:t>
            </a:r>
          </a:p>
          <a:p>
            <a:endParaRPr lang="tr-TR" dirty="0"/>
          </a:p>
          <a:p>
            <a:endParaRPr lang="tr-TR" dirty="0"/>
          </a:p>
          <a:p>
            <a:endParaRPr lang="tr-TR" dirty="0"/>
          </a:p>
          <a:p>
            <a:endParaRPr lang="tr-TR" dirty="0"/>
          </a:p>
        </p:txBody>
      </p:sp>
      <p:sp>
        <p:nvSpPr>
          <p:cNvPr id="4" name="Rectangle 3">
            <a:extLst>
              <a:ext uri="{FF2B5EF4-FFF2-40B4-BE49-F238E27FC236}">
                <a16:creationId xmlns:a16="http://schemas.microsoft.com/office/drawing/2014/main" xmlns="" id="{57A163E4-7CA3-8341-821F-30433616DD01}"/>
              </a:ext>
            </a:extLst>
          </p:cNvPr>
          <p:cNvSpPr/>
          <p:nvPr/>
        </p:nvSpPr>
        <p:spPr>
          <a:xfrm>
            <a:off x="982435" y="6180598"/>
            <a:ext cx="10227129" cy="646331"/>
          </a:xfrm>
          <a:prstGeom prst="rect">
            <a:avLst/>
          </a:prstGeom>
          <a:solidFill>
            <a:schemeClr val="bg2">
              <a:lumMod val="90000"/>
            </a:schemeClr>
          </a:solidFill>
        </p:spPr>
        <p:txBody>
          <a:bodyPr wrap="square">
            <a:spAutoFit/>
          </a:bodyPr>
          <a:lstStyle/>
          <a:p>
            <a:r>
              <a:rPr lang="tr-TR" b="1" dirty="0" err="1"/>
              <a:t>Privitera</a:t>
            </a:r>
            <a:r>
              <a:rPr lang="tr-TR" b="1" dirty="0"/>
              <a:t>, M.R. (</a:t>
            </a:r>
            <a:r>
              <a:rPr lang="tr-TR" b="1" dirty="0">
                <a:solidFill>
                  <a:srgbClr val="0432FF"/>
                </a:solidFill>
              </a:rPr>
              <a:t>2016</a:t>
            </a:r>
            <a:r>
              <a:rPr lang="tr-TR" b="1" dirty="0"/>
              <a:t>) </a:t>
            </a:r>
            <a:r>
              <a:rPr lang="tr-TR" b="1" dirty="0" err="1"/>
              <a:t>Organizational</a:t>
            </a:r>
            <a:r>
              <a:rPr lang="tr-TR" b="1" dirty="0"/>
              <a:t> </a:t>
            </a:r>
            <a:r>
              <a:rPr lang="tr-TR" b="1" dirty="0" err="1"/>
              <a:t>Contributions</a:t>
            </a:r>
            <a:r>
              <a:rPr lang="tr-TR" b="1" dirty="0"/>
              <a:t> </a:t>
            </a:r>
            <a:r>
              <a:rPr lang="tr-TR" b="1" dirty="0" err="1"/>
              <a:t>to</a:t>
            </a:r>
            <a:r>
              <a:rPr lang="tr-TR" b="1" dirty="0"/>
              <a:t> Healthcare </a:t>
            </a:r>
            <a:r>
              <a:rPr lang="tr-TR" b="1" dirty="0" err="1"/>
              <a:t>Worker</a:t>
            </a:r>
            <a:r>
              <a:rPr lang="tr-TR" b="1" dirty="0"/>
              <a:t> (HCW) </a:t>
            </a:r>
            <a:r>
              <a:rPr lang="tr-TR" b="1" dirty="0" err="1"/>
              <a:t>Burnout</a:t>
            </a:r>
            <a:r>
              <a:rPr lang="tr-TR" b="1" dirty="0"/>
              <a:t> </a:t>
            </a:r>
            <a:r>
              <a:rPr lang="tr-TR" b="1" dirty="0" err="1"/>
              <a:t>and</a:t>
            </a:r>
            <a:r>
              <a:rPr lang="tr-TR" b="1" dirty="0"/>
              <a:t> </a:t>
            </a:r>
            <a:r>
              <a:rPr lang="tr-TR" b="1" dirty="0" err="1"/>
              <a:t>Workplace</a:t>
            </a:r>
            <a:r>
              <a:rPr lang="tr-TR" b="1" dirty="0"/>
              <a:t> </a:t>
            </a:r>
            <a:r>
              <a:rPr lang="tr-TR" b="1" dirty="0" err="1"/>
              <a:t>Violence</a:t>
            </a:r>
            <a:r>
              <a:rPr lang="tr-TR" b="1" dirty="0"/>
              <a:t> (WPV) </a:t>
            </a:r>
            <a:r>
              <a:rPr lang="tr-TR" b="1" dirty="0" err="1"/>
              <a:t>Overlap</a:t>
            </a:r>
            <a:r>
              <a:rPr lang="tr-TR" b="1" dirty="0"/>
              <a:t>: Is </a:t>
            </a:r>
            <a:r>
              <a:rPr lang="tr-TR" b="1" dirty="0" err="1"/>
              <a:t>This</a:t>
            </a:r>
            <a:r>
              <a:rPr lang="tr-TR" b="1" dirty="0"/>
              <a:t> an </a:t>
            </a:r>
            <a:r>
              <a:rPr lang="tr-TR" b="1" dirty="0" err="1"/>
              <a:t>Opportunity</a:t>
            </a:r>
            <a:r>
              <a:rPr lang="tr-TR" b="1" dirty="0"/>
              <a:t> </a:t>
            </a:r>
            <a:r>
              <a:rPr lang="tr-TR" b="1" dirty="0" err="1"/>
              <a:t>to</a:t>
            </a:r>
            <a:r>
              <a:rPr lang="tr-TR" b="1" dirty="0"/>
              <a:t> </a:t>
            </a:r>
            <a:r>
              <a:rPr lang="tr-TR" b="1" dirty="0" err="1"/>
              <a:t>Sustain</a:t>
            </a:r>
            <a:r>
              <a:rPr lang="tr-TR" b="1" dirty="0"/>
              <a:t> </a:t>
            </a:r>
            <a:r>
              <a:rPr lang="tr-TR" b="1" dirty="0" err="1"/>
              <a:t>Prevention</a:t>
            </a:r>
            <a:r>
              <a:rPr lang="tr-TR" b="1" dirty="0"/>
              <a:t> of </a:t>
            </a:r>
            <a:r>
              <a:rPr lang="tr-TR" b="1" dirty="0" err="1"/>
              <a:t>Both</a:t>
            </a:r>
            <a:r>
              <a:rPr lang="tr-TR" b="1" dirty="0"/>
              <a:t>? </a:t>
            </a:r>
            <a:r>
              <a:rPr lang="tr-TR" b="1" dirty="0" err="1"/>
              <a:t>Health</a:t>
            </a:r>
            <a:r>
              <a:rPr lang="tr-TR" b="1" dirty="0"/>
              <a:t>, 8, 531-537</a:t>
            </a:r>
            <a:r>
              <a:rPr lang="tr-TR" dirty="0"/>
              <a:t>.</a:t>
            </a:r>
          </a:p>
        </p:txBody>
      </p:sp>
    </p:spTree>
    <p:extLst>
      <p:ext uri="{BB962C8B-B14F-4D97-AF65-F5344CB8AC3E}">
        <p14:creationId xmlns:p14="http://schemas.microsoft.com/office/powerpoint/2010/main" val="2367474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EBB16-A46C-9244-8644-91878F619054}"/>
              </a:ext>
            </a:extLst>
          </p:cNvPr>
          <p:cNvSpPr>
            <a:spLocks noGrp="1"/>
          </p:cNvSpPr>
          <p:nvPr>
            <p:ph type="title"/>
          </p:nvPr>
        </p:nvSpPr>
        <p:spPr>
          <a:xfrm>
            <a:off x="838200" y="0"/>
            <a:ext cx="10515600" cy="1325563"/>
          </a:xfrm>
        </p:spPr>
        <p:txBody>
          <a:bodyPr>
            <a:normAutofit/>
          </a:bodyPr>
          <a:lstStyle/>
          <a:p>
            <a:r>
              <a:rPr lang="tr-TR" sz="2800" b="1" dirty="0">
                <a:solidFill>
                  <a:srgbClr val="FF0000"/>
                </a:solidFill>
              </a:rPr>
              <a:t>Tablo 1. Tükenmişlik ve </a:t>
            </a:r>
            <a:r>
              <a:rPr lang="tr-TR" sz="2800" b="1" dirty="0" err="1">
                <a:solidFill>
                  <a:srgbClr val="FF0000"/>
                </a:solidFill>
              </a:rPr>
              <a:t>WPV'ye</a:t>
            </a:r>
            <a:r>
              <a:rPr lang="tr-TR" sz="2800" b="1" dirty="0">
                <a:solidFill>
                  <a:srgbClr val="FF0000"/>
                </a:solidFill>
              </a:rPr>
              <a:t> kurumsal katkıları azaltmaya yönelik sağlık sistemi müdahaleleri.</a:t>
            </a:r>
          </a:p>
        </p:txBody>
      </p:sp>
      <p:sp>
        <p:nvSpPr>
          <p:cNvPr id="3" name="Content Placeholder 2">
            <a:extLst>
              <a:ext uri="{FF2B5EF4-FFF2-40B4-BE49-F238E27FC236}">
                <a16:creationId xmlns:a16="http://schemas.microsoft.com/office/drawing/2014/main" xmlns="" id="{CF1EE376-232C-A64E-8332-30CDC3CEE6AB}"/>
              </a:ext>
            </a:extLst>
          </p:cNvPr>
          <p:cNvSpPr>
            <a:spLocks noGrp="1"/>
          </p:cNvSpPr>
          <p:nvPr>
            <p:ph idx="1"/>
          </p:nvPr>
        </p:nvSpPr>
        <p:spPr>
          <a:xfrm>
            <a:off x="838200" y="1099458"/>
            <a:ext cx="10515600" cy="5197642"/>
          </a:xfrm>
        </p:spPr>
        <p:txBody>
          <a:bodyPr>
            <a:normAutofit fontScale="77500" lnSpcReduction="20000"/>
          </a:bodyPr>
          <a:lstStyle/>
          <a:p>
            <a:pPr lvl="0"/>
            <a:r>
              <a:rPr lang="tr-TR" dirty="0"/>
              <a:t>Yönetim, sağlık çalışanları ve hastalar arasında </a:t>
            </a:r>
            <a:r>
              <a:rPr lang="tr-TR" b="1" dirty="0">
                <a:solidFill>
                  <a:srgbClr val="0432FF"/>
                </a:solidFill>
              </a:rPr>
              <a:t>iletişim yöntemleri </a:t>
            </a:r>
            <a:r>
              <a:rPr lang="tr-TR" dirty="0"/>
              <a:t>geliştirilmelidir. </a:t>
            </a:r>
          </a:p>
          <a:p>
            <a:pPr lvl="0"/>
            <a:r>
              <a:rPr lang="tr-TR" b="1" dirty="0">
                <a:solidFill>
                  <a:srgbClr val="0432FF"/>
                </a:solidFill>
              </a:rPr>
              <a:t>Krizler ve kötü sonuçlar sırasında sağlık çalışanlarının sosyal ve </a:t>
            </a:r>
            <a:r>
              <a:rPr lang="tr-TR" b="1" dirty="0" err="1">
                <a:solidFill>
                  <a:srgbClr val="0432FF"/>
                </a:solidFill>
              </a:rPr>
              <a:t>araçsal</a:t>
            </a:r>
            <a:r>
              <a:rPr lang="tr-TR" b="1" dirty="0">
                <a:solidFill>
                  <a:srgbClr val="0432FF"/>
                </a:solidFill>
              </a:rPr>
              <a:t> olarak desteklenmesi</a:t>
            </a:r>
            <a:r>
              <a:rPr lang="tr-TR" dirty="0"/>
              <a:t>.</a:t>
            </a:r>
          </a:p>
          <a:p>
            <a:r>
              <a:rPr lang="tr-TR" dirty="0"/>
              <a:t>Sağlık çalışanlarının çalışma ortamları-uygulama alanları üzerindeki </a:t>
            </a:r>
            <a:r>
              <a:rPr lang="tr-TR" b="1" dirty="0">
                <a:solidFill>
                  <a:srgbClr val="0432FF"/>
                </a:solidFill>
              </a:rPr>
              <a:t>karar verme kontrolünü artırmalarına izin verilmesi</a:t>
            </a:r>
            <a:r>
              <a:rPr lang="tr-TR" dirty="0"/>
              <a:t>. Bazen öneriler kariyerlerine yansımasından endişe eden personelin sessizliği kırılmasını ve anonim olmayı gerekir </a:t>
            </a:r>
          </a:p>
          <a:p>
            <a:r>
              <a:rPr lang="tr-TR" b="1" dirty="0">
                <a:solidFill>
                  <a:srgbClr val="0432FF"/>
                </a:solidFill>
              </a:rPr>
              <a:t>Duygu yönetimi müdahaleleri, </a:t>
            </a:r>
            <a:r>
              <a:rPr lang="tr-TR" dirty="0"/>
              <a:t>duygu yönetimine yardımcı olacak kaynaklar ve eğitim sağlanmalıdır.</a:t>
            </a:r>
          </a:p>
          <a:p>
            <a:r>
              <a:rPr lang="tr-TR" dirty="0"/>
              <a:t>Hastaların sıkıntılarıyla başa çıkmak için yapılan duygusal çalışmalar, sağlık çalışanlarının ortaya koyduğu çabaların bir parçası olarak kabul edilmeli ve hesaba katılmalıdır.</a:t>
            </a:r>
          </a:p>
          <a:p>
            <a:r>
              <a:rPr lang="tr-TR" b="1" dirty="0">
                <a:solidFill>
                  <a:srgbClr val="0432FF"/>
                </a:solidFill>
              </a:rPr>
              <a:t>Psikolojik sözleşme ihlali </a:t>
            </a:r>
            <a:r>
              <a:rPr lang="tr-TR" dirty="0"/>
              <a:t>(örneğin saygı, empati, güven, adalet, beklenen uygulama hedefleri ile beklenen iş hedefleri, vb.) ) ve bunlara ilişkin algıların, sağlık çalışanları için hala tıp dünyasında yaşarken ele alınması ve hafifletilmesi gerekmektedir.</a:t>
            </a:r>
          </a:p>
          <a:p>
            <a:r>
              <a:rPr lang="tr-TR" b="1" dirty="0">
                <a:solidFill>
                  <a:srgbClr val="0432FF"/>
                </a:solidFill>
              </a:rPr>
              <a:t>Örgütsel travma (ÖT) </a:t>
            </a:r>
            <a:r>
              <a:rPr lang="tr-TR" dirty="0"/>
              <a:t>-Birleşme ve devralmalar, küçülme, küçülme tehditleri ve benzeri diğer geçmişler gibi- kuruluş ve çalışanları dirençli olmaya ve ilerlemeye çalışırken kabul edilmeli ve hesaba katılmalıdır. Bu, </a:t>
            </a:r>
            <a:r>
              <a:rPr lang="tr-TR" dirty="0" err="1"/>
              <a:t>ÖT'nin</a:t>
            </a:r>
            <a:r>
              <a:rPr lang="tr-TR" dirty="0"/>
              <a:t> çalışanların güvenlik duygusunu, öz değerini, sağlığını, refahını ve sonuç olarak bağlılığını nasıl etkilediğinin kabul edilmesini gerektirir.</a:t>
            </a:r>
          </a:p>
          <a:p>
            <a:endParaRPr lang="tr-TR" dirty="0"/>
          </a:p>
          <a:p>
            <a:endParaRPr lang="tr-TR" dirty="0"/>
          </a:p>
          <a:p>
            <a:pPr lvl="0"/>
            <a:endParaRPr lang="tr-TR" dirty="0"/>
          </a:p>
          <a:p>
            <a:endParaRPr lang="tr-TR" dirty="0"/>
          </a:p>
          <a:p>
            <a:endParaRPr lang="tr-TR" dirty="0"/>
          </a:p>
          <a:p>
            <a:endParaRPr lang="tr-TR" dirty="0"/>
          </a:p>
          <a:p>
            <a:endParaRPr lang="tr-TR" dirty="0"/>
          </a:p>
        </p:txBody>
      </p:sp>
      <p:sp>
        <p:nvSpPr>
          <p:cNvPr id="4" name="Rectangle 3">
            <a:extLst>
              <a:ext uri="{FF2B5EF4-FFF2-40B4-BE49-F238E27FC236}">
                <a16:creationId xmlns:a16="http://schemas.microsoft.com/office/drawing/2014/main" xmlns="" id="{D3829C1D-D44F-D64C-874E-5482BD3E3764}"/>
              </a:ext>
            </a:extLst>
          </p:cNvPr>
          <p:cNvSpPr/>
          <p:nvPr/>
        </p:nvSpPr>
        <p:spPr>
          <a:xfrm>
            <a:off x="982435" y="5973934"/>
            <a:ext cx="10227129" cy="646331"/>
          </a:xfrm>
          <a:prstGeom prst="rect">
            <a:avLst/>
          </a:prstGeom>
          <a:solidFill>
            <a:schemeClr val="bg2">
              <a:lumMod val="90000"/>
            </a:schemeClr>
          </a:solidFill>
        </p:spPr>
        <p:txBody>
          <a:bodyPr wrap="square">
            <a:spAutoFit/>
          </a:bodyPr>
          <a:lstStyle/>
          <a:p>
            <a:r>
              <a:rPr lang="tr-TR" b="1" dirty="0" err="1"/>
              <a:t>Privitera</a:t>
            </a:r>
            <a:r>
              <a:rPr lang="tr-TR" b="1" dirty="0"/>
              <a:t>, M.R. (</a:t>
            </a:r>
            <a:r>
              <a:rPr lang="tr-TR" b="1" dirty="0">
                <a:solidFill>
                  <a:srgbClr val="0432FF"/>
                </a:solidFill>
              </a:rPr>
              <a:t>2016</a:t>
            </a:r>
            <a:r>
              <a:rPr lang="tr-TR" b="1" dirty="0"/>
              <a:t>) </a:t>
            </a:r>
            <a:r>
              <a:rPr lang="tr-TR" b="1" dirty="0" err="1"/>
              <a:t>Organizational</a:t>
            </a:r>
            <a:r>
              <a:rPr lang="tr-TR" b="1" dirty="0"/>
              <a:t> </a:t>
            </a:r>
            <a:r>
              <a:rPr lang="tr-TR" b="1" dirty="0" err="1"/>
              <a:t>Contributions</a:t>
            </a:r>
            <a:r>
              <a:rPr lang="tr-TR" b="1" dirty="0"/>
              <a:t> </a:t>
            </a:r>
            <a:r>
              <a:rPr lang="tr-TR" b="1" dirty="0" err="1"/>
              <a:t>to</a:t>
            </a:r>
            <a:r>
              <a:rPr lang="tr-TR" b="1" dirty="0"/>
              <a:t> Healthcare </a:t>
            </a:r>
            <a:r>
              <a:rPr lang="tr-TR" b="1" dirty="0" err="1"/>
              <a:t>Worker</a:t>
            </a:r>
            <a:r>
              <a:rPr lang="tr-TR" b="1" dirty="0"/>
              <a:t> (HCW) </a:t>
            </a:r>
            <a:r>
              <a:rPr lang="tr-TR" b="1" dirty="0" err="1"/>
              <a:t>Burnout</a:t>
            </a:r>
            <a:r>
              <a:rPr lang="tr-TR" b="1" dirty="0"/>
              <a:t> </a:t>
            </a:r>
            <a:r>
              <a:rPr lang="tr-TR" b="1" dirty="0" err="1"/>
              <a:t>and</a:t>
            </a:r>
            <a:r>
              <a:rPr lang="tr-TR" b="1" dirty="0"/>
              <a:t> </a:t>
            </a:r>
            <a:r>
              <a:rPr lang="tr-TR" b="1" dirty="0" err="1"/>
              <a:t>Workplace</a:t>
            </a:r>
            <a:r>
              <a:rPr lang="tr-TR" b="1" dirty="0"/>
              <a:t> </a:t>
            </a:r>
            <a:r>
              <a:rPr lang="tr-TR" b="1" dirty="0" err="1"/>
              <a:t>Violence</a:t>
            </a:r>
            <a:r>
              <a:rPr lang="tr-TR" b="1" dirty="0"/>
              <a:t> (WPV) </a:t>
            </a:r>
            <a:r>
              <a:rPr lang="tr-TR" b="1" dirty="0" err="1"/>
              <a:t>Overlap</a:t>
            </a:r>
            <a:r>
              <a:rPr lang="tr-TR" b="1" dirty="0"/>
              <a:t>: Is </a:t>
            </a:r>
            <a:r>
              <a:rPr lang="tr-TR" b="1" dirty="0" err="1"/>
              <a:t>This</a:t>
            </a:r>
            <a:r>
              <a:rPr lang="tr-TR" b="1" dirty="0"/>
              <a:t> an </a:t>
            </a:r>
            <a:r>
              <a:rPr lang="tr-TR" b="1" dirty="0" err="1"/>
              <a:t>Opportunity</a:t>
            </a:r>
            <a:r>
              <a:rPr lang="tr-TR" b="1" dirty="0"/>
              <a:t> </a:t>
            </a:r>
            <a:r>
              <a:rPr lang="tr-TR" b="1" dirty="0" err="1"/>
              <a:t>to</a:t>
            </a:r>
            <a:r>
              <a:rPr lang="tr-TR" b="1" dirty="0"/>
              <a:t> </a:t>
            </a:r>
            <a:r>
              <a:rPr lang="tr-TR" b="1" dirty="0" err="1"/>
              <a:t>Sustain</a:t>
            </a:r>
            <a:r>
              <a:rPr lang="tr-TR" b="1" dirty="0"/>
              <a:t> </a:t>
            </a:r>
            <a:r>
              <a:rPr lang="tr-TR" b="1" dirty="0" err="1"/>
              <a:t>Prevention</a:t>
            </a:r>
            <a:r>
              <a:rPr lang="tr-TR" b="1" dirty="0"/>
              <a:t> of </a:t>
            </a:r>
            <a:r>
              <a:rPr lang="tr-TR" b="1" dirty="0" err="1"/>
              <a:t>Both</a:t>
            </a:r>
            <a:r>
              <a:rPr lang="tr-TR" b="1" dirty="0"/>
              <a:t>? </a:t>
            </a:r>
            <a:r>
              <a:rPr lang="tr-TR" b="1" dirty="0" err="1"/>
              <a:t>Health</a:t>
            </a:r>
            <a:r>
              <a:rPr lang="tr-TR" b="1" dirty="0"/>
              <a:t>, 8, 531-537</a:t>
            </a:r>
            <a:r>
              <a:rPr lang="tr-TR" dirty="0"/>
              <a:t>.</a:t>
            </a:r>
          </a:p>
        </p:txBody>
      </p:sp>
    </p:spTree>
    <p:extLst>
      <p:ext uri="{BB962C8B-B14F-4D97-AF65-F5344CB8AC3E}">
        <p14:creationId xmlns:p14="http://schemas.microsoft.com/office/powerpoint/2010/main" val="3810964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D77A26-C117-2545-BFEB-5CD8C08C43A8}"/>
              </a:ext>
            </a:extLst>
          </p:cNvPr>
          <p:cNvSpPr>
            <a:spLocks noGrp="1"/>
          </p:cNvSpPr>
          <p:nvPr>
            <p:ph idx="1"/>
          </p:nvPr>
        </p:nvSpPr>
        <p:spPr>
          <a:xfrm>
            <a:off x="634759" y="1593945"/>
            <a:ext cx="10515600" cy="4351338"/>
          </a:xfrm>
        </p:spPr>
        <p:txBody>
          <a:bodyPr>
            <a:normAutofit/>
          </a:bodyPr>
          <a:lstStyle/>
          <a:p>
            <a:r>
              <a:rPr lang="tr-TR" dirty="0"/>
              <a:t>COVID-19 </a:t>
            </a:r>
            <a:r>
              <a:rPr lang="tr-TR" dirty="0" err="1"/>
              <a:t>pandemisi</a:t>
            </a:r>
            <a:r>
              <a:rPr lang="tr-TR" dirty="0"/>
              <a:t> bu şiddet eğiliminin odak noktası olarak ortaya çıkmış ve yeni çatışma alanları yaratmıştır. </a:t>
            </a:r>
          </a:p>
          <a:p>
            <a:r>
              <a:rPr lang="tr-TR" b="1" dirty="0">
                <a:solidFill>
                  <a:srgbClr val="0432FF"/>
                </a:solidFill>
              </a:rPr>
              <a:t>Şiddetin arkasındaki nedenler karmaşıktır ve tehditler sağlık çalışanları ve işyeri ile sınırlı değildir. </a:t>
            </a:r>
          </a:p>
          <a:p>
            <a:r>
              <a:rPr lang="tr-TR" dirty="0"/>
              <a:t>Sağlık çalışanlarına yönelik şiddet </a:t>
            </a:r>
            <a:r>
              <a:rPr lang="tr-TR" b="1" dirty="0">
                <a:solidFill>
                  <a:srgbClr val="0432FF"/>
                </a:solidFill>
              </a:rPr>
              <a:t>genellikle sağlık sistemini, siyasi temsilcileri ve son olarak da demokratik devleti ve insani değerleri hedef almaktadır</a:t>
            </a:r>
            <a:r>
              <a:rPr lang="tr-TR" dirty="0"/>
              <a:t>. </a:t>
            </a:r>
          </a:p>
          <a:p>
            <a:r>
              <a:rPr lang="tr-TR" dirty="0"/>
              <a:t>Şiddet, sağlık politikasına olan güveni yok etmeyi ve herkes için sağlık hakkını engellemeyi amaçlamaktadır. Ayrıca, demokratik devletlere, insani değerlere ve sivil topluma yönelik bir saldırıdır.</a:t>
            </a:r>
          </a:p>
          <a:p>
            <a:endParaRPr lang="tr-TR" dirty="0"/>
          </a:p>
        </p:txBody>
      </p:sp>
      <p:sp>
        <p:nvSpPr>
          <p:cNvPr id="4" name="Rectangle 3">
            <a:extLst>
              <a:ext uri="{FF2B5EF4-FFF2-40B4-BE49-F238E27FC236}">
                <a16:creationId xmlns:a16="http://schemas.microsoft.com/office/drawing/2014/main" xmlns="" id="{E8B32894-94E9-184F-AA86-0B6250ADC72B}"/>
              </a:ext>
            </a:extLst>
          </p:cNvPr>
          <p:cNvSpPr/>
          <p:nvPr/>
        </p:nvSpPr>
        <p:spPr>
          <a:xfrm>
            <a:off x="431320" y="160363"/>
            <a:ext cx="10922479" cy="1200329"/>
          </a:xfrm>
          <a:prstGeom prst="rect">
            <a:avLst/>
          </a:prstGeom>
          <a:solidFill>
            <a:srgbClr val="FBDEFF"/>
          </a:solidFill>
        </p:spPr>
        <p:txBody>
          <a:bodyPr wrap="square">
            <a:spAutoFit/>
          </a:bodyPr>
          <a:lstStyle/>
          <a:p>
            <a:r>
              <a:rPr lang="tr-TR" sz="2400" b="1" dirty="0" err="1"/>
              <a:t>EllenKuhlmann</a:t>
            </a:r>
            <a:r>
              <a:rPr lang="tr-TR" sz="2400" b="1" dirty="0"/>
              <a:t> et al.</a:t>
            </a:r>
            <a:r>
              <a:rPr lang="tr-TR" sz="2400" dirty="0"/>
              <a:t> </a:t>
            </a:r>
            <a:r>
              <a:rPr lang="tr-TR" sz="2400" b="1" dirty="0" err="1"/>
              <a:t>Violence</a:t>
            </a:r>
            <a:r>
              <a:rPr lang="tr-TR" sz="2400" b="1" dirty="0"/>
              <a:t> </a:t>
            </a:r>
            <a:r>
              <a:rPr lang="tr-TR" sz="2400" b="1" dirty="0" err="1"/>
              <a:t>against</a:t>
            </a:r>
            <a:r>
              <a:rPr lang="tr-TR" sz="2400" b="1" dirty="0"/>
              <a:t> </a:t>
            </a:r>
            <a:r>
              <a:rPr lang="tr-TR" sz="2400" b="1" dirty="0" err="1"/>
              <a:t>healthcare</a:t>
            </a:r>
            <a:r>
              <a:rPr lang="tr-TR" sz="2400" b="1" dirty="0"/>
              <a:t> </a:t>
            </a:r>
            <a:r>
              <a:rPr lang="tr-TR" sz="2400" b="1" dirty="0" err="1"/>
              <a:t>workers</a:t>
            </a:r>
            <a:r>
              <a:rPr lang="tr-TR" sz="2400" b="1" dirty="0"/>
              <a:t> is a </a:t>
            </a:r>
            <a:r>
              <a:rPr lang="tr-TR" sz="2400" b="1" dirty="0" err="1"/>
              <a:t>political</a:t>
            </a:r>
            <a:r>
              <a:rPr lang="tr-TR" sz="2400" b="1" dirty="0"/>
              <a:t> problem </a:t>
            </a:r>
            <a:r>
              <a:rPr lang="tr-TR" sz="2400" b="1" dirty="0" err="1"/>
              <a:t>and</a:t>
            </a:r>
            <a:r>
              <a:rPr lang="tr-TR" sz="2400" b="1" dirty="0"/>
              <a:t> a </a:t>
            </a:r>
            <a:r>
              <a:rPr lang="tr-TR" sz="2400" b="1" dirty="0" err="1"/>
              <a:t>public</a:t>
            </a:r>
            <a:r>
              <a:rPr lang="tr-TR" sz="2400" b="1" dirty="0"/>
              <a:t> </a:t>
            </a:r>
            <a:r>
              <a:rPr lang="tr-TR" sz="2400" b="1" dirty="0" err="1"/>
              <a:t>health</a:t>
            </a:r>
            <a:r>
              <a:rPr lang="tr-TR" sz="2400" b="1" dirty="0"/>
              <a:t> </a:t>
            </a:r>
            <a:r>
              <a:rPr lang="tr-TR" sz="2400" b="1" dirty="0" err="1"/>
              <a:t>issue</a:t>
            </a:r>
            <a:r>
              <a:rPr lang="tr-TR" sz="2400" b="1" dirty="0"/>
              <a:t>: a </a:t>
            </a:r>
            <a:r>
              <a:rPr lang="tr-TR" sz="2400" b="1" dirty="0" err="1"/>
              <a:t>call</a:t>
            </a:r>
            <a:r>
              <a:rPr lang="tr-TR" sz="2400" b="1" dirty="0"/>
              <a:t> </a:t>
            </a:r>
            <a:r>
              <a:rPr lang="tr-TR" sz="2400" b="1" dirty="0" err="1"/>
              <a:t>to</a:t>
            </a:r>
            <a:r>
              <a:rPr lang="tr-TR" sz="2400" b="1" dirty="0"/>
              <a:t> </a:t>
            </a:r>
            <a:r>
              <a:rPr lang="tr-TR" sz="2400" b="1" dirty="0" err="1"/>
              <a:t>action</a:t>
            </a:r>
            <a:r>
              <a:rPr lang="tr-TR" sz="2400" b="1" dirty="0"/>
              <a:t>. </a:t>
            </a:r>
            <a:r>
              <a:rPr lang="tr-TR" sz="2400" b="1" dirty="0" err="1"/>
              <a:t>European</a:t>
            </a:r>
            <a:r>
              <a:rPr lang="tr-TR" sz="2400" b="1" dirty="0"/>
              <a:t> </a:t>
            </a:r>
            <a:r>
              <a:rPr lang="tr-TR" sz="2400" b="1" dirty="0" err="1"/>
              <a:t>Journal</a:t>
            </a:r>
            <a:r>
              <a:rPr lang="tr-TR" sz="2400" b="1" dirty="0"/>
              <a:t> of </a:t>
            </a:r>
            <a:r>
              <a:rPr lang="tr-TR" sz="2400" b="1" dirty="0" err="1"/>
              <a:t>Public</a:t>
            </a:r>
            <a:r>
              <a:rPr lang="tr-TR" sz="2400" b="1" dirty="0"/>
              <a:t> </a:t>
            </a:r>
            <a:r>
              <a:rPr lang="tr-TR" sz="2400" b="1" dirty="0" err="1"/>
              <a:t>Health</a:t>
            </a:r>
            <a:r>
              <a:rPr lang="tr-TR" sz="2400" b="1" dirty="0"/>
              <a:t>, </a:t>
            </a:r>
            <a:r>
              <a:rPr lang="tr-TR" sz="2400" b="1" dirty="0" err="1"/>
              <a:t>Vol</a:t>
            </a:r>
            <a:r>
              <a:rPr lang="tr-TR" sz="2400" b="1" dirty="0"/>
              <a:t>. 33, No. 1, 4–5 (2022)</a:t>
            </a:r>
            <a:endParaRPr lang="tr-TR" sz="2400" dirty="0"/>
          </a:p>
        </p:txBody>
      </p:sp>
    </p:spTree>
    <p:extLst>
      <p:ext uri="{BB962C8B-B14F-4D97-AF65-F5344CB8AC3E}">
        <p14:creationId xmlns:p14="http://schemas.microsoft.com/office/powerpoint/2010/main" val="3473270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D77A26-C117-2545-BFEB-5CD8C08C43A8}"/>
              </a:ext>
            </a:extLst>
          </p:cNvPr>
          <p:cNvSpPr>
            <a:spLocks noGrp="1"/>
          </p:cNvSpPr>
          <p:nvPr>
            <p:ph idx="1"/>
          </p:nvPr>
        </p:nvSpPr>
        <p:spPr>
          <a:xfrm>
            <a:off x="838200" y="666297"/>
            <a:ext cx="10515600" cy="4852760"/>
          </a:xfrm>
        </p:spPr>
        <p:txBody>
          <a:bodyPr>
            <a:normAutofit fontScale="85000" lnSpcReduction="20000"/>
          </a:bodyPr>
          <a:lstStyle/>
          <a:p>
            <a:r>
              <a:rPr lang="tr-TR" b="1" dirty="0">
                <a:solidFill>
                  <a:srgbClr val="0432FF"/>
                </a:solidFill>
              </a:rPr>
              <a:t>Sistematik izleme ve veriler hala yetersizdir</a:t>
            </a:r>
            <a:r>
              <a:rPr lang="tr-TR" dirty="0"/>
              <a:t>, ancak Dünya Sağlık Örgütü (DSÖ) ve diğer uluslararası kuruluşlar ve meslek birlikleri harekete geçmiştir.</a:t>
            </a:r>
          </a:p>
          <a:p>
            <a:r>
              <a:rPr lang="tr-TR" dirty="0"/>
              <a:t>Son zamanlarda, acil olmayan ortamlarda şiddeti önleme politikalarının geliştirilmesini desteklemek ve bu tür ortamlarda şiddeti belgelemek ve araştırmak için </a:t>
            </a:r>
            <a:r>
              <a:rPr lang="tr-TR" b="1" dirty="0">
                <a:solidFill>
                  <a:srgbClr val="0432FF"/>
                </a:solidFill>
              </a:rPr>
              <a:t>DSÖ, Uluslararası Çalışma Örgütü, Uluslararası Hemşireler Konseyi ve Uluslararası Kamu Hizmetleri </a:t>
            </a:r>
            <a:r>
              <a:rPr lang="tr-TR" dirty="0"/>
              <a:t>tarafından ortaklaşa geliştirilen </a:t>
            </a:r>
            <a:r>
              <a:rPr lang="tr-TR" b="1" dirty="0">
                <a:solidFill>
                  <a:srgbClr val="0432FF"/>
                </a:solidFill>
              </a:rPr>
              <a:t>'Sağlık sektöründe işyeri şiddetini ele almak için çerçeve kılavuzlar' </a:t>
            </a:r>
            <a:r>
              <a:rPr lang="tr-TR" dirty="0"/>
              <a:t>kullanıma sunulmuştur.</a:t>
            </a:r>
          </a:p>
          <a:p>
            <a:r>
              <a:rPr lang="tr-TR" dirty="0"/>
              <a:t>Ancak, </a:t>
            </a:r>
            <a:r>
              <a:rPr lang="tr-TR" b="1" dirty="0">
                <a:solidFill>
                  <a:srgbClr val="0432FF"/>
                </a:solidFill>
              </a:rPr>
              <a:t>bugüne kadar hiçbir koruyucu önlem ve önleme politikası uygulanmamıştır.</a:t>
            </a:r>
            <a:r>
              <a:rPr lang="tr-TR" dirty="0"/>
              <a:t> </a:t>
            </a:r>
          </a:p>
          <a:p>
            <a:r>
              <a:rPr lang="tr-TR" b="1" dirty="0">
                <a:solidFill>
                  <a:srgbClr val="FF0000"/>
                </a:solidFill>
              </a:rPr>
              <a:t>En önemlisi, sağlık çalışanlarına yönelik şiddet, siyasi bir mesele ve halk sağlığı krizi olarak yeterince tanınmamaktadır</a:t>
            </a:r>
            <a:r>
              <a:rPr lang="tr-TR" dirty="0"/>
              <a:t>. </a:t>
            </a:r>
          </a:p>
          <a:p>
            <a:r>
              <a:rPr lang="tr-TR" b="1" dirty="0">
                <a:solidFill>
                  <a:srgbClr val="0432FF"/>
                </a:solidFill>
              </a:rPr>
              <a:t>Sağlık işgücü politikasında</a:t>
            </a:r>
            <a:r>
              <a:rPr lang="tr-TR" dirty="0"/>
              <a:t>, Avrupa ve ulusal </a:t>
            </a:r>
            <a:r>
              <a:rPr lang="tr-TR" dirty="0" err="1"/>
              <a:t>pandemi</a:t>
            </a:r>
            <a:r>
              <a:rPr lang="tr-TR" dirty="0"/>
              <a:t> toparlanma planlarında ve </a:t>
            </a:r>
            <a:r>
              <a:rPr lang="tr-TR" b="1" dirty="0">
                <a:solidFill>
                  <a:srgbClr val="0432FF"/>
                </a:solidFill>
              </a:rPr>
              <a:t>sağlık sisteminin dayanıklılığına ilişkin tartışmalarda büyük ölçüde yer almamaktadır.</a:t>
            </a:r>
          </a:p>
          <a:p>
            <a:endParaRPr lang="tr-TR" dirty="0"/>
          </a:p>
        </p:txBody>
      </p:sp>
      <p:sp>
        <p:nvSpPr>
          <p:cNvPr id="4" name="Rectangle 3">
            <a:extLst>
              <a:ext uri="{FF2B5EF4-FFF2-40B4-BE49-F238E27FC236}">
                <a16:creationId xmlns:a16="http://schemas.microsoft.com/office/drawing/2014/main" xmlns="" id="{E8B32894-94E9-184F-AA86-0B6250ADC72B}"/>
              </a:ext>
            </a:extLst>
          </p:cNvPr>
          <p:cNvSpPr/>
          <p:nvPr/>
        </p:nvSpPr>
        <p:spPr>
          <a:xfrm>
            <a:off x="1404257" y="5853797"/>
            <a:ext cx="9383486" cy="646331"/>
          </a:xfrm>
          <a:prstGeom prst="rect">
            <a:avLst/>
          </a:prstGeom>
          <a:solidFill>
            <a:srgbClr val="FBDEFF"/>
          </a:solidFill>
        </p:spPr>
        <p:txBody>
          <a:bodyPr wrap="square">
            <a:spAutoFit/>
          </a:bodyPr>
          <a:lstStyle/>
          <a:p>
            <a:r>
              <a:rPr lang="tr-TR" b="1" dirty="0" err="1"/>
              <a:t>EllenKuhlmann</a:t>
            </a:r>
            <a:r>
              <a:rPr lang="tr-TR" b="1" dirty="0"/>
              <a:t> et al.</a:t>
            </a:r>
            <a:r>
              <a:rPr lang="tr-TR"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is a </a:t>
            </a:r>
            <a:r>
              <a:rPr lang="tr-TR" b="1" dirty="0" err="1"/>
              <a:t>political</a:t>
            </a:r>
            <a:r>
              <a:rPr lang="tr-TR" b="1" dirty="0"/>
              <a:t> problem </a:t>
            </a:r>
            <a:r>
              <a:rPr lang="tr-TR" b="1" dirty="0" err="1"/>
              <a:t>and</a:t>
            </a:r>
            <a:r>
              <a:rPr lang="tr-TR" b="1" dirty="0"/>
              <a:t> a </a:t>
            </a:r>
            <a:r>
              <a:rPr lang="tr-TR" b="1" dirty="0" err="1"/>
              <a:t>public</a:t>
            </a:r>
            <a:r>
              <a:rPr lang="tr-TR" b="1" dirty="0"/>
              <a:t> </a:t>
            </a:r>
            <a:r>
              <a:rPr lang="tr-TR" b="1" dirty="0" err="1"/>
              <a:t>health</a:t>
            </a:r>
            <a:r>
              <a:rPr lang="tr-TR" b="1" dirty="0"/>
              <a:t> </a:t>
            </a:r>
            <a:r>
              <a:rPr lang="tr-TR" b="1" dirty="0" err="1"/>
              <a:t>issue</a:t>
            </a:r>
            <a:r>
              <a:rPr lang="tr-TR" b="1" dirty="0"/>
              <a:t>: a </a:t>
            </a:r>
            <a:r>
              <a:rPr lang="tr-TR" b="1" dirty="0" err="1"/>
              <a:t>call</a:t>
            </a:r>
            <a:r>
              <a:rPr lang="tr-TR" b="1" dirty="0"/>
              <a:t> </a:t>
            </a:r>
            <a:r>
              <a:rPr lang="tr-TR" b="1" dirty="0" err="1"/>
              <a:t>to</a:t>
            </a:r>
            <a:r>
              <a:rPr lang="tr-TR" b="1" dirty="0"/>
              <a:t> </a:t>
            </a:r>
            <a:r>
              <a:rPr lang="tr-TR" b="1" dirty="0" err="1"/>
              <a:t>action</a:t>
            </a:r>
            <a:r>
              <a:rPr lang="tr-TR" b="1" dirty="0"/>
              <a:t>. </a:t>
            </a:r>
            <a:r>
              <a:rPr lang="tr-TR" b="1" dirty="0" err="1"/>
              <a:t>European</a:t>
            </a:r>
            <a:r>
              <a:rPr lang="tr-TR" b="1" dirty="0"/>
              <a:t> </a:t>
            </a:r>
            <a:r>
              <a:rPr lang="tr-TR" b="1" dirty="0" err="1"/>
              <a:t>Journal</a:t>
            </a:r>
            <a:r>
              <a:rPr lang="tr-TR" b="1" dirty="0"/>
              <a:t> of </a:t>
            </a:r>
            <a:r>
              <a:rPr lang="tr-TR" b="1" dirty="0" err="1"/>
              <a:t>Public</a:t>
            </a:r>
            <a:r>
              <a:rPr lang="tr-TR" b="1" dirty="0"/>
              <a:t> </a:t>
            </a:r>
            <a:r>
              <a:rPr lang="tr-TR" b="1" dirty="0" err="1"/>
              <a:t>Health</a:t>
            </a:r>
            <a:r>
              <a:rPr lang="tr-TR" b="1" dirty="0"/>
              <a:t>, </a:t>
            </a:r>
            <a:r>
              <a:rPr lang="tr-TR" b="1" dirty="0" err="1"/>
              <a:t>Vol</a:t>
            </a:r>
            <a:r>
              <a:rPr lang="tr-TR" b="1" dirty="0"/>
              <a:t>. 33, No. 1, 4–5 (2022)</a:t>
            </a:r>
            <a:endParaRPr lang="tr-TR" dirty="0"/>
          </a:p>
        </p:txBody>
      </p:sp>
    </p:spTree>
    <p:extLst>
      <p:ext uri="{BB962C8B-B14F-4D97-AF65-F5344CB8AC3E}">
        <p14:creationId xmlns:p14="http://schemas.microsoft.com/office/powerpoint/2010/main" val="2449225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D77A26-C117-2545-BFEB-5CD8C08C43A8}"/>
              </a:ext>
            </a:extLst>
          </p:cNvPr>
          <p:cNvSpPr>
            <a:spLocks noGrp="1"/>
          </p:cNvSpPr>
          <p:nvPr>
            <p:ph idx="1"/>
          </p:nvPr>
        </p:nvSpPr>
        <p:spPr>
          <a:xfrm>
            <a:off x="838200" y="666297"/>
            <a:ext cx="10515600" cy="4852760"/>
          </a:xfrm>
        </p:spPr>
        <p:txBody>
          <a:bodyPr>
            <a:normAutofit fontScale="85000" lnSpcReduction="20000"/>
          </a:bodyPr>
          <a:lstStyle/>
          <a:p>
            <a:pPr marL="0" indent="0">
              <a:buNone/>
            </a:pPr>
            <a:r>
              <a:rPr lang="tr-TR" b="1" dirty="0">
                <a:solidFill>
                  <a:srgbClr val="FF0000"/>
                </a:solidFill>
              </a:rPr>
              <a:t>Acil bakım ve yüksek düzeyde </a:t>
            </a:r>
            <a:r>
              <a:rPr lang="tr-TR" b="1" dirty="0" err="1">
                <a:solidFill>
                  <a:srgbClr val="FF0000"/>
                </a:solidFill>
              </a:rPr>
              <a:t>politize</a:t>
            </a:r>
            <a:r>
              <a:rPr lang="tr-TR" b="1" dirty="0">
                <a:solidFill>
                  <a:srgbClr val="FF0000"/>
                </a:solidFill>
              </a:rPr>
              <a:t> olmuş sağlık hizmetlerinde sağlık çalışanları</a:t>
            </a:r>
            <a:endParaRPr lang="tr-TR" dirty="0">
              <a:solidFill>
                <a:srgbClr val="FF0000"/>
              </a:solidFill>
            </a:endParaRPr>
          </a:p>
          <a:p>
            <a:r>
              <a:rPr lang="tr-TR" dirty="0"/>
              <a:t>Acil sağlık hizmetlerinde çalışan sağlık çalışanları genellikle şiddet içeren saldırılara karşı daha yüksek risk altındadır.</a:t>
            </a:r>
          </a:p>
          <a:p>
            <a:r>
              <a:rPr lang="tr-TR" dirty="0"/>
              <a:t>Ancak, </a:t>
            </a:r>
            <a:r>
              <a:rPr lang="tr-TR" b="1" dirty="0" err="1">
                <a:solidFill>
                  <a:srgbClr val="0432FF"/>
                </a:solidFill>
              </a:rPr>
              <a:t>koronavirüs</a:t>
            </a:r>
            <a:r>
              <a:rPr lang="tr-TR" b="1" dirty="0">
                <a:solidFill>
                  <a:srgbClr val="0432FF"/>
                </a:solidFill>
              </a:rPr>
              <a:t> inkârı ve aşı karşıtlığı gibi yeni anti-demokratik hareketlerin yanı sıra Avrupa'da sağ popülizm ve </a:t>
            </a:r>
            <a:r>
              <a:rPr lang="tr-TR" b="1" dirty="0" err="1">
                <a:solidFill>
                  <a:srgbClr val="0432FF"/>
                </a:solidFill>
              </a:rPr>
              <a:t>neo</a:t>
            </a:r>
            <a:r>
              <a:rPr lang="tr-TR" b="1" dirty="0">
                <a:solidFill>
                  <a:srgbClr val="0432FF"/>
                </a:solidFill>
              </a:rPr>
              <a:t>-faşizmin artması durumu daha da kötüleştirmiştir.</a:t>
            </a:r>
            <a:endParaRPr lang="tr-TR" dirty="0"/>
          </a:p>
          <a:p>
            <a:r>
              <a:rPr lang="tr-TR" dirty="0"/>
              <a:t>Bu gelişmelerin ortak paydası anti-demokratik olmaları ve bilimsel kanıtları, devlet kurumlarını, eşitliği, çeşitliliği ve sağlık hakkı da dâhil olmak üzere insan haklarını reddetmeleridir. </a:t>
            </a:r>
          </a:p>
          <a:p>
            <a:r>
              <a:rPr lang="tr-TR" dirty="0"/>
              <a:t>Bu bağlamda, </a:t>
            </a:r>
            <a:r>
              <a:rPr lang="tr-TR" b="1" dirty="0">
                <a:solidFill>
                  <a:srgbClr val="0432FF"/>
                </a:solidFill>
              </a:rPr>
              <a:t>acil sağlık hizmetlerinde çalışan sağlık çalışanları ve diğerlerinin yanı sıra aşılama, kürtaj ve üreme sağlığı hizmetleri sunan sağlık çalışanları ile azınlık ve hassas gruplara (örneğin sığınmacılar, göçmenler, LGBTQ bireyler) yönelik hizmetler, devlete ve kurumlarına yönelik saldırıların hedefi ve vekili haline gelmiştir</a:t>
            </a:r>
            <a:r>
              <a:rPr lang="tr-TR" dirty="0"/>
              <a:t>. Dolayısıyla bu saldırılara karşı güçlü ve koordineli bir siyasi yanıt verilmesi gerekmektedir.</a:t>
            </a:r>
          </a:p>
          <a:p>
            <a:endParaRPr lang="tr-TR" dirty="0"/>
          </a:p>
        </p:txBody>
      </p:sp>
      <p:sp>
        <p:nvSpPr>
          <p:cNvPr id="4" name="Rectangle 3">
            <a:extLst>
              <a:ext uri="{FF2B5EF4-FFF2-40B4-BE49-F238E27FC236}">
                <a16:creationId xmlns:a16="http://schemas.microsoft.com/office/drawing/2014/main" xmlns="" id="{E8B32894-94E9-184F-AA86-0B6250ADC72B}"/>
              </a:ext>
            </a:extLst>
          </p:cNvPr>
          <p:cNvSpPr/>
          <p:nvPr/>
        </p:nvSpPr>
        <p:spPr>
          <a:xfrm>
            <a:off x="1404257" y="5853797"/>
            <a:ext cx="9383486" cy="646331"/>
          </a:xfrm>
          <a:prstGeom prst="rect">
            <a:avLst/>
          </a:prstGeom>
          <a:solidFill>
            <a:srgbClr val="FBDEFF"/>
          </a:solidFill>
        </p:spPr>
        <p:txBody>
          <a:bodyPr wrap="square">
            <a:spAutoFit/>
          </a:bodyPr>
          <a:lstStyle/>
          <a:p>
            <a:r>
              <a:rPr lang="tr-TR" b="1" dirty="0" err="1"/>
              <a:t>EllenKuhlmann</a:t>
            </a:r>
            <a:r>
              <a:rPr lang="tr-TR" b="1" dirty="0"/>
              <a:t> et al.</a:t>
            </a:r>
            <a:r>
              <a:rPr lang="tr-TR"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is a </a:t>
            </a:r>
            <a:r>
              <a:rPr lang="tr-TR" b="1" dirty="0" err="1"/>
              <a:t>political</a:t>
            </a:r>
            <a:r>
              <a:rPr lang="tr-TR" b="1" dirty="0"/>
              <a:t> problem </a:t>
            </a:r>
            <a:r>
              <a:rPr lang="tr-TR" b="1" dirty="0" err="1"/>
              <a:t>and</a:t>
            </a:r>
            <a:r>
              <a:rPr lang="tr-TR" b="1" dirty="0"/>
              <a:t> a </a:t>
            </a:r>
            <a:r>
              <a:rPr lang="tr-TR" b="1" dirty="0" err="1"/>
              <a:t>public</a:t>
            </a:r>
            <a:r>
              <a:rPr lang="tr-TR" b="1" dirty="0"/>
              <a:t> </a:t>
            </a:r>
            <a:r>
              <a:rPr lang="tr-TR" b="1" dirty="0" err="1"/>
              <a:t>health</a:t>
            </a:r>
            <a:r>
              <a:rPr lang="tr-TR" b="1" dirty="0"/>
              <a:t> </a:t>
            </a:r>
            <a:r>
              <a:rPr lang="tr-TR" b="1" dirty="0" err="1"/>
              <a:t>issue</a:t>
            </a:r>
            <a:r>
              <a:rPr lang="tr-TR" b="1" dirty="0"/>
              <a:t>: a </a:t>
            </a:r>
            <a:r>
              <a:rPr lang="tr-TR" b="1" dirty="0" err="1"/>
              <a:t>call</a:t>
            </a:r>
            <a:r>
              <a:rPr lang="tr-TR" b="1" dirty="0"/>
              <a:t> </a:t>
            </a:r>
            <a:r>
              <a:rPr lang="tr-TR" b="1" dirty="0" err="1"/>
              <a:t>to</a:t>
            </a:r>
            <a:r>
              <a:rPr lang="tr-TR" b="1" dirty="0"/>
              <a:t> </a:t>
            </a:r>
            <a:r>
              <a:rPr lang="tr-TR" b="1" dirty="0" err="1"/>
              <a:t>action</a:t>
            </a:r>
            <a:r>
              <a:rPr lang="tr-TR" b="1" dirty="0"/>
              <a:t>. </a:t>
            </a:r>
            <a:r>
              <a:rPr lang="tr-TR" b="1" dirty="0" err="1"/>
              <a:t>European</a:t>
            </a:r>
            <a:r>
              <a:rPr lang="tr-TR" b="1" dirty="0"/>
              <a:t> </a:t>
            </a:r>
            <a:r>
              <a:rPr lang="tr-TR" b="1" dirty="0" err="1"/>
              <a:t>Journal</a:t>
            </a:r>
            <a:r>
              <a:rPr lang="tr-TR" b="1" dirty="0"/>
              <a:t> of </a:t>
            </a:r>
            <a:r>
              <a:rPr lang="tr-TR" b="1" dirty="0" err="1"/>
              <a:t>Public</a:t>
            </a:r>
            <a:r>
              <a:rPr lang="tr-TR" b="1" dirty="0"/>
              <a:t> </a:t>
            </a:r>
            <a:r>
              <a:rPr lang="tr-TR" b="1" dirty="0" err="1"/>
              <a:t>Health</a:t>
            </a:r>
            <a:r>
              <a:rPr lang="tr-TR" b="1" dirty="0"/>
              <a:t>, </a:t>
            </a:r>
            <a:r>
              <a:rPr lang="tr-TR" b="1" dirty="0" err="1"/>
              <a:t>Vol</a:t>
            </a:r>
            <a:r>
              <a:rPr lang="tr-TR" b="1" dirty="0"/>
              <a:t>. 33, No. 1, 4–5 (2022)</a:t>
            </a:r>
            <a:endParaRPr lang="tr-TR" dirty="0"/>
          </a:p>
        </p:txBody>
      </p:sp>
    </p:spTree>
    <p:extLst>
      <p:ext uri="{BB962C8B-B14F-4D97-AF65-F5344CB8AC3E}">
        <p14:creationId xmlns:p14="http://schemas.microsoft.com/office/powerpoint/2010/main" val="1563669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D77A26-C117-2545-BFEB-5CD8C08C43A8}"/>
              </a:ext>
            </a:extLst>
          </p:cNvPr>
          <p:cNvSpPr>
            <a:spLocks noGrp="1"/>
          </p:cNvSpPr>
          <p:nvPr>
            <p:ph idx="1"/>
          </p:nvPr>
        </p:nvSpPr>
        <p:spPr>
          <a:xfrm>
            <a:off x="838200" y="666297"/>
            <a:ext cx="10515600" cy="4852760"/>
          </a:xfrm>
        </p:spPr>
        <p:txBody>
          <a:bodyPr>
            <a:normAutofit/>
          </a:bodyPr>
          <a:lstStyle/>
          <a:p>
            <a:pPr marL="0" indent="0">
              <a:buNone/>
            </a:pPr>
            <a:r>
              <a:rPr lang="tr-TR" b="1" dirty="0">
                <a:solidFill>
                  <a:srgbClr val="FF0000"/>
                </a:solidFill>
              </a:rPr>
              <a:t>Toplumsal cinsiyete dayalı ve cinsel şiddet boyutundan etkilenen sağlık çalışanları</a:t>
            </a:r>
            <a:endParaRPr lang="tr-TR" dirty="0">
              <a:solidFill>
                <a:srgbClr val="FF0000"/>
              </a:solidFill>
            </a:endParaRPr>
          </a:p>
          <a:p>
            <a:r>
              <a:rPr lang="tr-TR" dirty="0"/>
              <a:t>Kadınlar sağlık işgücünün büyük çoğunluğunu oluşturmaktadır ve şiddet cinsiyetten bağımsız bir tehdit değildir. </a:t>
            </a:r>
            <a:r>
              <a:rPr lang="tr-TR" b="1" dirty="0">
                <a:solidFill>
                  <a:srgbClr val="0432FF"/>
                </a:solidFill>
              </a:rPr>
              <a:t>Cinsiyete dayalı ve cinsel şiddet yaygındır ve çoğunlukla kadın sağlık çalışanlarını etkilemektedir. </a:t>
            </a:r>
            <a:r>
              <a:rPr lang="tr-TR" dirty="0"/>
              <a:t>Ne yazık ki, ciddi bir veri, araştırma ve bilgi eksikliği söz konusudur ve bu da siyasi irade ve politika oluşturma konusunda yetersizliğe yol açmaktadır. Azınlık kadın sağlık çalışanlarına ve bazı erkeklere yönelik cinsel şiddet konusunda da sessizliği bozmaya, korumayı geliştirmeye ve daha fazla duyarlılık yaratmaya acil ihtiyaç vardır.</a:t>
            </a:r>
          </a:p>
          <a:p>
            <a:endParaRPr lang="tr-TR" dirty="0"/>
          </a:p>
        </p:txBody>
      </p:sp>
      <p:sp>
        <p:nvSpPr>
          <p:cNvPr id="4" name="Rectangle 3">
            <a:extLst>
              <a:ext uri="{FF2B5EF4-FFF2-40B4-BE49-F238E27FC236}">
                <a16:creationId xmlns:a16="http://schemas.microsoft.com/office/drawing/2014/main" xmlns="" id="{E8B32894-94E9-184F-AA86-0B6250ADC72B}"/>
              </a:ext>
            </a:extLst>
          </p:cNvPr>
          <p:cNvSpPr/>
          <p:nvPr/>
        </p:nvSpPr>
        <p:spPr>
          <a:xfrm>
            <a:off x="1404257" y="5853797"/>
            <a:ext cx="9383486" cy="646331"/>
          </a:xfrm>
          <a:prstGeom prst="rect">
            <a:avLst/>
          </a:prstGeom>
          <a:solidFill>
            <a:srgbClr val="FBDEFF"/>
          </a:solidFill>
        </p:spPr>
        <p:txBody>
          <a:bodyPr wrap="square">
            <a:spAutoFit/>
          </a:bodyPr>
          <a:lstStyle/>
          <a:p>
            <a:r>
              <a:rPr lang="tr-TR" b="1" dirty="0" err="1"/>
              <a:t>EllenKuhlmann</a:t>
            </a:r>
            <a:r>
              <a:rPr lang="tr-TR" b="1" dirty="0"/>
              <a:t> et al.</a:t>
            </a:r>
            <a:r>
              <a:rPr lang="tr-TR"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is a </a:t>
            </a:r>
            <a:r>
              <a:rPr lang="tr-TR" b="1" dirty="0" err="1"/>
              <a:t>political</a:t>
            </a:r>
            <a:r>
              <a:rPr lang="tr-TR" b="1" dirty="0"/>
              <a:t> problem </a:t>
            </a:r>
            <a:r>
              <a:rPr lang="tr-TR" b="1" dirty="0" err="1"/>
              <a:t>and</a:t>
            </a:r>
            <a:r>
              <a:rPr lang="tr-TR" b="1" dirty="0"/>
              <a:t> a </a:t>
            </a:r>
            <a:r>
              <a:rPr lang="tr-TR" b="1" dirty="0" err="1"/>
              <a:t>public</a:t>
            </a:r>
            <a:r>
              <a:rPr lang="tr-TR" b="1" dirty="0"/>
              <a:t> </a:t>
            </a:r>
            <a:r>
              <a:rPr lang="tr-TR" b="1" dirty="0" err="1"/>
              <a:t>health</a:t>
            </a:r>
            <a:r>
              <a:rPr lang="tr-TR" b="1" dirty="0"/>
              <a:t> </a:t>
            </a:r>
            <a:r>
              <a:rPr lang="tr-TR" b="1" dirty="0" err="1"/>
              <a:t>issue</a:t>
            </a:r>
            <a:r>
              <a:rPr lang="tr-TR" b="1" dirty="0"/>
              <a:t>: a </a:t>
            </a:r>
            <a:r>
              <a:rPr lang="tr-TR" b="1" dirty="0" err="1"/>
              <a:t>call</a:t>
            </a:r>
            <a:r>
              <a:rPr lang="tr-TR" b="1" dirty="0"/>
              <a:t> </a:t>
            </a:r>
            <a:r>
              <a:rPr lang="tr-TR" b="1" dirty="0" err="1"/>
              <a:t>to</a:t>
            </a:r>
            <a:r>
              <a:rPr lang="tr-TR" b="1" dirty="0"/>
              <a:t> </a:t>
            </a:r>
            <a:r>
              <a:rPr lang="tr-TR" b="1" dirty="0" err="1"/>
              <a:t>action</a:t>
            </a:r>
            <a:r>
              <a:rPr lang="tr-TR" b="1" dirty="0"/>
              <a:t>. </a:t>
            </a:r>
            <a:r>
              <a:rPr lang="tr-TR" b="1" dirty="0" err="1"/>
              <a:t>European</a:t>
            </a:r>
            <a:r>
              <a:rPr lang="tr-TR" b="1" dirty="0"/>
              <a:t> </a:t>
            </a:r>
            <a:r>
              <a:rPr lang="tr-TR" b="1" dirty="0" err="1"/>
              <a:t>Journal</a:t>
            </a:r>
            <a:r>
              <a:rPr lang="tr-TR" b="1" dirty="0"/>
              <a:t> of </a:t>
            </a:r>
            <a:r>
              <a:rPr lang="tr-TR" b="1" dirty="0" err="1"/>
              <a:t>Public</a:t>
            </a:r>
            <a:r>
              <a:rPr lang="tr-TR" b="1" dirty="0"/>
              <a:t> </a:t>
            </a:r>
            <a:r>
              <a:rPr lang="tr-TR" b="1" dirty="0" err="1"/>
              <a:t>Health</a:t>
            </a:r>
            <a:r>
              <a:rPr lang="tr-TR" b="1" dirty="0"/>
              <a:t>, </a:t>
            </a:r>
            <a:r>
              <a:rPr lang="tr-TR" b="1" dirty="0" err="1"/>
              <a:t>Vol</a:t>
            </a:r>
            <a:r>
              <a:rPr lang="tr-TR" b="1" dirty="0"/>
              <a:t>. 33, No. 1, 4–5 (2022)</a:t>
            </a:r>
            <a:endParaRPr lang="tr-TR" dirty="0"/>
          </a:p>
        </p:txBody>
      </p:sp>
    </p:spTree>
    <p:extLst>
      <p:ext uri="{BB962C8B-B14F-4D97-AF65-F5344CB8AC3E}">
        <p14:creationId xmlns:p14="http://schemas.microsoft.com/office/powerpoint/2010/main" val="186356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A9D8959-BA9A-1749-9552-9FDD12B5FEE9}"/>
              </a:ext>
            </a:extLst>
          </p:cNvPr>
          <p:cNvSpPr>
            <a:spLocks noGrp="1"/>
          </p:cNvSpPr>
          <p:nvPr>
            <p:ph idx="1"/>
          </p:nvPr>
        </p:nvSpPr>
        <p:spPr>
          <a:xfrm>
            <a:off x="734683" y="1014742"/>
            <a:ext cx="10515600" cy="4851220"/>
          </a:xfrm>
        </p:spPr>
        <p:txBody>
          <a:bodyPr>
            <a:normAutofit fontScale="85000" lnSpcReduction="20000"/>
          </a:bodyPr>
          <a:lstStyle/>
          <a:p>
            <a:endParaRPr lang="tr-TR" dirty="0"/>
          </a:p>
          <a:p>
            <a:pPr marL="0" indent="0">
              <a:buNone/>
            </a:pPr>
            <a:r>
              <a:rPr lang="tr-TR" b="1" dirty="0"/>
              <a:t>Gates D. (2004), </a:t>
            </a:r>
            <a:r>
              <a:rPr lang="tr-TR" b="1" dirty="0" err="1"/>
              <a:t>editorial</a:t>
            </a:r>
            <a:r>
              <a:rPr lang="tr-TR" b="1" dirty="0"/>
              <a:t> </a:t>
            </a:r>
            <a:r>
              <a:rPr lang="tr-TR" b="1" dirty="0" err="1">
                <a:solidFill>
                  <a:srgbClr val="C00000"/>
                </a:solidFill>
              </a:rPr>
              <a:t>The</a:t>
            </a:r>
            <a:r>
              <a:rPr lang="tr-TR" b="1" dirty="0">
                <a:solidFill>
                  <a:srgbClr val="C00000"/>
                </a:solidFill>
              </a:rPr>
              <a:t> </a:t>
            </a:r>
            <a:r>
              <a:rPr lang="tr-TR" b="1" dirty="0" err="1">
                <a:solidFill>
                  <a:srgbClr val="C00000"/>
                </a:solidFill>
              </a:rPr>
              <a:t>epidemic</a:t>
            </a:r>
            <a:r>
              <a:rPr lang="tr-TR" b="1" dirty="0">
                <a:solidFill>
                  <a:srgbClr val="C00000"/>
                </a:solidFill>
              </a:rPr>
              <a:t> of </a:t>
            </a:r>
            <a:r>
              <a:rPr lang="tr-TR" b="1" dirty="0" err="1">
                <a:solidFill>
                  <a:srgbClr val="C00000"/>
                </a:solidFill>
              </a:rPr>
              <a:t>violence</a:t>
            </a:r>
            <a:r>
              <a:rPr lang="tr-TR" b="1" dirty="0">
                <a:solidFill>
                  <a:srgbClr val="C00000"/>
                </a:solidFill>
              </a:rPr>
              <a:t> </a:t>
            </a:r>
            <a:r>
              <a:rPr lang="tr-TR" b="1" dirty="0" err="1">
                <a:solidFill>
                  <a:srgbClr val="C00000"/>
                </a:solidFill>
              </a:rPr>
              <a:t>against</a:t>
            </a:r>
            <a:r>
              <a:rPr lang="tr-TR" b="1" dirty="0">
                <a:solidFill>
                  <a:srgbClr val="C00000"/>
                </a:solidFill>
              </a:rPr>
              <a:t> </a:t>
            </a:r>
            <a:r>
              <a:rPr lang="tr-TR" b="1" dirty="0" err="1">
                <a:solidFill>
                  <a:srgbClr val="C00000"/>
                </a:solidFill>
              </a:rPr>
              <a:t>healthcare</a:t>
            </a:r>
            <a:r>
              <a:rPr lang="tr-TR" b="1" dirty="0">
                <a:solidFill>
                  <a:srgbClr val="C00000"/>
                </a:solidFill>
              </a:rPr>
              <a:t> </a:t>
            </a:r>
            <a:r>
              <a:rPr lang="tr-TR" b="1" dirty="0" err="1">
                <a:solidFill>
                  <a:srgbClr val="C00000"/>
                </a:solidFill>
              </a:rPr>
              <a:t>workers</a:t>
            </a:r>
            <a:r>
              <a:rPr lang="tr-TR" b="1" dirty="0">
                <a:solidFill>
                  <a:srgbClr val="C00000"/>
                </a:solidFill>
              </a:rPr>
              <a:t>. </a:t>
            </a:r>
            <a:r>
              <a:rPr lang="tr-TR" b="1" dirty="0" err="1">
                <a:solidFill>
                  <a:srgbClr val="C00000"/>
                </a:solidFill>
              </a:rPr>
              <a:t>Occup</a:t>
            </a:r>
            <a:r>
              <a:rPr lang="tr-TR" b="1" dirty="0">
                <a:solidFill>
                  <a:srgbClr val="C00000"/>
                </a:solidFill>
              </a:rPr>
              <a:t> </a:t>
            </a:r>
            <a:r>
              <a:rPr lang="tr-TR" b="1" dirty="0" err="1">
                <a:solidFill>
                  <a:srgbClr val="C00000"/>
                </a:solidFill>
              </a:rPr>
              <a:t>Environ</a:t>
            </a:r>
            <a:r>
              <a:rPr lang="tr-TR" b="1" dirty="0">
                <a:solidFill>
                  <a:srgbClr val="C00000"/>
                </a:solidFill>
              </a:rPr>
              <a:t> </a:t>
            </a:r>
            <a:r>
              <a:rPr lang="tr-TR" b="1" dirty="0" err="1">
                <a:solidFill>
                  <a:srgbClr val="C00000"/>
                </a:solidFill>
              </a:rPr>
              <a:t>Med</a:t>
            </a:r>
            <a:r>
              <a:rPr lang="tr-TR" b="1" dirty="0">
                <a:solidFill>
                  <a:srgbClr val="C00000"/>
                </a:solidFill>
              </a:rPr>
              <a:t> 2004; </a:t>
            </a:r>
            <a:r>
              <a:rPr lang="tr-TR" dirty="0">
                <a:solidFill>
                  <a:srgbClr val="C00000"/>
                </a:solidFill>
              </a:rPr>
              <a:t>61:649–650</a:t>
            </a:r>
          </a:p>
          <a:p>
            <a:pPr marL="0" indent="0">
              <a:buNone/>
            </a:pPr>
            <a:endParaRPr lang="tr-TR" dirty="0">
              <a:solidFill>
                <a:srgbClr val="C00000"/>
              </a:solidFill>
            </a:endParaRPr>
          </a:p>
          <a:p>
            <a:r>
              <a:rPr lang="tr-TR" dirty="0"/>
              <a:t>uzmanlar sözlü ve fiziksel şiddet riskinin çeşitli sağlık hizmetleri ortamlarında </a:t>
            </a:r>
            <a:r>
              <a:rPr lang="tr-TR" b="1" dirty="0">
                <a:solidFill>
                  <a:srgbClr val="0432FF"/>
                </a:solidFill>
              </a:rPr>
              <a:t>arttığına</a:t>
            </a:r>
            <a:r>
              <a:rPr lang="tr-TR" dirty="0"/>
              <a:t> inanmaktadır</a:t>
            </a:r>
          </a:p>
          <a:p>
            <a:r>
              <a:rPr lang="tr-TR" dirty="0"/>
              <a:t>sağlık çalışanları için şiddet oranlarının yüksek ve </a:t>
            </a:r>
            <a:r>
              <a:rPr lang="tr-TR" b="1" dirty="0">
                <a:solidFill>
                  <a:srgbClr val="0432FF"/>
                </a:solidFill>
              </a:rPr>
              <a:t>önleme çabalarının düşük kaldığı</a:t>
            </a:r>
          </a:p>
          <a:p>
            <a:r>
              <a:rPr lang="tr-TR" dirty="0"/>
              <a:t>sağlık çalışanlarının fiziksel olmayan ve fiziksel şiddet deneyimleri, </a:t>
            </a:r>
            <a:r>
              <a:rPr lang="tr-TR" b="1" dirty="0">
                <a:solidFill>
                  <a:srgbClr val="0432FF"/>
                </a:solidFill>
              </a:rPr>
              <a:t>iş memnuniyetinin azalması, mesleki gerginliğin artması ve hasta bakım sonuçlarının kötüleşmesiyle olan ilişkisi</a:t>
            </a:r>
          </a:p>
          <a:p>
            <a:r>
              <a:rPr lang="tr-TR" b="1" dirty="0">
                <a:solidFill>
                  <a:srgbClr val="0432FF"/>
                </a:solidFill>
              </a:rPr>
              <a:t>sağlık çalışanları şiddeti "işin bir parçası»</a:t>
            </a:r>
          </a:p>
          <a:p>
            <a:r>
              <a:rPr lang="tr-TR" b="1" dirty="0"/>
              <a:t>sağlık çalışanlarının çoğunluğu şiddet riski altındadır ve sağlık sektörü işverenlerinin daha fazlasını yapması gerekir.</a:t>
            </a:r>
          </a:p>
          <a:p>
            <a:endParaRPr lang="tr-TR" dirty="0"/>
          </a:p>
          <a:p>
            <a:endParaRPr lang="tr-TR" dirty="0"/>
          </a:p>
          <a:p>
            <a:endParaRPr lang="tr-TR" dirty="0"/>
          </a:p>
        </p:txBody>
      </p:sp>
    </p:spTree>
    <p:extLst>
      <p:ext uri="{BB962C8B-B14F-4D97-AF65-F5344CB8AC3E}">
        <p14:creationId xmlns:p14="http://schemas.microsoft.com/office/powerpoint/2010/main" val="2551093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8D77A26-C117-2545-BFEB-5CD8C08C43A8}"/>
              </a:ext>
            </a:extLst>
          </p:cNvPr>
          <p:cNvSpPr>
            <a:spLocks noGrp="1"/>
          </p:cNvSpPr>
          <p:nvPr>
            <p:ph idx="1"/>
          </p:nvPr>
        </p:nvSpPr>
        <p:spPr>
          <a:xfrm>
            <a:off x="838200" y="666297"/>
            <a:ext cx="10515600" cy="4852760"/>
          </a:xfrm>
        </p:spPr>
        <p:txBody>
          <a:bodyPr>
            <a:normAutofit/>
          </a:bodyPr>
          <a:lstStyle/>
          <a:p>
            <a:pPr marL="0" indent="0">
              <a:buNone/>
            </a:pPr>
            <a:r>
              <a:rPr lang="tr-TR" b="1" dirty="0" err="1">
                <a:solidFill>
                  <a:srgbClr val="FF0000"/>
                </a:solidFill>
              </a:rPr>
              <a:t>Irksallaştırılmış</a:t>
            </a:r>
            <a:r>
              <a:rPr lang="tr-TR" b="1" dirty="0">
                <a:solidFill>
                  <a:srgbClr val="FF0000"/>
                </a:solidFill>
              </a:rPr>
              <a:t> şiddet boyutundan etkilenen sağlık çalışanları</a:t>
            </a:r>
            <a:endParaRPr lang="tr-TR" dirty="0">
              <a:solidFill>
                <a:srgbClr val="FF0000"/>
              </a:solidFill>
            </a:endParaRPr>
          </a:p>
          <a:p>
            <a:endParaRPr lang="tr-TR" dirty="0"/>
          </a:p>
          <a:p>
            <a:r>
              <a:rPr lang="tr-TR" dirty="0"/>
              <a:t>Sağlık sistemleri </a:t>
            </a:r>
            <a:r>
              <a:rPr lang="tr-TR" b="1" dirty="0">
                <a:solidFill>
                  <a:srgbClr val="0432FF"/>
                </a:solidFill>
              </a:rPr>
              <a:t>göçmen sağlık çalışanlarına </a:t>
            </a:r>
            <a:r>
              <a:rPr lang="tr-TR" dirty="0"/>
              <a:t>giderek daha fazla güvenmektedir. Dolayısıyla bu grubun da artan şiddet olaylarından etkilendiğini varsayabiliriz. Bu nedenle, bazı bölgelerdeki anti-demokratik siyasi hareketlerin arka planında özel koruma gerekli olabilir. Cinsiyete dayalı şiddete benzer şekilde, bu alandaki verilerin az olması, halk sağlığı alanında politik eylem eksikliğine yol açmaktadır.</a:t>
            </a:r>
          </a:p>
          <a:p>
            <a:endParaRPr lang="tr-TR" dirty="0"/>
          </a:p>
        </p:txBody>
      </p:sp>
      <p:sp>
        <p:nvSpPr>
          <p:cNvPr id="4" name="Rectangle 3">
            <a:extLst>
              <a:ext uri="{FF2B5EF4-FFF2-40B4-BE49-F238E27FC236}">
                <a16:creationId xmlns:a16="http://schemas.microsoft.com/office/drawing/2014/main" xmlns="" id="{E8B32894-94E9-184F-AA86-0B6250ADC72B}"/>
              </a:ext>
            </a:extLst>
          </p:cNvPr>
          <p:cNvSpPr/>
          <p:nvPr/>
        </p:nvSpPr>
        <p:spPr>
          <a:xfrm>
            <a:off x="1404257" y="5853797"/>
            <a:ext cx="9383486" cy="646331"/>
          </a:xfrm>
          <a:prstGeom prst="rect">
            <a:avLst/>
          </a:prstGeom>
          <a:solidFill>
            <a:srgbClr val="FBDEFF"/>
          </a:solidFill>
        </p:spPr>
        <p:txBody>
          <a:bodyPr wrap="square">
            <a:spAutoFit/>
          </a:bodyPr>
          <a:lstStyle/>
          <a:p>
            <a:r>
              <a:rPr lang="tr-TR" b="1" dirty="0" err="1"/>
              <a:t>EllenKuhlmann</a:t>
            </a:r>
            <a:r>
              <a:rPr lang="tr-TR" b="1" dirty="0"/>
              <a:t> et al.</a:t>
            </a:r>
            <a:r>
              <a:rPr lang="tr-TR"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is a </a:t>
            </a:r>
            <a:r>
              <a:rPr lang="tr-TR" b="1" dirty="0" err="1"/>
              <a:t>political</a:t>
            </a:r>
            <a:r>
              <a:rPr lang="tr-TR" b="1" dirty="0"/>
              <a:t> problem </a:t>
            </a:r>
            <a:r>
              <a:rPr lang="tr-TR" b="1" dirty="0" err="1"/>
              <a:t>and</a:t>
            </a:r>
            <a:r>
              <a:rPr lang="tr-TR" b="1" dirty="0"/>
              <a:t> a </a:t>
            </a:r>
            <a:r>
              <a:rPr lang="tr-TR" b="1" dirty="0" err="1"/>
              <a:t>public</a:t>
            </a:r>
            <a:r>
              <a:rPr lang="tr-TR" b="1" dirty="0"/>
              <a:t> </a:t>
            </a:r>
            <a:r>
              <a:rPr lang="tr-TR" b="1" dirty="0" err="1"/>
              <a:t>health</a:t>
            </a:r>
            <a:r>
              <a:rPr lang="tr-TR" b="1" dirty="0"/>
              <a:t> </a:t>
            </a:r>
            <a:r>
              <a:rPr lang="tr-TR" b="1" dirty="0" err="1"/>
              <a:t>issue</a:t>
            </a:r>
            <a:r>
              <a:rPr lang="tr-TR" b="1" dirty="0"/>
              <a:t>: a </a:t>
            </a:r>
            <a:r>
              <a:rPr lang="tr-TR" b="1" dirty="0" err="1"/>
              <a:t>call</a:t>
            </a:r>
            <a:r>
              <a:rPr lang="tr-TR" b="1" dirty="0"/>
              <a:t> </a:t>
            </a:r>
            <a:r>
              <a:rPr lang="tr-TR" b="1" dirty="0" err="1"/>
              <a:t>to</a:t>
            </a:r>
            <a:r>
              <a:rPr lang="tr-TR" b="1" dirty="0"/>
              <a:t> </a:t>
            </a:r>
            <a:r>
              <a:rPr lang="tr-TR" b="1" dirty="0" err="1"/>
              <a:t>action</a:t>
            </a:r>
            <a:r>
              <a:rPr lang="tr-TR" b="1" dirty="0"/>
              <a:t>. </a:t>
            </a:r>
            <a:r>
              <a:rPr lang="tr-TR" b="1" dirty="0" err="1"/>
              <a:t>European</a:t>
            </a:r>
            <a:r>
              <a:rPr lang="tr-TR" b="1" dirty="0"/>
              <a:t> </a:t>
            </a:r>
            <a:r>
              <a:rPr lang="tr-TR" b="1" dirty="0" err="1"/>
              <a:t>Journal</a:t>
            </a:r>
            <a:r>
              <a:rPr lang="tr-TR" b="1" dirty="0"/>
              <a:t> of </a:t>
            </a:r>
            <a:r>
              <a:rPr lang="tr-TR" b="1" dirty="0" err="1"/>
              <a:t>Public</a:t>
            </a:r>
            <a:r>
              <a:rPr lang="tr-TR" b="1" dirty="0"/>
              <a:t> </a:t>
            </a:r>
            <a:r>
              <a:rPr lang="tr-TR" b="1" dirty="0" err="1"/>
              <a:t>Health</a:t>
            </a:r>
            <a:r>
              <a:rPr lang="tr-TR" b="1" dirty="0"/>
              <a:t>, </a:t>
            </a:r>
            <a:r>
              <a:rPr lang="tr-TR" b="1" dirty="0" err="1"/>
              <a:t>Vol</a:t>
            </a:r>
            <a:r>
              <a:rPr lang="tr-TR" b="1" dirty="0"/>
              <a:t>. 33, No. 1, 4–5 (2022)</a:t>
            </a:r>
            <a:endParaRPr lang="tr-TR" dirty="0"/>
          </a:p>
        </p:txBody>
      </p:sp>
    </p:spTree>
    <p:extLst>
      <p:ext uri="{BB962C8B-B14F-4D97-AF65-F5344CB8AC3E}">
        <p14:creationId xmlns:p14="http://schemas.microsoft.com/office/powerpoint/2010/main" val="3183271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9534A-3CBF-A847-9F01-64AB4D1A7223}"/>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33B37C54-0FA9-3B4F-8099-729BEA15385E}"/>
              </a:ext>
            </a:extLst>
          </p:cNvPr>
          <p:cNvSpPr>
            <a:spLocks noGrp="1"/>
          </p:cNvSpPr>
          <p:nvPr>
            <p:ph idx="1"/>
          </p:nvPr>
        </p:nvSpPr>
        <p:spPr>
          <a:solidFill>
            <a:schemeClr val="accent6">
              <a:lumMod val="60000"/>
              <a:lumOff val="40000"/>
            </a:schemeClr>
          </a:solidFill>
        </p:spPr>
        <p:txBody>
          <a:bodyPr/>
          <a:lstStyle/>
          <a:p>
            <a:endParaRPr lang="tr-TR" dirty="0"/>
          </a:p>
          <a:p>
            <a:endParaRPr lang="tr-TR" dirty="0"/>
          </a:p>
          <a:p>
            <a:r>
              <a:rPr lang="tr-TR" dirty="0"/>
              <a:t>Müdahale çalışmaları</a:t>
            </a:r>
          </a:p>
        </p:txBody>
      </p:sp>
    </p:spTree>
    <p:extLst>
      <p:ext uri="{BB962C8B-B14F-4D97-AF65-F5344CB8AC3E}">
        <p14:creationId xmlns:p14="http://schemas.microsoft.com/office/powerpoint/2010/main" val="4090090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CF59B-DDA4-5943-A557-678A19451FE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CC61EE50-AB13-6546-85A3-91E52E572F55}"/>
              </a:ext>
            </a:extLst>
          </p:cNvPr>
          <p:cNvSpPr>
            <a:spLocks noGrp="1"/>
          </p:cNvSpPr>
          <p:nvPr>
            <p:ph idx="1"/>
          </p:nvPr>
        </p:nvSpPr>
        <p:spPr/>
        <p:txBody>
          <a:bodyPr/>
          <a:lstStyle/>
          <a:p>
            <a:r>
              <a:rPr lang="tr-TR" dirty="0"/>
              <a:t>müdahale çalışmaları daha az</a:t>
            </a:r>
          </a:p>
          <a:p>
            <a:r>
              <a:rPr lang="tr-TR" dirty="0"/>
              <a:t>daha çalışma sonuçlarına bağlı önerilerde bulunulmuş</a:t>
            </a:r>
          </a:p>
        </p:txBody>
      </p:sp>
    </p:spTree>
    <p:extLst>
      <p:ext uri="{BB962C8B-B14F-4D97-AF65-F5344CB8AC3E}">
        <p14:creationId xmlns:p14="http://schemas.microsoft.com/office/powerpoint/2010/main" val="918594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621662B-4DE8-B04E-86DA-81E9E6C81414}"/>
              </a:ext>
            </a:extLst>
          </p:cNvPr>
          <p:cNvSpPr>
            <a:spLocks noGrp="1"/>
          </p:cNvSpPr>
          <p:nvPr>
            <p:ph idx="1"/>
          </p:nvPr>
        </p:nvSpPr>
        <p:spPr>
          <a:xfrm>
            <a:off x="838200" y="587828"/>
            <a:ext cx="10515600" cy="4854349"/>
          </a:xfrm>
        </p:spPr>
        <p:txBody>
          <a:bodyPr>
            <a:normAutofit fontScale="85000" lnSpcReduction="20000"/>
          </a:bodyPr>
          <a:lstStyle/>
          <a:p>
            <a:pPr marL="0" indent="0">
              <a:buNone/>
            </a:pPr>
            <a:r>
              <a:rPr lang="tr-TR" dirty="0"/>
              <a:t>sistematik derlemenin amacı, </a:t>
            </a:r>
            <a:r>
              <a:rPr lang="tr-TR" b="1" dirty="0">
                <a:solidFill>
                  <a:srgbClr val="C00000"/>
                </a:solidFill>
              </a:rPr>
              <a:t>hastalar ve ziyaretçiler tarafından sağlık çalışanlarına yönelik şiddetin önlenmesi ve yönetimi için farmakolojik olmayan müdahaleleri a</a:t>
            </a:r>
            <a:r>
              <a:rPr lang="tr-TR" dirty="0"/>
              <a:t>naliz etmek</a:t>
            </a:r>
            <a:endParaRPr lang="tr-TR" b="1" dirty="0">
              <a:solidFill>
                <a:srgbClr val="0432FF"/>
              </a:solidFill>
            </a:endParaRPr>
          </a:p>
          <a:p>
            <a:r>
              <a:rPr lang="tr-TR" b="1" dirty="0">
                <a:solidFill>
                  <a:srgbClr val="0432FF"/>
                </a:solidFill>
              </a:rPr>
              <a:t>eğitim ve öğretim, </a:t>
            </a:r>
          </a:p>
          <a:p>
            <a:r>
              <a:rPr lang="tr-TR" b="1" dirty="0">
                <a:solidFill>
                  <a:srgbClr val="0432FF"/>
                </a:solidFill>
              </a:rPr>
              <a:t>personel gibi insan kaynakları müdahaleleri, </a:t>
            </a:r>
          </a:p>
          <a:p>
            <a:r>
              <a:rPr lang="tr-TR" b="1" dirty="0">
                <a:solidFill>
                  <a:srgbClr val="0432FF"/>
                </a:solidFill>
              </a:rPr>
              <a:t>güvenlik müdahaleleri, </a:t>
            </a:r>
          </a:p>
          <a:p>
            <a:r>
              <a:rPr lang="tr-TR" b="1" dirty="0">
                <a:solidFill>
                  <a:srgbClr val="0432FF"/>
                </a:solidFill>
              </a:rPr>
              <a:t>çevresel değişiklikler, </a:t>
            </a:r>
          </a:p>
          <a:p>
            <a:r>
              <a:rPr lang="tr-TR" b="1" dirty="0">
                <a:solidFill>
                  <a:srgbClr val="0432FF"/>
                </a:solidFill>
              </a:rPr>
              <a:t>politikalar ve prosedürler ve </a:t>
            </a:r>
          </a:p>
          <a:p>
            <a:r>
              <a:rPr lang="tr-TR" b="1" dirty="0">
                <a:solidFill>
                  <a:srgbClr val="0432FF"/>
                </a:solidFill>
              </a:rPr>
              <a:t>davranış sözleşmeleri</a:t>
            </a:r>
          </a:p>
          <a:p>
            <a:pPr marL="0" indent="0">
              <a:buNone/>
            </a:pPr>
            <a:r>
              <a:rPr lang="tr-TR" dirty="0"/>
              <a:t>içeren ancak bunlarla sınırlı olmayan her türlü farmakolojik olmayan müdahale</a:t>
            </a:r>
          </a:p>
          <a:p>
            <a:r>
              <a:rPr lang="tr-TR" b="1" dirty="0"/>
              <a:t>Toplam 160 tam metin makale, uygunluğu daha fazla değerlendirmek üzere ayrıntılı inceleme için alınmıştır.  </a:t>
            </a:r>
            <a:r>
              <a:rPr lang="tr-TR" b="1" dirty="0">
                <a:solidFill>
                  <a:srgbClr val="C00000"/>
                </a:solidFill>
              </a:rPr>
              <a:t>On iki makale </a:t>
            </a:r>
            <a:r>
              <a:rPr lang="tr-TR" b="1" dirty="0"/>
              <a:t>tüm dahil edilme kriterlerini karşılamış ve inceleme için seçilmiştir</a:t>
            </a:r>
            <a:r>
              <a:rPr lang="tr-TR" dirty="0"/>
              <a:t>.</a:t>
            </a:r>
          </a:p>
        </p:txBody>
      </p:sp>
      <p:sp>
        <p:nvSpPr>
          <p:cNvPr id="4" name="Rectangle 3">
            <a:extLst>
              <a:ext uri="{FF2B5EF4-FFF2-40B4-BE49-F238E27FC236}">
                <a16:creationId xmlns:a16="http://schemas.microsoft.com/office/drawing/2014/main" xmlns="" id="{89D4C46B-8835-DE45-8D3E-9D5472A4B025}"/>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2735995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09B44-2B13-DE4A-BC44-22D42E301949}"/>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02ED1136-F4FA-A74B-B886-3917AFBC2824}"/>
              </a:ext>
            </a:extLst>
          </p:cNvPr>
          <p:cNvSpPr>
            <a:spLocks noGrp="1"/>
          </p:cNvSpPr>
          <p:nvPr>
            <p:ph idx="1"/>
          </p:nvPr>
        </p:nvSpPr>
        <p:spPr/>
        <p:txBody>
          <a:bodyPr>
            <a:normAutofit fontScale="92500" lnSpcReduction="20000"/>
          </a:bodyPr>
          <a:lstStyle/>
          <a:p>
            <a:r>
              <a:rPr lang="tr-TR" dirty="0"/>
              <a:t>on iki çalışmadan onunda müdahale sonrası şiddet sıklığında azalma kaydedilirken, ikisi istatistiksel olarak anlamlı bir fark olmadığını bildirmiştir</a:t>
            </a:r>
          </a:p>
          <a:p>
            <a:r>
              <a:rPr lang="tr-TR" dirty="0"/>
              <a:t>Şiddet </a:t>
            </a:r>
            <a:r>
              <a:rPr lang="tr-TR" dirty="0" err="1"/>
              <a:t>insidansındaki</a:t>
            </a:r>
            <a:r>
              <a:rPr lang="tr-TR" dirty="0"/>
              <a:t> azalmalar sırasıyla </a:t>
            </a:r>
            <a:r>
              <a:rPr lang="tr-TR" b="1" dirty="0">
                <a:solidFill>
                  <a:srgbClr val="C00000"/>
                </a:solidFill>
              </a:rPr>
              <a:t>%23 ile %91,6 </a:t>
            </a:r>
            <a:r>
              <a:rPr lang="tr-TR" dirty="0"/>
              <a:t>arasında değişmektedir</a:t>
            </a:r>
          </a:p>
          <a:p>
            <a:r>
              <a:rPr lang="tr-TR" dirty="0"/>
              <a:t>Şiddeti azaltmaya yönelik müdahalelerin özellikleri arasında </a:t>
            </a:r>
          </a:p>
          <a:p>
            <a:pPr lvl="1"/>
            <a:r>
              <a:rPr lang="tr-TR" b="1" dirty="0">
                <a:solidFill>
                  <a:srgbClr val="0432FF"/>
                </a:solidFill>
              </a:rPr>
              <a:t>eğitim programları, </a:t>
            </a:r>
          </a:p>
          <a:p>
            <a:pPr lvl="1"/>
            <a:r>
              <a:rPr lang="tr-TR" b="1" dirty="0">
                <a:solidFill>
                  <a:srgbClr val="0432FF"/>
                </a:solidFill>
              </a:rPr>
              <a:t>şiddeti önlemeye yönelik eylem planı geliştirme, </a:t>
            </a:r>
          </a:p>
          <a:p>
            <a:pPr lvl="1"/>
            <a:r>
              <a:rPr lang="tr-TR" b="1" dirty="0" err="1">
                <a:solidFill>
                  <a:srgbClr val="0432FF"/>
                </a:solidFill>
              </a:rPr>
              <a:t>deeskalasyon</a:t>
            </a:r>
            <a:r>
              <a:rPr lang="tr-TR" b="1" dirty="0">
                <a:solidFill>
                  <a:srgbClr val="0432FF"/>
                </a:solidFill>
              </a:rPr>
              <a:t> ve şiddet içermeyen krize müdahale eğitimi, </a:t>
            </a:r>
          </a:p>
          <a:p>
            <a:pPr lvl="1"/>
            <a:r>
              <a:rPr lang="tr-TR" b="1" dirty="0">
                <a:solidFill>
                  <a:srgbClr val="0432FF"/>
                </a:solidFill>
              </a:rPr>
              <a:t>şiddet raporlama araçları, </a:t>
            </a:r>
          </a:p>
          <a:p>
            <a:pPr lvl="1"/>
            <a:r>
              <a:rPr lang="tr-TR" b="1" dirty="0">
                <a:solidFill>
                  <a:srgbClr val="0432FF"/>
                </a:solidFill>
              </a:rPr>
              <a:t>sistem etkinliği incelemesi, </a:t>
            </a:r>
          </a:p>
          <a:p>
            <a:pPr lvl="1"/>
            <a:r>
              <a:rPr lang="tr-TR" b="1" dirty="0">
                <a:solidFill>
                  <a:srgbClr val="0432FF"/>
                </a:solidFill>
              </a:rPr>
              <a:t>sanal eğitim ve anketler, </a:t>
            </a:r>
          </a:p>
          <a:p>
            <a:pPr lvl="1"/>
            <a:r>
              <a:rPr lang="tr-TR" b="1" dirty="0">
                <a:solidFill>
                  <a:srgbClr val="0432FF"/>
                </a:solidFill>
              </a:rPr>
              <a:t>risk değerlendirme kontrol listesi ve </a:t>
            </a:r>
          </a:p>
          <a:p>
            <a:pPr lvl="1"/>
            <a:r>
              <a:rPr lang="tr-TR" b="1" dirty="0">
                <a:solidFill>
                  <a:srgbClr val="0432FF"/>
                </a:solidFill>
              </a:rPr>
              <a:t>önleyici bir protokol</a:t>
            </a:r>
            <a:endParaRPr lang="tr-TR" dirty="0"/>
          </a:p>
        </p:txBody>
      </p:sp>
      <p:sp>
        <p:nvSpPr>
          <p:cNvPr id="4" name="Rectangle 3">
            <a:extLst>
              <a:ext uri="{FF2B5EF4-FFF2-40B4-BE49-F238E27FC236}">
                <a16:creationId xmlns:a16="http://schemas.microsoft.com/office/drawing/2014/main" xmlns="" id="{A3831546-92A5-9049-B746-27A7E829DE25}"/>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3231143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047-0DE8-1142-A60C-A0DED7F45C4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p:txBody>
          <a:bodyPr/>
          <a:lstStyle/>
          <a:p>
            <a:r>
              <a:rPr lang="tr-TR" dirty="0"/>
              <a:t>fiili veya potansiyel şiddeti azaltmak için gerilimi azaltma tekniklerinin kullanıldığı</a:t>
            </a:r>
          </a:p>
          <a:p>
            <a:pPr lvl="1"/>
            <a:r>
              <a:rPr lang="tr-TR" b="1" dirty="0">
                <a:solidFill>
                  <a:srgbClr val="0432FF"/>
                </a:solidFill>
              </a:rPr>
              <a:t>Mevcut gerilimi azaltma teknikleri, </a:t>
            </a:r>
          </a:p>
          <a:p>
            <a:pPr lvl="1"/>
            <a:r>
              <a:rPr lang="tr-TR" b="1" dirty="0">
                <a:solidFill>
                  <a:srgbClr val="0432FF"/>
                </a:solidFill>
              </a:rPr>
              <a:t>kendini savunma eğitimi, </a:t>
            </a:r>
          </a:p>
          <a:p>
            <a:pPr lvl="1"/>
            <a:r>
              <a:rPr lang="tr-TR" b="1" dirty="0">
                <a:solidFill>
                  <a:srgbClr val="0432FF"/>
                </a:solidFill>
              </a:rPr>
              <a:t>sözel gerilimi azaltma stratejileri, </a:t>
            </a:r>
          </a:p>
          <a:p>
            <a:pPr lvl="1"/>
            <a:r>
              <a:rPr lang="tr-TR" b="1" dirty="0">
                <a:solidFill>
                  <a:srgbClr val="0432FF"/>
                </a:solidFill>
              </a:rPr>
              <a:t>eğitim programları ve Saldırganlık Ölçeği (CCPAI) kullanımı </a:t>
            </a:r>
          </a:p>
          <a:p>
            <a:pPr marL="457200" lvl="1" indent="0">
              <a:buNone/>
            </a:pPr>
            <a:r>
              <a:rPr lang="tr-TR" dirty="0"/>
              <a:t>dahil olmak üzere, sağlık hizmeti sağlayıcılarının davranışlarının şiddete daha iyi yanıt verecek, şiddeti önleyecek ve azaltacak şekilde uyarlanmasına odaklanmaktadır</a:t>
            </a:r>
            <a:r>
              <a:rPr lang="tr-TR" b="1" dirty="0">
                <a:solidFill>
                  <a:srgbClr val="0432FF"/>
                </a:solidFill>
              </a:rPr>
              <a:t>. </a:t>
            </a:r>
          </a:p>
          <a:p>
            <a:endParaRPr lang="tr-TR" dirty="0"/>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2118479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047-0DE8-1142-A60C-A0DED7F45C4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p:txBody>
          <a:bodyPr>
            <a:normAutofit fontScale="92500"/>
          </a:bodyPr>
          <a:lstStyle/>
          <a:p>
            <a:pPr marL="0" indent="0">
              <a:buNone/>
            </a:pPr>
            <a:r>
              <a:rPr lang="tr-TR" b="1" dirty="0">
                <a:solidFill>
                  <a:srgbClr val="FF0000"/>
                </a:solidFill>
              </a:rPr>
              <a:t>Şiddet Riski Taraması için Müdahaleler</a:t>
            </a:r>
            <a:endParaRPr lang="tr-TR" dirty="0"/>
          </a:p>
          <a:p>
            <a:r>
              <a:rPr lang="tr-TR" dirty="0"/>
              <a:t>potansiyel olarak şiddet eğilimli hastaların belirlenmesine ve algılanmasına yardımcı olmak için tarama değerlendirme araçlarını kullanmıştır</a:t>
            </a:r>
          </a:p>
          <a:p>
            <a:pPr lvl="1"/>
            <a:r>
              <a:rPr lang="tr-TR" dirty="0"/>
              <a:t>Bu çalışmalardan biri, orta düzeyde duyarlılık (%71) ve yüksek seçicilik (%94) ile şiddet uygulama riski en yüksek olanları belirlemede genel olarak makul bir etkililik bildirmiştir</a:t>
            </a:r>
          </a:p>
          <a:p>
            <a:pPr lvl="1"/>
            <a:r>
              <a:rPr lang="tr-TR" dirty="0"/>
              <a:t>İkinci çalışmada şiddet olaylarının sıklığında ve tekrarında azalma kaydedilirken, üçüncü çalışmada algılanan şiddet riskinde %46'dan %35'e bir azalma kaydedilmiştir</a:t>
            </a:r>
          </a:p>
          <a:p>
            <a:pPr lvl="1"/>
            <a:r>
              <a:rPr lang="tr-TR" dirty="0"/>
              <a:t>Şiddet riskini tarayan müdahalelerin özellikleri arasında Uyarı Değerlendirme Formu protokolü ve en fazla risk altında olan hastaları tanımak için belirli karakteristik kriterlerin kullanılması yer almaktadır</a:t>
            </a:r>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2123242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047-0DE8-1142-A60C-A0DED7F45C4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p:txBody>
          <a:bodyPr>
            <a:normAutofit lnSpcReduction="10000"/>
          </a:bodyPr>
          <a:lstStyle/>
          <a:p>
            <a:pPr marL="0" indent="0">
              <a:buNone/>
            </a:pPr>
            <a:r>
              <a:rPr lang="tr-TR" b="1" dirty="0">
                <a:solidFill>
                  <a:srgbClr val="FF0000"/>
                </a:solidFill>
              </a:rPr>
              <a:t>Şiddet Kaynaklı Yaralanmaları Azaltmaya Yönelik Müdahaleler. </a:t>
            </a:r>
          </a:p>
          <a:p>
            <a:r>
              <a:rPr lang="tr-TR" dirty="0"/>
              <a:t>İki çalışma, şiddetin doğrudan bir sonucu olarak yaralanma sıklığında bir azalma olduğunu bildirmiştir. </a:t>
            </a:r>
          </a:p>
          <a:p>
            <a:pPr lvl="1"/>
            <a:r>
              <a:rPr lang="tr-TR" dirty="0"/>
              <a:t>Bunlardan birinde olayların %91,6 oranında azaldığı ve sağlık merkezine yapılan personel ziyaretlerinin %42,2 oranında azaldığı kaydedilmiştir </a:t>
            </a:r>
          </a:p>
          <a:p>
            <a:pPr lvl="1"/>
            <a:r>
              <a:rPr lang="tr-TR" dirty="0"/>
              <a:t>İkinci çalışma, müdahale öncesi ve sonrası %37,5 ve %35,7'lik oranlarla katılımcılarda kendini savunmaya bağlı yaralanmaların meydana gelmesi üzerinde minimum etkiye sahip olmuştur [35]. </a:t>
            </a:r>
          </a:p>
          <a:p>
            <a:r>
              <a:rPr lang="tr-TR" dirty="0"/>
              <a:t>Bu çalışma müdahaleleri, çalışanların hasta bakımını doğrudan engelleyen tehditleri ve şiddet eylemlerini daha iyi rapor etmelerini sağlayan bir aracın oluşturulmasıyla karakterize edilmiştir</a:t>
            </a:r>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4170502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047-0DE8-1142-A60C-A0DED7F45C4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p:txBody>
          <a:bodyPr>
            <a:normAutofit/>
          </a:bodyPr>
          <a:lstStyle/>
          <a:p>
            <a:pPr marL="0" indent="0">
              <a:buNone/>
            </a:pPr>
            <a:r>
              <a:rPr lang="tr-TR" b="1" dirty="0">
                <a:solidFill>
                  <a:srgbClr val="FF0000"/>
                </a:solidFill>
              </a:rPr>
              <a:t>Kısıtlama/Dışlama İhtiyacını Azaltmaya Yönelik Müdahaleler.</a:t>
            </a:r>
          </a:p>
          <a:p>
            <a:r>
              <a:rPr lang="tr-TR" dirty="0"/>
              <a:t>Sadece bir çalışma, tecrit ve kısıtlama kullanımında bir azalma olduğunu vurgulamıştır. </a:t>
            </a:r>
          </a:p>
          <a:p>
            <a:r>
              <a:rPr lang="tr-TR" dirty="0"/>
              <a:t>Müdahalenin özellikleri, </a:t>
            </a:r>
            <a:r>
              <a:rPr lang="tr-TR" dirty="0" err="1"/>
              <a:t>Mandt</a:t>
            </a:r>
            <a:r>
              <a:rPr lang="tr-TR" dirty="0"/>
              <a:t> Sisteminin etkinliğini inceleyerek hastaları zapt etme ve tecrit etme ihtiyacını azaltmıştır.</a:t>
            </a:r>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4091411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a:xfrm>
            <a:off x="838200" y="503010"/>
            <a:ext cx="10515600" cy="4934404"/>
          </a:xfrm>
        </p:spPr>
        <p:txBody>
          <a:bodyPr>
            <a:normAutofit fontScale="92500" lnSpcReduction="20000"/>
          </a:bodyPr>
          <a:lstStyle/>
          <a:p>
            <a:pPr marL="0" indent="0">
              <a:buNone/>
            </a:pPr>
            <a:endParaRPr lang="tr-TR" b="1" dirty="0">
              <a:solidFill>
                <a:srgbClr val="FF0000"/>
              </a:solidFill>
            </a:endParaRPr>
          </a:p>
          <a:p>
            <a:r>
              <a:rPr lang="tr-TR" dirty="0"/>
              <a:t>‘’Bununla birlikte, literatürde endişe verici şiddet olaylarının mevcut sıklığı göz önünde bulundurulduğunda, bu incelemenin ağırlıklı olarak </a:t>
            </a:r>
            <a:r>
              <a:rPr lang="tr-TR" b="1" dirty="0">
                <a:solidFill>
                  <a:srgbClr val="0432FF"/>
                </a:solidFill>
              </a:rPr>
              <a:t>düşük kalitede sadece 12 çalışma</a:t>
            </a:r>
            <a:r>
              <a:rPr lang="tr-TR" dirty="0"/>
              <a:t> tespit ettiğini belirtmek isteriz.’’ </a:t>
            </a:r>
          </a:p>
          <a:p>
            <a:endParaRPr lang="tr-TR" b="1" dirty="0">
              <a:solidFill>
                <a:srgbClr val="0432FF"/>
              </a:solidFill>
            </a:endParaRPr>
          </a:p>
          <a:p>
            <a:r>
              <a:rPr lang="tr-TR" b="1" dirty="0">
                <a:solidFill>
                  <a:srgbClr val="0432FF"/>
                </a:solidFill>
              </a:rPr>
              <a:t>Gerginliği azaltma teknikleri, şiddet yönetiminde ağırlıklı olarak "önleme tedaviden daha iyidir" yaklaşımını benimsemektedir</a:t>
            </a:r>
            <a:r>
              <a:rPr lang="tr-TR" dirty="0"/>
              <a:t>. </a:t>
            </a:r>
          </a:p>
          <a:p>
            <a:pPr lvl="1"/>
            <a:r>
              <a:rPr lang="tr-TR" b="1" dirty="0">
                <a:solidFill>
                  <a:srgbClr val="0432FF"/>
                </a:solidFill>
              </a:rPr>
              <a:t>Eğitim temelli eğitim stratejileri </a:t>
            </a:r>
            <a:r>
              <a:rPr lang="tr-TR" dirty="0"/>
              <a:t>yaygın olarak kullanılmakta ve klinik personel tarafından uygulamaya kolayca adapte edilmektedir </a:t>
            </a:r>
          </a:p>
          <a:p>
            <a:pPr lvl="1"/>
            <a:r>
              <a:rPr lang="tr-TR" dirty="0"/>
              <a:t>Bu müdahaleler, </a:t>
            </a:r>
            <a:r>
              <a:rPr lang="tr-TR" b="1" dirty="0">
                <a:solidFill>
                  <a:srgbClr val="0432FF"/>
                </a:solidFill>
              </a:rPr>
              <a:t>kendini savunma, kaçış teknikleri ve saldırganlık yönetimi taktiklerine </a:t>
            </a:r>
            <a:r>
              <a:rPr lang="tr-TR" dirty="0"/>
              <a:t>ilişkin artan bir bilgi birikimi rapor etmektedir</a:t>
            </a:r>
          </a:p>
          <a:p>
            <a:pPr lvl="1"/>
            <a:endParaRPr lang="tr-TR" dirty="0"/>
          </a:p>
          <a:p>
            <a:r>
              <a:rPr lang="tr-TR" dirty="0"/>
              <a:t>Başarıları ne olursa olsun, bu çalışmalar düşük kalitededir ve raporlama yöntemleri tutarsızdır.</a:t>
            </a:r>
          </a:p>
          <a:p>
            <a:endParaRPr lang="tr-TR" dirty="0"/>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79958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0C75D-6F9E-1342-A350-4A41D463016D}"/>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F28C6210-1742-984C-BCE2-5AF77BA893A7}"/>
              </a:ext>
            </a:extLst>
          </p:cNvPr>
          <p:cNvSpPr>
            <a:spLocks noGrp="1"/>
          </p:cNvSpPr>
          <p:nvPr>
            <p:ph idx="1"/>
          </p:nvPr>
        </p:nvSpPr>
        <p:spPr/>
        <p:txBody>
          <a:bodyPr>
            <a:normAutofit/>
          </a:bodyPr>
          <a:lstStyle/>
          <a:p>
            <a:r>
              <a:rPr lang="tr-TR" b="1" dirty="0">
                <a:solidFill>
                  <a:srgbClr val="0432FF"/>
                </a:solidFill>
              </a:rPr>
              <a:t>Sorun yeni değildir</a:t>
            </a:r>
          </a:p>
          <a:p>
            <a:r>
              <a:rPr lang="tr-TR" dirty="0"/>
              <a:t>Hastaların sağlık çalışanlarına yönelik şiddeti onlarca yıldır mesleki bir tehlike olarak kabul edilmekte olup, ilk çalışmalar psikiyatri/ruh sağlığı ortamlarında gerçekleştirilmiştir</a:t>
            </a:r>
          </a:p>
          <a:p>
            <a:r>
              <a:rPr lang="tr-TR" b="1" dirty="0">
                <a:solidFill>
                  <a:srgbClr val="0432FF"/>
                </a:solidFill>
              </a:rPr>
              <a:t>1990'ların başında şiddet, genel sağlık hizmetleri ortamlarında da tanınan bir mesleki risk haline gelmiştir</a:t>
            </a:r>
          </a:p>
          <a:p>
            <a:r>
              <a:rPr lang="tr-TR" b="1" dirty="0">
                <a:solidFill>
                  <a:srgbClr val="0432FF"/>
                </a:solidFill>
              </a:rPr>
              <a:t>O zamandan bu yana</a:t>
            </a:r>
            <a:r>
              <a:rPr lang="tr-TR" dirty="0"/>
              <a:t>, sağlık hizmetlerinde şiddete ilişkin araştırmalar katlanarak artmış, soruna ilişkin farkındalığın artmasına yardımcı olmuştur. Buna rağmen, devam etmekte olan COVID-19 </a:t>
            </a:r>
            <a:r>
              <a:rPr lang="tr-TR" dirty="0" err="1"/>
              <a:t>pandemisi</a:t>
            </a:r>
            <a:r>
              <a:rPr lang="tr-TR" dirty="0"/>
              <a:t> de dahil olmak üzere, </a:t>
            </a:r>
            <a:r>
              <a:rPr lang="tr-TR" b="1" dirty="0">
                <a:solidFill>
                  <a:srgbClr val="0432FF"/>
                </a:solidFill>
              </a:rPr>
              <a:t>şiddet vakaları artmıştır</a:t>
            </a:r>
            <a:r>
              <a:rPr lang="tr-TR" dirty="0"/>
              <a:t>.</a:t>
            </a:r>
          </a:p>
          <a:p>
            <a:endParaRPr lang="tr-TR" dirty="0"/>
          </a:p>
          <a:p>
            <a:endParaRPr lang="tr-TR" dirty="0"/>
          </a:p>
        </p:txBody>
      </p:sp>
      <p:sp>
        <p:nvSpPr>
          <p:cNvPr id="4" name="Rectangle 3">
            <a:extLst>
              <a:ext uri="{FF2B5EF4-FFF2-40B4-BE49-F238E27FC236}">
                <a16:creationId xmlns:a16="http://schemas.microsoft.com/office/drawing/2014/main" xmlns="" id="{19EB39C0-B0A1-7949-A6CB-88025DCEED3D}"/>
              </a:ext>
            </a:extLst>
          </p:cNvPr>
          <p:cNvSpPr/>
          <p:nvPr/>
        </p:nvSpPr>
        <p:spPr>
          <a:xfrm>
            <a:off x="1066800" y="6311900"/>
            <a:ext cx="9372599" cy="370794"/>
          </a:xfrm>
          <a:prstGeom prst="rect">
            <a:avLst/>
          </a:prstGeom>
          <a:solidFill>
            <a:srgbClr val="FFFF00"/>
          </a:solidFill>
        </p:spPr>
        <p:txBody>
          <a:bodyPr wrap="square">
            <a:spAutoFit/>
          </a:bodyPr>
          <a:lstStyle/>
          <a:p>
            <a:r>
              <a:rPr lang="tr-TR" i="1" dirty="0" err="1"/>
              <a:t>Judith</a:t>
            </a:r>
            <a:r>
              <a:rPr lang="tr-TR" i="1" dirty="0"/>
              <a:t> E. </a:t>
            </a:r>
            <a:r>
              <a:rPr lang="tr-TR" i="1" dirty="0" err="1"/>
              <a:t>Arnetz</a:t>
            </a:r>
            <a:r>
              <a:rPr lang="tr-TR" i="1" dirty="0"/>
              <a:t> . </a:t>
            </a:r>
            <a:r>
              <a:rPr lang="tr-TR" b="1" dirty="0" err="1"/>
              <a:t>The</a:t>
            </a:r>
            <a:r>
              <a:rPr lang="tr-TR" b="1" dirty="0"/>
              <a:t> </a:t>
            </a:r>
            <a:r>
              <a:rPr lang="tr-TR" b="1" dirty="0" err="1"/>
              <a:t>Joint</a:t>
            </a:r>
            <a:r>
              <a:rPr lang="tr-TR" b="1" dirty="0"/>
              <a:t> </a:t>
            </a:r>
            <a:r>
              <a:rPr lang="tr-TR" b="1" dirty="0" err="1"/>
              <a:t>Commission</a:t>
            </a:r>
            <a:r>
              <a:rPr lang="tr-TR" b="1" dirty="0"/>
              <a:t> </a:t>
            </a:r>
            <a:r>
              <a:rPr lang="tr-TR" b="1" dirty="0" err="1"/>
              <a:t>Journal</a:t>
            </a:r>
            <a:r>
              <a:rPr lang="tr-TR" b="1" dirty="0"/>
              <a:t> on </a:t>
            </a:r>
            <a:r>
              <a:rPr lang="tr-TR" b="1" dirty="0" err="1"/>
              <a:t>Quality</a:t>
            </a:r>
            <a:r>
              <a:rPr lang="tr-TR" b="1" dirty="0"/>
              <a:t> </a:t>
            </a:r>
            <a:r>
              <a:rPr lang="tr-TR" b="1" dirty="0" err="1"/>
              <a:t>and</a:t>
            </a:r>
            <a:r>
              <a:rPr lang="tr-TR" b="1" dirty="0"/>
              <a:t> </a:t>
            </a:r>
            <a:r>
              <a:rPr lang="tr-TR" b="1" dirty="0" err="1"/>
              <a:t>Patient</a:t>
            </a:r>
            <a:r>
              <a:rPr lang="tr-TR" b="1" dirty="0"/>
              <a:t> </a:t>
            </a:r>
            <a:r>
              <a:rPr lang="tr-TR" b="1" dirty="0" err="1"/>
              <a:t>Safety</a:t>
            </a:r>
            <a:r>
              <a:rPr lang="tr-TR" b="1" dirty="0"/>
              <a:t> </a:t>
            </a:r>
            <a:r>
              <a:rPr lang="tr-TR" b="1" dirty="0">
                <a:solidFill>
                  <a:srgbClr val="FF0000"/>
                </a:solidFill>
              </a:rPr>
              <a:t>2022</a:t>
            </a:r>
            <a:r>
              <a:rPr lang="tr-TR" b="1" dirty="0"/>
              <a:t>; 48:241–245 </a:t>
            </a:r>
            <a:endParaRPr lang="tr-TR" dirty="0"/>
          </a:p>
        </p:txBody>
      </p:sp>
    </p:spTree>
    <p:extLst>
      <p:ext uri="{BB962C8B-B14F-4D97-AF65-F5344CB8AC3E}">
        <p14:creationId xmlns:p14="http://schemas.microsoft.com/office/powerpoint/2010/main" val="3437869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52C32FD-5E5D-4F46-A82A-E757CBF31CCD}"/>
              </a:ext>
            </a:extLst>
          </p:cNvPr>
          <p:cNvSpPr>
            <a:spLocks noGrp="1"/>
          </p:cNvSpPr>
          <p:nvPr>
            <p:ph idx="1"/>
          </p:nvPr>
        </p:nvSpPr>
        <p:spPr/>
        <p:txBody>
          <a:bodyPr>
            <a:normAutofit/>
          </a:bodyPr>
          <a:lstStyle/>
          <a:p>
            <a:r>
              <a:rPr lang="tr-TR" b="1" dirty="0">
                <a:solidFill>
                  <a:srgbClr val="0432FF"/>
                </a:solidFill>
              </a:rPr>
              <a:t>Ekim 2009 ile Eylül 2020 </a:t>
            </a:r>
            <a:r>
              <a:rPr lang="tr-TR" dirty="0"/>
              <a:t>yayınlanmış hakemli müdahale çalışmaları</a:t>
            </a:r>
          </a:p>
          <a:p>
            <a:r>
              <a:rPr lang="tr-TR" dirty="0"/>
              <a:t>İşyerinde şiddetin önlenmesi ve yönetimine ilişkin toplam </a:t>
            </a:r>
            <a:r>
              <a:rPr lang="tr-TR" b="1" dirty="0">
                <a:solidFill>
                  <a:srgbClr val="0432FF"/>
                </a:solidFill>
              </a:rPr>
              <a:t>17 çalışma </a:t>
            </a:r>
          </a:p>
          <a:p>
            <a:r>
              <a:rPr lang="tr-TR" dirty="0"/>
              <a:t>Müdahaleler çoğunlukla </a:t>
            </a:r>
            <a:r>
              <a:rPr lang="tr-TR" b="1" dirty="0">
                <a:solidFill>
                  <a:srgbClr val="0432FF"/>
                </a:solidFill>
              </a:rPr>
              <a:t>atölye formatına dayalı eğitimsel nitelikteydi</a:t>
            </a:r>
            <a:r>
              <a:rPr lang="tr-TR" dirty="0"/>
              <a:t>. Bu müdahalelerin, şiddete yol açan durumlarla başa çıkma konusunda algılanan beceriyi geliştirmede etkili olduğu bulunmuştur.</a:t>
            </a:r>
          </a:p>
          <a:p>
            <a:r>
              <a:rPr lang="tr-TR" b="1" dirty="0">
                <a:solidFill>
                  <a:srgbClr val="0432FF"/>
                </a:solidFill>
              </a:rPr>
              <a:t>Çalışma tasarımı olarak sadece dört RKÇ kullanılmıştır</a:t>
            </a:r>
          </a:p>
          <a:p>
            <a:endParaRPr lang="tr-TR" dirty="0"/>
          </a:p>
          <a:p>
            <a:endParaRPr lang="tr-TR" dirty="0"/>
          </a:p>
        </p:txBody>
      </p:sp>
      <p:sp>
        <p:nvSpPr>
          <p:cNvPr id="4" name="Rectangle 3">
            <a:extLst>
              <a:ext uri="{FF2B5EF4-FFF2-40B4-BE49-F238E27FC236}">
                <a16:creationId xmlns:a16="http://schemas.microsoft.com/office/drawing/2014/main" xmlns="" id="{E1E98BFF-D1FF-2B4C-9E6D-BAD9595D4D7B}"/>
              </a:ext>
            </a:extLst>
          </p:cNvPr>
          <p:cNvSpPr/>
          <p:nvPr/>
        </p:nvSpPr>
        <p:spPr>
          <a:xfrm>
            <a:off x="838200" y="552092"/>
            <a:ext cx="9875807" cy="830997"/>
          </a:xfrm>
          <a:prstGeom prst="rect">
            <a:avLst/>
          </a:prstGeom>
          <a:solidFill>
            <a:schemeClr val="accent6">
              <a:lumMod val="40000"/>
              <a:lumOff val="60000"/>
            </a:schemeClr>
          </a:solidFill>
        </p:spPr>
        <p:txBody>
          <a:bodyPr wrap="square">
            <a:spAutoFit/>
          </a:bodyPr>
          <a:lstStyle/>
          <a:p>
            <a:r>
              <a:rPr lang="tr-TR" sz="2400" b="1" dirty="0" err="1"/>
              <a:t>Kumari</a:t>
            </a:r>
            <a:r>
              <a:rPr lang="tr-TR" sz="2400" b="1" dirty="0"/>
              <a:t> et al. </a:t>
            </a:r>
            <a:r>
              <a:rPr lang="tr-TR" sz="2400" b="1" dirty="0" err="1"/>
              <a:t>Interventions</a:t>
            </a:r>
            <a:r>
              <a:rPr lang="tr-TR" sz="2400" b="1" dirty="0"/>
              <a:t> </a:t>
            </a:r>
            <a:r>
              <a:rPr lang="tr-TR" sz="2400" b="1" dirty="0" err="1"/>
              <a:t>for</a:t>
            </a:r>
            <a:r>
              <a:rPr lang="tr-TR" sz="2400" b="1" dirty="0"/>
              <a:t> </a:t>
            </a:r>
            <a:r>
              <a:rPr lang="tr-TR" sz="2400" b="1" dirty="0" err="1"/>
              <a:t>workplace</a:t>
            </a:r>
            <a:r>
              <a:rPr lang="tr-TR" sz="2400" b="1" dirty="0"/>
              <a:t> </a:t>
            </a:r>
            <a:r>
              <a:rPr lang="tr-TR" sz="2400" b="1" dirty="0" err="1"/>
              <a:t>violence</a:t>
            </a:r>
            <a:r>
              <a:rPr lang="tr-TR" sz="2400" b="1" dirty="0"/>
              <a:t> </a:t>
            </a:r>
            <a:r>
              <a:rPr lang="tr-TR" sz="2400" b="1" dirty="0" err="1"/>
              <a:t>against</a:t>
            </a:r>
            <a:r>
              <a:rPr lang="tr-TR" sz="2400" b="1" dirty="0"/>
              <a:t> </a:t>
            </a:r>
            <a:r>
              <a:rPr lang="tr-TR" sz="2400" b="1" dirty="0" err="1"/>
              <a:t>health-care</a:t>
            </a:r>
            <a:r>
              <a:rPr lang="tr-TR" sz="2400" b="1" dirty="0"/>
              <a:t> </a:t>
            </a:r>
            <a:r>
              <a:rPr lang="tr-TR" sz="2400" b="1" dirty="0" err="1"/>
              <a:t>professionals</a:t>
            </a:r>
            <a:r>
              <a:rPr lang="tr-TR" sz="2400" b="1" dirty="0"/>
              <a:t>: A </a:t>
            </a:r>
            <a:r>
              <a:rPr lang="tr-TR" sz="2400" b="1" dirty="0" err="1"/>
              <a:t>systematic</a:t>
            </a:r>
            <a:r>
              <a:rPr lang="tr-TR" sz="2400" b="1" dirty="0"/>
              <a:t> </a:t>
            </a:r>
            <a:r>
              <a:rPr lang="tr-TR" sz="2400" b="1" dirty="0" err="1"/>
              <a:t>review</a:t>
            </a:r>
            <a:r>
              <a:rPr lang="tr-TR" sz="2400" b="1" dirty="0"/>
              <a:t>. </a:t>
            </a:r>
            <a:r>
              <a:rPr lang="tr-TR" sz="2400" b="1" dirty="0" err="1">
                <a:solidFill>
                  <a:srgbClr val="0432FF"/>
                </a:solidFill>
              </a:rPr>
              <a:t>Work</a:t>
            </a:r>
            <a:r>
              <a:rPr lang="tr-TR" sz="2400" b="1" dirty="0">
                <a:solidFill>
                  <a:srgbClr val="0432FF"/>
                </a:solidFill>
              </a:rPr>
              <a:t> 73 (2022) </a:t>
            </a:r>
            <a:r>
              <a:rPr lang="tr-TR" sz="2400" dirty="0"/>
              <a:t>415–427  </a:t>
            </a:r>
            <a:r>
              <a:rPr lang="tr-TR" sz="2400" b="1" dirty="0"/>
              <a:t> </a:t>
            </a:r>
            <a:endParaRPr lang="tr-TR" sz="2400" dirty="0"/>
          </a:p>
        </p:txBody>
      </p:sp>
    </p:spTree>
    <p:extLst>
      <p:ext uri="{BB962C8B-B14F-4D97-AF65-F5344CB8AC3E}">
        <p14:creationId xmlns:p14="http://schemas.microsoft.com/office/powerpoint/2010/main" val="354512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1187C1-6C20-354D-BAF7-1D8DAC1B6C8E}"/>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952C32FD-5E5D-4F46-A82A-E757CBF31CCD}"/>
              </a:ext>
            </a:extLst>
          </p:cNvPr>
          <p:cNvSpPr>
            <a:spLocks noGrp="1"/>
          </p:cNvSpPr>
          <p:nvPr>
            <p:ph idx="1"/>
          </p:nvPr>
        </p:nvSpPr>
        <p:spPr/>
        <p:txBody>
          <a:bodyPr>
            <a:normAutofit/>
          </a:bodyPr>
          <a:lstStyle/>
          <a:p>
            <a:pPr marL="0" indent="0">
              <a:buNone/>
            </a:pPr>
            <a:r>
              <a:rPr lang="tr-TR" dirty="0"/>
              <a:t>Çalışmalarda işyerinde şiddet olaylarını engellemek ve azaltmak için kullanılan yöntemler:</a:t>
            </a:r>
          </a:p>
          <a:p>
            <a:r>
              <a:rPr lang="tr-TR" b="1" dirty="0">
                <a:solidFill>
                  <a:srgbClr val="0432FF"/>
                </a:solidFill>
              </a:rPr>
              <a:t>gerilimi azaltma yöntemleri </a:t>
            </a:r>
          </a:p>
          <a:p>
            <a:r>
              <a:rPr lang="tr-TR" b="1" dirty="0">
                <a:solidFill>
                  <a:srgbClr val="0432FF"/>
                </a:solidFill>
              </a:rPr>
              <a:t>simülasyon yöntemleri ve </a:t>
            </a:r>
          </a:p>
          <a:p>
            <a:r>
              <a:rPr lang="tr-TR" b="1" dirty="0">
                <a:solidFill>
                  <a:srgbClr val="0432FF"/>
                </a:solidFill>
              </a:rPr>
              <a:t>sağlık bakım süreçlerindeki değişiklikler </a:t>
            </a:r>
            <a:endParaRPr lang="tr-TR" dirty="0"/>
          </a:p>
          <a:p>
            <a:pPr marL="0" indent="0">
              <a:buNone/>
            </a:pPr>
            <a:endParaRPr lang="tr-TR" dirty="0"/>
          </a:p>
        </p:txBody>
      </p:sp>
      <p:sp>
        <p:nvSpPr>
          <p:cNvPr id="4" name="Rectangle 3">
            <a:extLst>
              <a:ext uri="{FF2B5EF4-FFF2-40B4-BE49-F238E27FC236}">
                <a16:creationId xmlns:a16="http://schemas.microsoft.com/office/drawing/2014/main" xmlns="" id="{E1E98BFF-D1FF-2B4C-9E6D-BAD9595D4D7B}"/>
              </a:ext>
            </a:extLst>
          </p:cNvPr>
          <p:cNvSpPr/>
          <p:nvPr/>
        </p:nvSpPr>
        <p:spPr>
          <a:xfrm>
            <a:off x="1681843" y="6211669"/>
            <a:ext cx="8098971" cy="646331"/>
          </a:xfrm>
          <a:prstGeom prst="rect">
            <a:avLst/>
          </a:prstGeom>
          <a:solidFill>
            <a:schemeClr val="accent6">
              <a:lumMod val="40000"/>
              <a:lumOff val="60000"/>
            </a:schemeClr>
          </a:solidFill>
        </p:spPr>
        <p:txBody>
          <a:bodyPr wrap="square">
            <a:spAutoFit/>
          </a:bodyPr>
          <a:lstStyle/>
          <a:p>
            <a:r>
              <a:rPr lang="tr-TR" b="1" dirty="0" err="1"/>
              <a:t>Kumari</a:t>
            </a:r>
            <a:r>
              <a:rPr lang="tr-TR" b="1" dirty="0"/>
              <a:t> et al. </a:t>
            </a:r>
            <a:r>
              <a:rPr lang="tr-TR" b="1" dirty="0" err="1"/>
              <a:t>Interventions</a:t>
            </a:r>
            <a:r>
              <a:rPr lang="tr-TR" b="1" dirty="0"/>
              <a:t> </a:t>
            </a:r>
            <a:r>
              <a:rPr lang="tr-TR" b="1" dirty="0" err="1"/>
              <a:t>for</a:t>
            </a:r>
            <a:r>
              <a:rPr lang="tr-TR" b="1" dirty="0"/>
              <a:t> </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professionals</a:t>
            </a:r>
            <a:r>
              <a:rPr lang="tr-TR" b="1" dirty="0"/>
              <a:t>: A </a:t>
            </a:r>
            <a:r>
              <a:rPr lang="tr-TR" b="1" dirty="0" err="1"/>
              <a:t>systematic</a:t>
            </a:r>
            <a:r>
              <a:rPr lang="tr-TR" b="1" dirty="0"/>
              <a:t> </a:t>
            </a:r>
            <a:r>
              <a:rPr lang="tr-TR" b="1" dirty="0" err="1"/>
              <a:t>review</a:t>
            </a:r>
            <a:r>
              <a:rPr lang="tr-TR" b="1" dirty="0"/>
              <a:t>. </a:t>
            </a:r>
            <a:r>
              <a:rPr lang="tr-TR" b="1" dirty="0" err="1">
                <a:solidFill>
                  <a:srgbClr val="0432FF"/>
                </a:solidFill>
              </a:rPr>
              <a:t>Work</a:t>
            </a:r>
            <a:r>
              <a:rPr lang="tr-TR" b="1" dirty="0">
                <a:solidFill>
                  <a:srgbClr val="0432FF"/>
                </a:solidFill>
              </a:rPr>
              <a:t> 73 (2022) </a:t>
            </a:r>
            <a:r>
              <a:rPr lang="tr-TR" dirty="0"/>
              <a:t>415–427  </a:t>
            </a:r>
            <a:r>
              <a:rPr lang="tr-TR" b="1" dirty="0"/>
              <a:t> </a:t>
            </a:r>
            <a:endParaRPr lang="tr-TR" dirty="0"/>
          </a:p>
        </p:txBody>
      </p:sp>
    </p:spTree>
    <p:extLst>
      <p:ext uri="{BB962C8B-B14F-4D97-AF65-F5344CB8AC3E}">
        <p14:creationId xmlns:p14="http://schemas.microsoft.com/office/powerpoint/2010/main" val="2144020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82DDFE2-5C8D-6747-9B0D-504516E91BB3}"/>
              </a:ext>
            </a:extLst>
          </p:cNvPr>
          <p:cNvSpPr>
            <a:spLocks noGrp="1"/>
          </p:cNvSpPr>
          <p:nvPr>
            <p:ph idx="1"/>
          </p:nvPr>
        </p:nvSpPr>
        <p:spPr>
          <a:xfrm>
            <a:off x="907212" y="1415437"/>
            <a:ext cx="10515600" cy="5710432"/>
          </a:xfrm>
        </p:spPr>
        <p:txBody>
          <a:bodyPr>
            <a:normAutofit/>
          </a:bodyPr>
          <a:lstStyle/>
          <a:p>
            <a:pPr marL="0" indent="0">
              <a:buNone/>
            </a:pPr>
            <a:r>
              <a:rPr lang="tr-TR" b="1" dirty="0">
                <a:solidFill>
                  <a:srgbClr val="FF0000"/>
                </a:solidFill>
              </a:rPr>
              <a:t>Hafifletme-Azaltma stratejileri</a:t>
            </a:r>
          </a:p>
          <a:p>
            <a:r>
              <a:rPr lang="tr-TR" dirty="0"/>
              <a:t>Sağlık çalışanları arasındaki işyeri şiddetini azaltmak için </a:t>
            </a:r>
            <a:r>
              <a:rPr lang="tr-TR" b="1" dirty="0">
                <a:solidFill>
                  <a:srgbClr val="0432FF"/>
                </a:solidFill>
              </a:rPr>
              <a:t>güvenlik personelinin güçlendirilmesi ve eğitim verilmesi</a:t>
            </a:r>
            <a:r>
              <a:rPr lang="tr-TR" dirty="0"/>
              <a:t> gerekmektedir </a:t>
            </a:r>
          </a:p>
          <a:p>
            <a:r>
              <a:rPr lang="tr-TR" dirty="0"/>
              <a:t>İletişim stratejileri geliştirilmeli ve iletişim eksikliklerini gidermek için kamu kampanyaları düzenlenmelidir</a:t>
            </a:r>
          </a:p>
        </p:txBody>
      </p:sp>
      <p:sp>
        <p:nvSpPr>
          <p:cNvPr id="4" name="Rectangle 3">
            <a:extLst>
              <a:ext uri="{FF2B5EF4-FFF2-40B4-BE49-F238E27FC236}">
                <a16:creationId xmlns:a16="http://schemas.microsoft.com/office/drawing/2014/main" xmlns="" id="{E4060DE3-D36B-6642-9A1F-626C5BE9F26D}"/>
              </a:ext>
            </a:extLst>
          </p:cNvPr>
          <p:cNvSpPr/>
          <p:nvPr/>
        </p:nvSpPr>
        <p:spPr>
          <a:xfrm>
            <a:off x="1404257"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506130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82DDFE2-5C8D-6747-9B0D-504516E91BB3}"/>
              </a:ext>
            </a:extLst>
          </p:cNvPr>
          <p:cNvSpPr>
            <a:spLocks noGrp="1"/>
          </p:cNvSpPr>
          <p:nvPr>
            <p:ph idx="1"/>
          </p:nvPr>
        </p:nvSpPr>
        <p:spPr>
          <a:xfrm>
            <a:off x="838200" y="751113"/>
            <a:ext cx="10515600" cy="5425849"/>
          </a:xfrm>
        </p:spPr>
        <p:txBody>
          <a:bodyPr>
            <a:normAutofit fontScale="92500" lnSpcReduction="20000"/>
          </a:bodyPr>
          <a:lstStyle/>
          <a:p>
            <a:pPr marL="0" indent="0">
              <a:buNone/>
            </a:pPr>
            <a:r>
              <a:rPr lang="tr-TR" b="1" dirty="0">
                <a:solidFill>
                  <a:srgbClr val="FF0000"/>
                </a:solidFill>
              </a:rPr>
              <a:t>Hafifletme-Azaltma stratejileri</a:t>
            </a:r>
          </a:p>
          <a:p>
            <a:r>
              <a:rPr lang="tr-TR" dirty="0"/>
              <a:t>Benzer azaltma stratejileri, sistemik bir inceleme ve meta-analizin bulguları tarafından, </a:t>
            </a:r>
            <a:r>
              <a:rPr lang="tr-TR" b="1" dirty="0">
                <a:solidFill>
                  <a:srgbClr val="0432FF"/>
                </a:solidFill>
              </a:rPr>
              <a:t>hükümetlerin, politika yapıcıların ve sağlık kurumlarının küresel olarak sağlık çalışanlarına yönelik iş yeri şiddetini ele almak için harekete geçmeleri </a:t>
            </a:r>
            <a:r>
              <a:rPr lang="tr-TR" dirty="0"/>
              <a:t>gerektiği şeklinde ifade edilmiştir. Bununla birlikte, bir başka sistemik inceleme ve meta-analiz, </a:t>
            </a:r>
            <a:r>
              <a:rPr lang="tr-TR" b="1" dirty="0">
                <a:solidFill>
                  <a:srgbClr val="C00000"/>
                </a:solidFill>
              </a:rPr>
              <a:t>bunun etkililiğine dair kesin bir kanıt göstermemiştir.</a:t>
            </a:r>
          </a:p>
          <a:p>
            <a:r>
              <a:rPr lang="tr-TR" dirty="0" err="1"/>
              <a:t>Ashton</a:t>
            </a:r>
            <a:r>
              <a:rPr lang="tr-TR" dirty="0"/>
              <a:t> ve arkadaşları (2018) tarafından yürütülen nitel bir meta-analiz, işyeri şiddetini azaltmak için benzer bulgular önermiş, </a:t>
            </a:r>
            <a:r>
              <a:rPr lang="tr-TR" b="1" dirty="0">
                <a:solidFill>
                  <a:srgbClr val="0432FF"/>
                </a:solidFill>
              </a:rPr>
              <a:t>şiddet ve saldırganlığı anlama konusunda personel eğitimi ve klinik </a:t>
            </a:r>
            <a:r>
              <a:rPr lang="tr-TR" b="1" dirty="0" err="1">
                <a:solidFill>
                  <a:srgbClr val="0432FF"/>
                </a:solidFill>
              </a:rPr>
              <a:t>süpervizyona</a:t>
            </a:r>
            <a:r>
              <a:rPr lang="tr-TR" b="1" dirty="0">
                <a:solidFill>
                  <a:srgbClr val="0432FF"/>
                </a:solidFill>
              </a:rPr>
              <a:t> ihtiyaç </a:t>
            </a:r>
            <a:r>
              <a:rPr lang="tr-TR" dirty="0"/>
              <a:t>duyulduğunu belirtmiştir. </a:t>
            </a:r>
          </a:p>
          <a:p>
            <a:r>
              <a:rPr lang="tr-TR" dirty="0"/>
              <a:t>Yukarıdakilerin yanı sıra, </a:t>
            </a:r>
            <a:r>
              <a:rPr lang="tr-TR" dirty="0" err="1"/>
              <a:t>Gillespie</a:t>
            </a:r>
            <a:r>
              <a:rPr lang="tr-TR" dirty="0"/>
              <a:t> ve arkadaşları (2010) tarafından yürütülen bir başka inceleme çalışması, şiddetin olumsuz sonuçlarıyla mücadele etmek için </a:t>
            </a:r>
            <a:r>
              <a:rPr lang="tr-TR" b="1" dirty="0">
                <a:solidFill>
                  <a:srgbClr val="0432FF"/>
                </a:solidFill>
              </a:rPr>
              <a:t>telefon taşıma, kendini savunma pratiği yapma, faillere şiddet uygulamayı bırakmalarını söyleme, kişisel ve sosyal destek ve potansiyel veya bilinen şiddet failleriyle etkileşimleri sınırlama gibi diğer koruyucu stratejiler </a:t>
            </a:r>
            <a:r>
              <a:rPr lang="tr-TR" dirty="0"/>
              <a:t>önermiştir.</a:t>
            </a:r>
          </a:p>
          <a:p>
            <a:endParaRPr lang="tr-TR" dirty="0"/>
          </a:p>
          <a:p>
            <a:endParaRPr lang="tr-TR" dirty="0"/>
          </a:p>
        </p:txBody>
      </p:sp>
      <p:sp>
        <p:nvSpPr>
          <p:cNvPr id="4" name="Rectangle 3">
            <a:extLst>
              <a:ext uri="{FF2B5EF4-FFF2-40B4-BE49-F238E27FC236}">
                <a16:creationId xmlns:a16="http://schemas.microsoft.com/office/drawing/2014/main" xmlns="" id="{E4060DE3-D36B-6642-9A1F-626C5BE9F26D}"/>
              </a:ext>
            </a:extLst>
          </p:cNvPr>
          <p:cNvSpPr/>
          <p:nvPr/>
        </p:nvSpPr>
        <p:spPr>
          <a:xfrm>
            <a:off x="1404257"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1885592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D09BD-788A-9C4A-A38A-885476ED94E0}"/>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355F1596-E848-2141-83A1-4F0378EA61B0}"/>
              </a:ext>
            </a:extLst>
          </p:cNvPr>
          <p:cNvSpPr>
            <a:spLocks noGrp="1"/>
          </p:cNvSpPr>
          <p:nvPr>
            <p:ph idx="1"/>
          </p:nvPr>
        </p:nvSpPr>
        <p:spPr/>
        <p:txBody>
          <a:bodyPr>
            <a:normAutofit/>
          </a:bodyPr>
          <a:lstStyle/>
          <a:p>
            <a:r>
              <a:rPr lang="tr-TR" b="1" dirty="0"/>
              <a:t>Boston'daki </a:t>
            </a:r>
            <a:r>
              <a:rPr lang="tr-TR" b="1" dirty="0" err="1"/>
              <a:t>Mass</a:t>
            </a:r>
            <a:r>
              <a:rPr lang="tr-TR" b="1" dirty="0"/>
              <a:t> General </a:t>
            </a:r>
            <a:r>
              <a:rPr lang="tr-TR" b="1" dirty="0" err="1"/>
              <a:t>Brigham</a:t>
            </a:r>
            <a:r>
              <a:rPr lang="tr-TR" b="1" dirty="0"/>
              <a:t> hastanesi kısa süre önce eyalette </a:t>
            </a:r>
            <a:r>
              <a:rPr lang="tr-TR" b="1" dirty="0">
                <a:solidFill>
                  <a:srgbClr val="C00000"/>
                </a:solidFill>
              </a:rPr>
              <a:t>hastalara kabul edilemez davranış örnekleri </a:t>
            </a:r>
            <a:r>
              <a:rPr lang="tr-TR" b="1" dirty="0"/>
              <a:t>sunan ilk hastane olmuştur</a:t>
            </a:r>
            <a:r>
              <a:rPr lang="tr-TR" dirty="0"/>
              <a:t>. </a:t>
            </a:r>
          </a:p>
          <a:p>
            <a:r>
              <a:rPr lang="tr-TR" dirty="0"/>
              <a:t>Davranış Kurallarını ihlal ettiğinin tespit edilmesi halinde, hastaya kendi bakış açısını açıklama fırsatı verileceğini belirtmektedir. Hastane, </a:t>
            </a:r>
            <a:r>
              <a:rPr lang="tr-TR" b="1" dirty="0">
                <a:solidFill>
                  <a:srgbClr val="0432FF"/>
                </a:solidFill>
              </a:rPr>
              <a:t>hastanın şimdi ve gelecekte acil olmayan durumlar için başka bir yerde bakım isteyip istemeyeceğini belirlerken bunu dikkate alacaktır</a:t>
            </a:r>
            <a:r>
              <a:rPr lang="tr-TR" dirty="0"/>
              <a:t>.</a:t>
            </a:r>
          </a:p>
          <a:p>
            <a:pPr lvl="1"/>
            <a:endParaRPr lang="tr-TR" dirty="0"/>
          </a:p>
          <a:p>
            <a:endParaRPr lang="tr-TR" dirty="0"/>
          </a:p>
        </p:txBody>
      </p:sp>
      <p:sp>
        <p:nvSpPr>
          <p:cNvPr id="4" name="Rectangle 3">
            <a:extLst>
              <a:ext uri="{FF2B5EF4-FFF2-40B4-BE49-F238E27FC236}">
                <a16:creationId xmlns:a16="http://schemas.microsoft.com/office/drawing/2014/main" xmlns="" id="{6035E049-B75A-9043-973E-D50451A61642}"/>
              </a:ext>
            </a:extLst>
          </p:cNvPr>
          <p:cNvSpPr/>
          <p:nvPr/>
        </p:nvSpPr>
        <p:spPr>
          <a:xfrm>
            <a:off x="1385208" y="6127233"/>
            <a:ext cx="8542564" cy="369332"/>
          </a:xfrm>
          <a:prstGeom prst="rect">
            <a:avLst/>
          </a:prstGeom>
          <a:solidFill>
            <a:schemeClr val="accent2">
              <a:lumMod val="60000"/>
              <a:lumOff val="40000"/>
            </a:schemeClr>
          </a:solidFill>
        </p:spPr>
        <p:txBody>
          <a:bodyPr wrap="square">
            <a:spAutoFit/>
          </a:bodyPr>
          <a:lstStyle/>
          <a:p>
            <a:pPr algn="ctr"/>
            <a:r>
              <a:rPr lang="tr-TR" b="1" dirty="0" err="1"/>
              <a:t>Gray</a:t>
            </a:r>
            <a:r>
              <a:rPr lang="tr-TR" b="1" dirty="0"/>
              <a:t> J. (2022) </a:t>
            </a:r>
            <a:r>
              <a:rPr lang="tr-TR" b="1" dirty="0" err="1"/>
              <a:t>What</a:t>
            </a:r>
            <a:r>
              <a:rPr lang="tr-TR" b="1" dirty="0"/>
              <a:t> </a:t>
            </a:r>
            <a:r>
              <a:rPr lang="tr-TR" b="1" dirty="0" err="1"/>
              <a:t>Employers</a:t>
            </a:r>
            <a:r>
              <a:rPr lang="tr-TR" b="1" dirty="0"/>
              <a:t> Can Do </a:t>
            </a:r>
            <a:r>
              <a:rPr lang="tr-TR" b="1" dirty="0" err="1"/>
              <a:t>to</a:t>
            </a:r>
            <a:r>
              <a:rPr lang="tr-TR" b="1" dirty="0"/>
              <a:t> </a:t>
            </a:r>
            <a:r>
              <a:rPr lang="tr-TR" b="1" dirty="0" err="1"/>
              <a:t>Prevent</a:t>
            </a:r>
            <a:r>
              <a:rPr lang="tr-TR" b="1" dirty="0"/>
              <a:t> Healthcare </a:t>
            </a:r>
            <a:r>
              <a:rPr lang="tr-TR" b="1" dirty="0" err="1"/>
              <a:t>Workplace</a:t>
            </a:r>
            <a:r>
              <a:rPr lang="tr-TR" b="1" dirty="0"/>
              <a:t> </a:t>
            </a:r>
            <a:r>
              <a:rPr lang="tr-TR" b="1" dirty="0" err="1"/>
              <a:t>Violence</a:t>
            </a:r>
            <a:endParaRPr lang="tr-TR" dirty="0"/>
          </a:p>
        </p:txBody>
      </p:sp>
    </p:spTree>
    <p:extLst>
      <p:ext uri="{BB962C8B-B14F-4D97-AF65-F5344CB8AC3E}">
        <p14:creationId xmlns:p14="http://schemas.microsoft.com/office/powerpoint/2010/main" val="930377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4CFC41-0B90-BC4F-94EB-6FA93BD744E8}"/>
              </a:ext>
            </a:extLst>
          </p:cNvPr>
          <p:cNvSpPr>
            <a:spLocks noGrp="1"/>
          </p:cNvSpPr>
          <p:nvPr>
            <p:ph idx="1"/>
          </p:nvPr>
        </p:nvSpPr>
        <p:spPr>
          <a:xfrm>
            <a:off x="838200" y="690112"/>
            <a:ext cx="10515600" cy="5037827"/>
          </a:xfrm>
        </p:spPr>
        <p:txBody>
          <a:bodyPr>
            <a:normAutofit fontScale="55000" lnSpcReduction="20000"/>
          </a:bodyPr>
          <a:lstStyle/>
          <a:p>
            <a:pPr marL="0" indent="0">
              <a:buNone/>
            </a:pPr>
            <a:r>
              <a:rPr lang="tr-TR" sz="4000" b="1" dirty="0"/>
              <a:t>Sağlık Çalışanları için Şiddete Karşı Güvenlik (SAVE) Yasası</a:t>
            </a:r>
            <a:endParaRPr lang="tr-TR" sz="4000" dirty="0"/>
          </a:p>
          <a:p>
            <a:r>
              <a:rPr lang="tr-TR" sz="4000" dirty="0"/>
              <a:t>Bu yılın Haziran ayında, Pennsylvania Temsilcisi </a:t>
            </a:r>
            <a:r>
              <a:rPr lang="tr-TR" sz="4000" dirty="0" err="1"/>
              <a:t>Madeleine</a:t>
            </a:r>
            <a:r>
              <a:rPr lang="tr-TR" sz="4000" dirty="0"/>
              <a:t> Dean ve Indiana Temsilcisi </a:t>
            </a:r>
            <a:r>
              <a:rPr lang="tr-TR" sz="4000" dirty="0" err="1"/>
              <a:t>Larry</a:t>
            </a:r>
            <a:r>
              <a:rPr lang="tr-TR" sz="4000" dirty="0"/>
              <a:t> </a:t>
            </a:r>
            <a:r>
              <a:rPr lang="tr-TR" sz="4000" dirty="0" err="1"/>
              <a:t>Bucshon</a:t>
            </a:r>
            <a:r>
              <a:rPr lang="tr-TR" sz="4000" dirty="0"/>
              <a:t>, Sağlık Çalışanları için Şiddete Karşı Güvenlik Yasası veya SAVE Yasası olarak bilinen H.R. 7961'i tanıttı. İki partili bu yasa tasarısı, sağlık çalışanlarına zarar veren veya onları tehdit eden kişilere yasal yaptırımlar getirerek sağlık çalışanlarına yönelik şiddeti azaltmayı amaçlamaktadır.</a:t>
            </a:r>
          </a:p>
          <a:p>
            <a:r>
              <a:rPr lang="tr-TR" sz="4000" dirty="0"/>
              <a:t>Benzer yasa tasarıları daha önce de kabul edilmişti. </a:t>
            </a:r>
            <a:r>
              <a:rPr lang="tr-TR" sz="4000" b="1" dirty="0">
                <a:solidFill>
                  <a:srgbClr val="0432FF"/>
                </a:solidFill>
              </a:rPr>
              <a:t>Bu tasarılar uçak ve havaalanı çalışanları da dahil olmak üzere havayolu çalışanlarına koruma sağlamaktadır. </a:t>
            </a:r>
            <a:r>
              <a:rPr lang="tr-TR" sz="4000" dirty="0"/>
              <a:t>Temsilci Dean'in ofisinden yapılan basın açıklamasında bu tasarının "hastalık ya da madde kullanımı nedeniyle akli dengesi yerinde olmayan bireyler için koruma sağlayarak </a:t>
            </a:r>
            <a:r>
              <a:rPr lang="tr-TR" sz="4000" b="1" dirty="0">
                <a:solidFill>
                  <a:srgbClr val="0432FF"/>
                </a:solidFill>
              </a:rPr>
              <a:t>hastane çalışanlarına saldırı ya da gözdağı vermeyi suç haline getireceği</a:t>
            </a:r>
            <a:r>
              <a:rPr lang="tr-TR" sz="4000" dirty="0"/>
              <a:t>" belirtilmektedir. </a:t>
            </a:r>
            <a:r>
              <a:rPr lang="tr-TR" sz="4000" b="1" dirty="0">
                <a:solidFill>
                  <a:srgbClr val="0432FF"/>
                </a:solidFill>
              </a:rPr>
              <a:t>Hastane çalışanlarına bilerek saldıran ve gözdağı verenlere yönelik cezaların artırılması, daha fazla şiddeti caydıracak ve gelecekteki suçluların suçları için uygun cezalar almasını sağlayacaktır.»</a:t>
            </a:r>
          </a:p>
          <a:p>
            <a:r>
              <a:rPr lang="tr-TR" sz="4000" b="1" dirty="0">
                <a:solidFill>
                  <a:srgbClr val="0432FF"/>
                </a:solidFill>
              </a:rPr>
              <a:t>Tasarı Haziran 2022'de sunuldu; ancak 20 eyalet ve Columbia Bölgesinden 54 destekçinin iki partili desteğine rağmen henüz komiteden çıkmadı ve oylamaya sunulmadı.</a:t>
            </a:r>
          </a:p>
          <a:p>
            <a:endParaRPr lang="tr-TR" dirty="0"/>
          </a:p>
        </p:txBody>
      </p:sp>
      <p:sp>
        <p:nvSpPr>
          <p:cNvPr id="4" name="Rectangle 3">
            <a:extLst>
              <a:ext uri="{FF2B5EF4-FFF2-40B4-BE49-F238E27FC236}">
                <a16:creationId xmlns:a16="http://schemas.microsoft.com/office/drawing/2014/main" xmlns="" id="{B9E1F51F-56C4-EB48-8281-2DAA9DC89F55}"/>
              </a:ext>
            </a:extLst>
          </p:cNvPr>
          <p:cNvSpPr/>
          <p:nvPr/>
        </p:nvSpPr>
        <p:spPr>
          <a:xfrm>
            <a:off x="1385208" y="6127233"/>
            <a:ext cx="8542564" cy="369332"/>
          </a:xfrm>
          <a:prstGeom prst="rect">
            <a:avLst/>
          </a:prstGeom>
          <a:solidFill>
            <a:schemeClr val="accent2">
              <a:lumMod val="60000"/>
              <a:lumOff val="40000"/>
            </a:schemeClr>
          </a:solidFill>
        </p:spPr>
        <p:txBody>
          <a:bodyPr wrap="square">
            <a:spAutoFit/>
          </a:bodyPr>
          <a:lstStyle/>
          <a:p>
            <a:pPr algn="ctr"/>
            <a:r>
              <a:rPr lang="tr-TR" b="1" dirty="0" err="1"/>
              <a:t>Gray</a:t>
            </a:r>
            <a:r>
              <a:rPr lang="tr-TR" b="1" dirty="0"/>
              <a:t> J. (2022) </a:t>
            </a:r>
            <a:r>
              <a:rPr lang="tr-TR" b="1" dirty="0" err="1"/>
              <a:t>What</a:t>
            </a:r>
            <a:r>
              <a:rPr lang="tr-TR" b="1" dirty="0"/>
              <a:t> </a:t>
            </a:r>
            <a:r>
              <a:rPr lang="tr-TR" b="1" dirty="0" err="1"/>
              <a:t>Employers</a:t>
            </a:r>
            <a:r>
              <a:rPr lang="tr-TR" b="1" dirty="0"/>
              <a:t> Can Do </a:t>
            </a:r>
            <a:r>
              <a:rPr lang="tr-TR" b="1" dirty="0" err="1"/>
              <a:t>to</a:t>
            </a:r>
            <a:r>
              <a:rPr lang="tr-TR" b="1" dirty="0"/>
              <a:t> </a:t>
            </a:r>
            <a:r>
              <a:rPr lang="tr-TR" b="1" dirty="0" err="1"/>
              <a:t>Prevent</a:t>
            </a:r>
            <a:r>
              <a:rPr lang="tr-TR" b="1" dirty="0"/>
              <a:t> Healthcare </a:t>
            </a:r>
            <a:r>
              <a:rPr lang="tr-TR" b="1" dirty="0" err="1"/>
              <a:t>Workplace</a:t>
            </a:r>
            <a:r>
              <a:rPr lang="tr-TR" b="1" dirty="0"/>
              <a:t> </a:t>
            </a:r>
            <a:r>
              <a:rPr lang="tr-TR" b="1" dirty="0" err="1"/>
              <a:t>Violence</a:t>
            </a:r>
            <a:endParaRPr lang="tr-TR" dirty="0"/>
          </a:p>
        </p:txBody>
      </p:sp>
    </p:spTree>
    <p:extLst>
      <p:ext uri="{BB962C8B-B14F-4D97-AF65-F5344CB8AC3E}">
        <p14:creationId xmlns:p14="http://schemas.microsoft.com/office/powerpoint/2010/main" val="2886766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2321B26-1E32-9B42-A1B0-216CF4887E27}"/>
              </a:ext>
            </a:extLst>
          </p:cNvPr>
          <p:cNvSpPr>
            <a:spLocks noGrp="1"/>
          </p:cNvSpPr>
          <p:nvPr>
            <p:ph idx="1"/>
          </p:nvPr>
        </p:nvSpPr>
        <p:spPr>
          <a:xfrm>
            <a:off x="772886" y="976539"/>
            <a:ext cx="10515600" cy="4351338"/>
          </a:xfrm>
        </p:spPr>
        <p:txBody>
          <a:bodyPr/>
          <a:lstStyle/>
          <a:p>
            <a:pPr marL="0" indent="0">
              <a:buNone/>
            </a:pPr>
            <a:r>
              <a:rPr lang="tr-TR" b="1" dirty="0"/>
              <a:t>SAĞLIK KURULUŞLARINDA ŞİDDETİ ÖNLEME YASASI </a:t>
            </a:r>
            <a:r>
              <a:rPr lang="tr-TR" dirty="0"/>
              <a:t>(MECLİS YASA TASARISI 348 &amp; SENATO YASA TASARISI 1256)</a:t>
            </a:r>
          </a:p>
          <a:p>
            <a:pPr marL="0" indent="0">
              <a:buNone/>
            </a:pPr>
            <a:r>
              <a:rPr lang="tr-TR" dirty="0"/>
              <a:t>Pennsylvania'da bir sağlık çalışanına saldırmak zaten ağır bir suçtur. İşyerinde </a:t>
            </a:r>
            <a:r>
              <a:rPr lang="tr-TR" b="1" dirty="0">
                <a:solidFill>
                  <a:srgbClr val="0432FF"/>
                </a:solidFill>
              </a:rPr>
              <a:t>şiddeti gerçekleşmeden önce durdurmak istiyoruz</a:t>
            </a:r>
            <a:r>
              <a:rPr lang="tr-TR" dirty="0"/>
              <a:t>, </a:t>
            </a:r>
            <a:r>
              <a:rPr lang="tr-TR" b="1" dirty="0">
                <a:solidFill>
                  <a:srgbClr val="0432FF"/>
                </a:solidFill>
              </a:rPr>
              <a:t>sadece gerçekleştikten sonra cezalandırmak değil. </a:t>
            </a:r>
          </a:p>
          <a:p>
            <a:r>
              <a:rPr lang="tr-TR" dirty="0"/>
              <a:t>Bu şu anlama geliyor: </a:t>
            </a:r>
            <a:r>
              <a:rPr lang="tr-TR" b="1" dirty="0">
                <a:solidFill>
                  <a:srgbClr val="0432FF"/>
                </a:solidFill>
              </a:rPr>
              <a:t>Şiddet ve tacizi "işin bir parçası" olarak gören kültürü değiştirmek</a:t>
            </a:r>
            <a:r>
              <a:rPr lang="tr-TR" b="1" dirty="0"/>
              <a:t>. </a:t>
            </a:r>
          </a:p>
          <a:p>
            <a:r>
              <a:rPr lang="tr-TR" dirty="0"/>
              <a:t>Ve </a:t>
            </a:r>
            <a:r>
              <a:rPr lang="tr-TR" b="1" dirty="0">
                <a:solidFill>
                  <a:srgbClr val="0432FF"/>
                </a:solidFill>
              </a:rPr>
              <a:t>hemşirelerin ve ön saflarda yer alan bakıcıların kendi tesislerimizde güvenlik ve emniyet konusunda gerçek bir söz hakkına sahip olmalarını sağlamak</a:t>
            </a:r>
            <a:r>
              <a:rPr lang="tr-TR" dirty="0"/>
              <a:t>.</a:t>
            </a:r>
          </a:p>
          <a:p>
            <a:endParaRPr lang="tr-TR" dirty="0"/>
          </a:p>
        </p:txBody>
      </p:sp>
      <p:pic>
        <p:nvPicPr>
          <p:cNvPr id="4" name="image2.jpg">
            <a:extLst>
              <a:ext uri="{FF2B5EF4-FFF2-40B4-BE49-F238E27FC236}">
                <a16:creationId xmlns:a16="http://schemas.microsoft.com/office/drawing/2014/main" xmlns="" id="{1985511F-4E8E-4246-B24A-1CE3CA047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34" y="5843616"/>
            <a:ext cx="2455766" cy="103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90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19889-9418-934F-B3A0-6A9EBA43929E}"/>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AAE901D6-2424-ED44-ACB8-3F0B6546A183}"/>
              </a:ext>
            </a:extLst>
          </p:cNvPr>
          <p:cNvSpPr>
            <a:spLocks noGrp="1"/>
          </p:cNvSpPr>
          <p:nvPr>
            <p:ph idx="1"/>
          </p:nvPr>
        </p:nvSpPr>
        <p:spPr/>
        <p:txBody>
          <a:bodyPr>
            <a:normAutofit lnSpcReduction="10000"/>
          </a:bodyPr>
          <a:lstStyle/>
          <a:p>
            <a:pPr marL="0" indent="0">
              <a:buNone/>
            </a:pPr>
            <a:r>
              <a:rPr lang="tr-TR" dirty="0"/>
              <a:t>Sağlık Tesislerinde Şiddeti Önleme Yasası (House Bill 348 ve </a:t>
            </a:r>
            <a:r>
              <a:rPr lang="tr-TR" dirty="0" err="1"/>
              <a:t>Senate</a:t>
            </a:r>
            <a:r>
              <a:rPr lang="tr-TR" dirty="0"/>
              <a:t> Bill 1256) hastanelerin </a:t>
            </a:r>
          </a:p>
          <a:p>
            <a:r>
              <a:rPr lang="tr-TR" b="1" dirty="0">
                <a:solidFill>
                  <a:srgbClr val="0432FF"/>
                </a:solidFill>
              </a:rPr>
              <a:t>işyerinde şiddeti önleme komiteleri, protokolleri ve raporları oluşturmalarını; </a:t>
            </a:r>
          </a:p>
          <a:p>
            <a:r>
              <a:rPr lang="tr-TR" b="1" dirty="0">
                <a:solidFill>
                  <a:srgbClr val="0432FF"/>
                </a:solidFill>
              </a:rPr>
              <a:t>yıllık risk değerlendirmeleri yapmalarını ve </a:t>
            </a:r>
          </a:p>
          <a:p>
            <a:r>
              <a:rPr lang="tr-TR" b="1" dirty="0">
                <a:solidFill>
                  <a:srgbClr val="0432FF"/>
                </a:solidFill>
              </a:rPr>
              <a:t>işyerinde şiddet vakalarını rapor etmelerini </a:t>
            </a:r>
            <a:r>
              <a:rPr lang="tr-TR" b="1" dirty="0"/>
              <a:t>g</a:t>
            </a:r>
            <a:r>
              <a:rPr lang="tr-TR" dirty="0"/>
              <a:t>erektirecektir. </a:t>
            </a:r>
          </a:p>
          <a:p>
            <a:pPr marL="0" indent="0">
              <a:buNone/>
            </a:pPr>
            <a:r>
              <a:rPr lang="tr-TR" dirty="0"/>
              <a:t>Ayrıca, çalışanları ve diğer sağlık hizmeti sağlayıcılarını işyerinde şiddet olaylarını bildirdikleri için misilleme eylemlerine karşı koruyacak ve - en önemlisi - </a:t>
            </a:r>
            <a:r>
              <a:rPr lang="tr-TR" b="1" dirty="0">
                <a:solidFill>
                  <a:srgbClr val="0432FF"/>
                </a:solidFill>
              </a:rPr>
              <a:t>kendimizi, güvenliğimizi ve işyerimizdeki şiddeti önleme tedbirlerini savunmak için bize masada bir koltuk verecektir</a:t>
            </a:r>
            <a:r>
              <a:rPr lang="tr-TR" dirty="0"/>
              <a:t>.</a:t>
            </a:r>
          </a:p>
          <a:p>
            <a:endParaRPr lang="tr-TR" dirty="0"/>
          </a:p>
        </p:txBody>
      </p:sp>
      <p:pic>
        <p:nvPicPr>
          <p:cNvPr id="4" name="image2.jpg">
            <a:extLst>
              <a:ext uri="{FF2B5EF4-FFF2-40B4-BE49-F238E27FC236}">
                <a16:creationId xmlns:a16="http://schemas.microsoft.com/office/drawing/2014/main" xmlns="" id="{8D067A6A-ACF4-C647-9BF7-7DA60930B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34" y="5843616"/>
            <a:ext cx="2455766" cy="103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89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DCDDC0F-A64B-CC41-AD40-3FDA4E5F0C7E}"/>
              </a:ext>
            </a:extLst>
          </p:cNvPr>
          <p:cNvSpPr>
            <a:spLocks noGrp="1"/>
          </p:cNvSpPr>
          <p:nvPr>
            <p:ph idx="1"/>
          </p:nvPr>
        </p:nvSpPr>
        <p:spPr>
          <a:xfrm>
            <a:off x="838200" y="362308"/>
            <a:ext cx="10515600" cy="6090249"/>
          </a:xfrm>
        </p:spPr>
        <p:txBody>
          <a:bodyPr>
            <a:normAutofit fontScale="77500" lnSpcReduction="20000"/>
          </a:bodyPr>
          <a:lstStyle/>
          <a:p>
            <a:pPr marL="0" indent="0">
              <a:buNone/>
            </a:pPr>
            <a:r>
              <a:rPr lang="tr-TR" b="1" dirty="0">
                <a:solidFill>
                  <a:srgbClr val="FF0000"/>
                </a:solidFill>
              </a:rPr>
              <a:t>MEVZUAT VE DÜZENLEMELER</a:t>
            </a:r>
          </a:p>
          <a:p>
            <a:r>
              <a:rPr lang="tr-TR" dirty="0"/>
              <a:t>Bazı eyaletler sağlık çalışanlarını şiddetten korumak için mevzuat oluşturmuş olsa da, şu anda yürürlükte olan tek federal düzenleme 1970 tarihli </a:t>
            </a:r>
            <a:r>
              <a:rPr lang="tr-TR" b="1" dirty="0">
                <a:solidFill>
                  <a:srgbClr val="0432FF"/>
                </a:solidFill>
              </a:rPr>
              <a:t>Mesleki Güvenlik ve Sağlık Yasası'nın Genel Görev Maddes</a:t>
            </a:r>
            <a:r>
              <a:rPr lang="tr-TR" dirty="0"/>
              <a:t>i'dir. Bu madde, işverenlerin "</a:t>
            </a:r>
            <a:r>
              <a:rPr lang="tr-TR" b="1" dirty="0">
                <a:solidFill>
                  <a:srgbClr val="0432FF"/>
                </a:solidFill>
              </a:rPr>
              <a:t>ölüme veya ciddi fiziksel zarara neden olan veya neden olması muhtemel tanınmış tehlikelerden arındırılmış" bir çalışma ortamı sağlamasını </a:t>
            </a:r>
            <a:r>
              <a:rPr lang="tr-TR" dirty="0"/>
              <a:t>gerektirmektedir.</a:t>
            </a:r>
          </a:p>
          <a:p>
            <a:r>
              <a:rPr lang="tr-TR" dirty="0"/>
              <a:t>Ancak, genel görev maddesi, işyerinde şiddetin yönetimine ilişkin özel bir öneri sunmamaktadır. </a:t>
            </a:r>
            <a:r>
              <a:rPr lang="tr-TR" b="1" dirty="0">
                <a:solidFill>
                  <a:srgbClr val="0432FF"/>
                </a:solidFill>
              </a:rPr>
              <a:t>Mesleki Güvenlik ve Sağlık İdaresi (OSHA) sağlık ve sosyal hizmet çalışanları için işyerinde şiddetin önlenmesine yönelik kılavuz ilkeler yayınlamıştır. </a:t>
            </a:r>
          </a:p>
          <a:p>
            <a:r>
              <a:rPr lang="tr-TR" b="1" dirty="0">
                <a:solidFill>
                  <a:srgbClr val="0432FF"/>
                </a:solidFill>
              </a:rPr>
              <a:t>İlk olarak 1996 yılınd</a:t>
            </a:r>
            <a:r>
              <a:rPr lang="tr-TR" dirty="0"/>
              <a:t>a yayınlanan ve daha sonra güncellenen bu kılavuz yalnızca tavsiye niteliğindedir. </a:t>
            </a:r>
            <a:r>
              <a:rPr lang="tr-TR" b="1" dirty="0">
                <a:solidFill>
                  <a:srgbClr val="0432FF"/>
                </a:solidFill>
              </a:rPr>
              <a:t>Federal yasa koyucular, Çalışma Bakanlığı'nı işverenlerin sağlık sektörü çalışanlarını işyeri şiddetinden korumasını gerektiren standartlar yayınlamaya yönlendirecek "Sağlık ve Sosyal Hizmet Çalışanları için İşyeri Şiddetini Önleme Yasası" (H.R. 1195) önerisinde bulunmuştur. Tasarı Nisan 2021'de Temsilciler Meclisi tarafından kabul edilmiş ancak henüz Senato'da oylamaya sunulmamıştır</a:t>
            </a:r>
            <a:r>
              <a:rPr lang="tr-TR" dirty="0"/>
              <a:t>.22</a:t>
            </a:r>
          </a:p>
          <a:p>
            <a:r>
              <a:rPr lang="tr-TR" dirty="0"/>
              <a:t>Ortak Komisyon'un </a:t>
            </a:r>
            <a:r>
              <a:rPr lang="tr-TR" b="1" dirty="0">
                <a:solidFill>
                  <a:srgbClr val="0432FF"/>
                </a:solidFill>
              </a:rPr>
              <a:t>1 Ocak 2022'de yürürlüğe giren yeni ve gözden geçirilmiş işyeri şiddetini önleme standartları, bu nedenle akredite hastanelerde şiddet konusunda farkındalığın artırılması, şiddetin önlenmesi ve yönetilmesi için önemli ve memnuniyet verici bir adımdır. </a:t>
            </a:r>
            <a:r>
              <a:rPr lang="tr-TR" dirty="0"/>
              <a:t>Standartlar, </a:t>
            </a:r>
            <a:r>
              <a:rPr lang="tr-TR" dirty="0" err="1"/>
              <a:t>Joint</a:t>
            </a:r>
            <a:r>
              <a:rPr lang="tr-TR" dirty="0"/>
              <a:t> </a:t>
            </a:r>
            <a:r>
              <a:rPr lang="tr-TR" dirty="0" err="1"/>
              <a:t>Commission</a:t>
            </a:r>
            <a:r>
              <a:rPr lang="tr-TR" dirty="0"/>
              <a:t> akreditasyonu almak isteyen tüm hastaneler ve kritik erişim hastaneleri için geçerlidir.</a:t>
            </a:r>
          </a:p>
        </p:txBody>
      </p:sp>
      <p:sp>
        <p:nvSpPr>
          <p:cNvPr id="4" name="Rectangle 3">
            <a:extLst>
              <a:ext uri="{FF2B5EF4-FFF2-40B4-BE49-F238E27FC236}">
                <a16:creationId xmlns:a16="http://schemas.microsoft.com/office/drawing/2014/main" xmlns="" id="{B3A6B12D-C5F5-DB4C-B4E4-4A163D9F2B69}"/>
              </a:ext>
            </a:extLst>
          </p:cNvPr>
          <p:cNvSpPr/>
          <p:nvPr/>
        </p:nvSpPr>
        <p:spPr>
          <a:xfrm>
            <a:off x="1066800" y="6311900"/>
            <a:ext cx="9372599" cy="370794"/>
          </a:xfrm>
          <a:prstGeom prst="rect">
            <a:avLst/>
          </a:prstGeom>
          <a:solidFill>
            <a:srgbClr val="FFFF00"/>
          </a:solidFill>
        </p:spPr>
        <p:txBody>
          <a:bodyPr wrap="square">
            <a:spAutoFit/>
          </a:bodyPr>
          <a:lstStyle/>
          <a:p>
            <a:r>
              <a:rPr lang="tr-TR" i="1" dirty="0" err="1"/>
              <a:t>Judith</a:t>
            </a:r>
            <a:r>
              <a:rPr lang="tr-TR" i="1" dirty="0"/>
              <a:t> E. </a:t>
            </a:r>
            <a:r>
              <a:rPr lang="tr-TR" i="1" dirty="0" err="1"/>
              <a:t>Arnetz</a:t>
            </a:r>
            <a:r>
              <a:rPr lang="tr-TR" i="1" dirty="0"/>
              <a:t> . </a:t>
            </a:r>
            <a:r>
              <a:rPr lang="tr-TR" b="1" dirty="0" err="1"/>
              <a:t>The</a:t>
            </a:r>
            <a:r>
              <a:rPr lang="tr-TR" b="1" dirty="0"/>
              <a:t> </a:t>
            </a:r>
            <a:r>
              <a:rPr lang="tr-TR" b="1" dirty="0" err="1"/>
              <a:t>Joint</a:t>
            </a:r>
            <a:r>
              <a:rPr lang="tr-TR" b="1" dirty="0"/>
              <a:t> </a:t>
            </a:r>
            <a:r>
              <a:rPr lang="tr-TR" b="1" dirty="0" err="1"/>
              <a:t>Commission</a:t>
            </a:r>
            <a:r>
              <a:rPr lang="tr-TR" b="1" dirty="0"/>
              <a:t> </a:t>
            </a:r>
            <a:r>
              <a:rPr lang="tr-TR" b="1" dirty="0" err="1"/>
              <a:t>Journal</a:t>
            </a:r>
            <a:r>
              <a:rPr lang="tr-TR" b="1" dirty="0"/>
              <a:t> on </a:t>
            </a:r>
            <a:r>
              <a:rPr lang="tr-TR" b="1" dirty="0" err="1"/>
              <a:t>Quality</a:t>
            </a:r>
            <a:r>
              <a:rPr lang="tr-TR" b="1" dirty="0"/>
              <a:t> </a:t>
            </a:r>
            <a:r>
              <a:rPr lang="tr-TR" b="1" dirty="0" err="1"/>
              <a:t>and</a:t>
            </a:r>
            <a:r>
              <a:rPr lang="tr-TR" b="1" dirty="0"/>
              <a:t> </a:t>
            </a:r>
            <a:r>
              <a:rPr lang="tr-TR" b="1" dirty="0" err="1"/>
              <a:t>Patient</a:t>
            </a:r>
            <a:r>
              <a:rPr lang="tr-TR" b="1" dirty="0"/>
              <a:t> </a:t>
            </a:r>
            <a:r>
              <a:rPr lang="tr-TR" b="1" dirty="0" err="1"/>
              <a:t>Safety</a:t>
            </a:r>
            <a:r>
              <a:rPr lang="tr-TR" b="1" dirty="0"/>
              <a:t> </a:t>
            </a:r>
            <a:r>
              <a:rPr lang="tr-TR" b="1" dirty="0">
                <a:solidFill>
                  <a:srgbClr val="FF0000"/>
                </a:solidFill>
              </a:rPr>
              <a:t>2022</a:t>
            </a:r>
            <a:r>
              <a:rPr lang="tr-TR" b="1" dirty="0"/>
              <a:t>; 48:241–245 </a:t>
            </a:r>
            <a:endParaRPr lang="tr-TR" dirty="0"/>
          </a:p>
        </p:txBody>
      </p:sp>
    </p:spTree>
    <p:extLst>
      <p:ext uri="{BB962C8B-B14F-4D97-AF65-F5344CB8AC3E}">
        <p14:creationId xmlns:p14="http://schemas.microsoft.com/office/powerpoint/2010/main" val="1334294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a:xfrm>
            <a:off x="838200" y="534838"/>
            <a:ext cx="10515600" cy="4917055"/>
          </a:xfrm>
        </p:spPr>
        <p:txBody>
          <a:bodyPr>
            <a:normAutofit fontScale="77500" lnSpcReduction="20000"/>
          </a:bodyPr>
          <a:lstStyle/>
          <a:p>
            <a:pPr marL="0" indent="0">
              <a:buNone/>
            </a:pPr>
            <a:r>
              <a:rPr lang="tr-TR" b="1" dirty="0">
                <a:solidFill>
                  <a:srgbClr val="0432FF"/>
                </a:solidFill>
              </a:rPr>
              <a:t>Mevzuat</a:t>
            </a:r>
          </a:p>
          <a:p>
            <a:r>
              <a:rPr lang="tr-TR" b="1" dirty="0">
                <a:solidFill>
                  <a:srgbClr val="0432FF"/>
                </a:solidFill>
              </a:rPr>
              <a:t>Amerika Birleşik Devletleri'nde yalnızca üç eyalette (Alaska, Idaho ve Washington) sağlık çalışanlarında </a:t>
            </a:r>
            <a:r>
              <a:rPr lang="tr-TR" b="1" dirty="0" err="1">
                <a:solidFill>
                  <a:srgbClr val="0432FF"/>
                </a:solidFill>
              </a:rPr>
              <a:t>WPV'ye</a:t>
            </a:r>
            <a:r>
              <a:rPr lang="tr-TR" b="1" dirty="0">
                <a:solidFill>
                  <a:srgbClr val="0432FF"/>
                </a:solidFill>
              </a:rPr>
              <a:t> karşı mevzuat bulunmaktadır</a:t>
            </a:r>
            <a:endParaRPr lang="tr-TR" dirty="0"/>
          </a:p>
          <a:p>
            <a:r>
              <a:rPr lang="tr-TR" dirty="0"/>
              <a:t>Avrupa'da ise </a:t>
            </a:r>
            <a:r>
              <a:rPr lang="tr-TR" b="1" dirty="0">
                <a:solidFill>
                  <a:srgbClr val="0432FF"/>
                </a:solidFill>
              </a:rPr>
              <a:t>Uluslararası Çalışma Örgütü Şiddet ve Taciz Sözleşmesi (No. 190, 2019) işyerinde şiddet ve tacizi önlemek ve sona erdirmek için bir toplumsal cinsiyet stratejisi </a:t>
            </a:r>
            <a:r>
              <a:rPr lang="tr-TR" dirty="0"/>
              <a:t>sağlamıştır. Ancak, </a:t>
            </a:r>
            <a:r>
              <a:rPr lang="tr-TR" b="1" dirty="0">
                <a:solidFill>
                  <a:srgbClr val="0432FF"/>
                </a:solidFill>
              </a:rPr>
              <a:t>sadece Yunanistan ve İtalya sözleşmeyi onaylamıştır</a:t>
            </a:r>
            <a:r>
              <a:rPr lang="tr-TR" dirty="0"/>
              <a:t>. Avrupa Komisyonu'nun taahhüdüne ve COVID-19 nedeniyle bu olgudaki artışa rağmen, şimdiye kadar tüm devletlerden bu endişe verici olguyu ele almak için birleşik bir yanıt gelmemiştir.</a:t>
            </a:r>
          </a:p>
          <a:p>
            <a:r>
              <a:rPr lang="tr-TR" b="1" dirty="0">
                <a:solidFill>
                  <a:srgbClr val="0432FF"/>
                </a:solidFill>
              </a:rPr>
              <a:t>İtalya'da 2020 yılında İtalyan Parlamentosu, özellikle kişisel yaralanma söz konusu olduğunda, sağlık çalışanlarına yönelik şiddet eylemlerine daha ağır cezalar getiren bir yasayı kabul etmiştir.59 </a:t>
            </a:r>
            <a:r>
              <a:rPr lang="tr-TR" dirty="0"/>
              <a:t>113/2020 sayılı Kanun ile </a:t>
            </a:r>
            <a:r>
              <a:rPr lang="tr-TR" b="1" dirty="0">
                <a:solidFill>
                  <a:srgbClr val="0432FF"/>
                </a:solidFill>
              </a:rPr>
              <a:t>sağlık çalışanlarına yönelik artan WPV vakaları ışığında daha güçlü yaptırımlar getirerek özellikle sağlık çalışanlarına yönelik suçu tanımlayan yeni bir madde oluşturulmuştur;</a:t>
            </a:r>
            <a:r>
              <a:rPr lang="tr-TR" dirty="0"/>
              <a:t> </a:t>
            </a:r>
            <a:r>
              <a:rPr lang="tr-TR" b="1" dirty="0">
                <a:solidFill>
                  <a:srgbClr val="0432FF"/>
                </a:solidFill>
              </a:rPr>
              <a:t>Ceza Kanununda yapılan bir değişiklikle, bir sağlık çalışanına yönelik herhangi bir yaralanmanın doğrudan </a:t>
            </a:r>
            <a:r>
              <a:rPr lang="tr-TR" b="1" dirty="0" err="1">
                <a:solidFill>
                  <a:srgbClr val="0432FF"/>
                </a:solidFill>
              </a:rPr>
              <a:t>re'sen</a:t>
            </a:r>
            <a:r>
              <a:rPr lang="tr-TR" b="1" dirty="0">
                <a:solidFill>
                  <a:srgbClr val="0432FF"/>
                </a:solidFill>
              </a:rPr>
              <a:t> kovuşturulabileceği belirtilmiştir.61 Ancak fiziksel olmayan saldırganlık aynı düzeyde ilgi görmemiştir. </a:t>
            </a:r>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5853797"/>
            <a:ext cx="10033907" cy="646331"/>
          </a:xfrm>
          <a:prstGeom prst="rect">
            <a:avLst/>
          </a:prstGeom>
          <a:solidFill>
            <a:srgbClr val="FBDEFF"/>
          </a:solidFill>
        </p:spPr>
        <p:txBody>
          <a:bodyPr wrap="square">
            <a:spAutoFit/>
          </a:bodyPr>
          <a:lstStyle/>
          <a:p>
            <a:r>
              <a:rPr lang="tr-TR" b="1" dirty="0" err="1"/>
              <a:t>Rossi</a:t>
            </a:r>
            <a:r>
              <a:rPr lang="tr-TR" b="1" dirty="0"/>
              <a:t> et al. (2023)</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an </a:t>
            </a:r>
            <a:r>
              <a:rPr lang="tr-TR" b="1" dirty="0" err="1"/>
              <a:t>umbrella</a:t>
            </a:r>
            <a:r>
              <a:rPr lang="tr-TR" b="1" dirty="0"/>
              <a:t> </a:t>
            </a:r>
            <a:r>
              <a:rPr lang="tr-TR" b="1" dirty="0" err="1"/>
              <a:t>review</a:t>
            </a:r>
            <a:r>
              <a:rPr lang="tr-TR" b="1" dirty="0"/>
              <a:t> of </a:t>
            </a:r>
            <a:r>
              <a:rPr lang="tr-TR" b="1" dirty="0" err="1"/>
              <a:t>systematic</a:t>
            </a:r>
            <a:r>
              <a:rPr lang="tr-TR" b="1" dirty="0"/>
              <a:t> </a:t>
            </a:r>
            <a:r>
              <a:rPr lang="tr-TR" b="1" dirty="0" err="1"/>
              <a:t>reviews</a:t>
            </a:r>
            <a:r>
              <a:rPr lang="tr-TR" b="1" dirty="0"/>
              <a:t> </a:t>
            </a:r>
            <a:r>
              <a:rPr lang="tr-TR" b="1" dirty="0" err="1"/>
              <a:t>and</a:t>
            </a:r>
            <a:r>
              <a:rPr lang="tr-TR" b="1" dirty="0"/>
              <a:t> meta-</a:t>
            </a:r>
            <a:r>
              <a:rPr lang="tr-TR" b="1" dirty="0" err="1"/>
              <a:t>analyses</a:t>
            </a:r>
            <a:r>
              <a:rPr lang="tr-TR" b="1" dirty="0"/>
              <a:t>. </a:t>
            </a:r>
            <a:r>
              <a:rPr lang="tr-TR" dirty="0" err="1"/>
              <a:t>Public</a:t>
            </a:r>
            <a:r>
              <a:rPr lang="tr-TR" dirty="0"/>
              <a:t> </a:t>
            </a:r>
            <a:r>
              <a:rPr lang="tr-TR" dirty="0" err="1"/>
              <a:t>Health</a:t>
            </a:r>
            <a:r>
              <a:rPr lang="tr-TR" dirty="0"/>
              <a:t> 221 (</a:t>
            </a:r>
            <a:r>
              <a:rPr lang="tr-TR" b="1" dirty="0">
                <a:solidFill>
                  <a:srgbClr val="0432FF"/>
                </a:solidFill>
              </a:rPr>
              <a:t>2023)</a:t>
            </a:r>
            <a:r>
              <a:rPr lang="tr-TR" dirty="0"/>
              <a:t> 50e59</a:t>
            </a:r>
          </a:p>
        </p:txBody>
      </p:sp>
    </p:spTree>
    <p:extLst>
      <p:ext uri="{BB962C8B-B14F-4D97-AF65-F5344CB8AC3E}">
        <p14:creationId xmlns:p14="http://schemas.microsoft.com/office/powerpoint/2010/main" val="149615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A6E7B5-0655-064A-9574-B75D0DA9B31B}"/>
              </a:ext>
            </a:extLst>
          </p:cNvPr>
          <p:cNvSpPr>
            <a:spLocks noGrp="1"/>
          </p:cNvSpPr>
          <p:nvPr>
            <p:ph idx="4294967295"/>
          </p:nvPr>
        </p:nvSpPr>
        <p:spPr>
          <a:xfrm>
            <a:off x="694425" y="117291"/>
            <a:ext cx="10567359" cy="5817379"/>
          </a:xfrm>
        </p:spPr>
        <p:txBody>
          <a:bodyPr>
            <a:noAutofit/>
          </a:bodyPr>
          <a:lstStyle/>
          <a:p>
            <a:pPr marL="0" indent="0">
              <a:buNone/>
            </a:pPr>
            <a:r>
              <a:rPr lang="tr-TR" dirty="0"/>
              <a:t>ABD Çalışma İstatistikleri Bürosu (BLS) - </a:t>
            </a:r>
            <a:r>
              <a:rPr lang="tr-TR" b="1" dirty="0">
                <a:solidFill>
                  <a:srgbClr val="C00000"/>
                </a:solidFill>
              </a:rPr>
              <a:t>2018</a:t>
            </a:r>
          </a:p>
          <a:p>
            <a:r>
              <a:rPr lang="tr-TR" dirty="0"/>
              <a:t>İşyerinde şiddete bağlı ölümcül olmayan yaralanmaların ve/veya hastalıkların </a:t>
            </a:r>
            <a:r>
              <a:rPr lang="tr-TR" dirty="0" err="1"/>
              <a:t>insidansı</a:t>
            </a:r>
            <a:r>
              <a:rPr lang="tr-TR" dirty="0"/>
              <a:t> yılda 10.000 tam zamanlı çalışan başına</a:t>
            </a:r>
          </a:p>
          <a:p>
            <a:r>
              <a:rPr lang="tr-TR" dirty="0"/>
              <a:t>Sağlık dışı sektörler </a:t>
            </a:r>
            <a:r>
              <a:rPr lang="tr-TR" b="1" dirty="0">
                <a:solidFill>
                  <a:srgbClr val="C00000"/>
                </a:solidFill>
              </a:rPr>
              <a:t>2.1</a:t>
            </a:r>
          </a:p>
          <a:p>
            <a:r>
              <a:rPr lang="tr-TR" dirty="0"/>
              <a:t>Özel sağlık sektörü </a:t>
            </a:r>
            <a:r>
              <a:rPr lang="tr-TR" b="1" dirty="0">
                <a:solidFill>
                  <a:srgbClr val="C00000"/>
                </a:solidFill>
              </a:rPr>
              <a:t>10.4 </a:t>
            </a:r>
            <a:r>
              <a:rPr lang="tr-TR" dirty="0"/>
              <a:t>(5 kat daha fazla)</a:t>
            </a:r>
          </a:p>
          <a:p>
            <a:r>
              <a:rPr lang="tr-TR" dirty="0"/>
              <a:t>Genel hastanelerde </a:t>
            </a:r>
            <a:r>
              <a:rPr lang="tr-TR" b="1" dirty="0">
                <a:solidFill>
                  <a:srgbClr val="C00000"/>
                </a:solidFill>
              </a:rPr>
              <a:t>12.8</a:t>
            </a:r>
            <a:r>
              <a:rPr lang="tr-TR" dirty="0"/>
              <a:t> (6 kat daha fazla)</a:t>
            </a:r>
          </a:p>
          <a:p>
            <a:r>
              <a:rPr lang="tr-TR" dirty="0"/>
              <a:t>2018'de şiddetle ilgili tüm ölümcül olmayan yaralanmaların ve hastalıkların yaklaşık </a:t>
            </a:r>
            <a:r>
              <a:rPr lang="tr-TR" b="1" dirty="0">
                <a:solidFill>
                  <a:srgbClr val="C00000"/>
                </a:solidFill>
              </a:rPr>
              <a:t>dörtte üçü</a:t>
            </a:r>
            <a:r>
              <a:rPr lang="tr-TR" dirty="0"/>
              <a:t> sağlık çalışanlarından oluşuyor</a:t>
            </a:r>
          </a:p>
          <a:p>
            <a:r>
              <a:rPr lang="tr-TR" dirty="0"/>
              <a:t>Artış eğilimi devam ediyor</a:t>
            </a:r>
          </a:p>
          <a:p>
            <a:pPr lvl="1"/>
            <a:r>
              <a:rPr lang="tr-TR" sz="2800" b="1" dirty="0"/>
              <a:t>2011 </a:t>
            </a:r>
            <a:r>
              <a:rPr lang="tr-TR" sz="2800" dirty="0"/>
              <a:t>şiddet </a:t>
            </a:r>
            <a:r>
              <a:rPr lang="tr-TR" sz="2800" dirty="0" err="1"/>
              <a:t>insidansı</a:t>
            </a:r>
            <a:r>
              <a:rPr lang="tr-TR" sz="2800" dirty="0"/>
              <a:t> </a:t>
            </a:r>
            <a:r>
              <a:rPr lang="tr-TR" sz="2800" b="1" dirty="0"/>
              <a:t>6.4</a:t>
            </a:r>
          </a:p>
          <a:p>
            <a:r>
              <a:rPr lang="tr-TR" sz="3200" b="1" dirty="0">
                <a:solidFill>
                  <a:srgbClr val="0432FF"/>
                </a:solidFill>
              </a:rPr>
              <a:t>Raporlama yetersiz, mevcut bildirimler en az bir iş günü kaybı olanlar </a:t>
            </a:r>
          </a:p>
        </p:txBody>
      </p:sp>
      <p:sp>
        <p:nvSpPr>
          <p:cNvPr id="4" name="Rectangle 3">
            <a:extLst>
              <a:ext uri="{FF2B5EF4-FFF2-40B4-BE49-F238E27FC236}">
                <a16:creationId xmlns:a16="http://schemas.microsoft.com/office/drawing/2014/main" xmlns="" id="{7ACCE333-6AF4-DB49-8D7E-9C969F63D806}"/>
              </a:ext>
            </a:extLst>
          </p:cNvPr>
          <p:cNvSpPr/>
          <p:nvPr/>
        </p:nvSpPr>
        <p:spPr>
          <a:xfrm>
            <a:off x="396815" y="5934670"/>
            <a:ext cx="11162581" cy="584775"/>
          </a:xfrm>
          <a:prstGeom prst="rect">
            <a:avLst/>
          </a:prstGeom>
          <a:solidFill>
            <a:srgbClr val="FFFF00"/>
          </a:solidFill>
        </p:spPr>
        <p:txBody>
          <a:bodyPr wrap="square">
            <a:spAutoFit/>
          </a:bodyPr>
          <a:lstStyle/>
          <a:p>
            <a:r>
              <a:rPr lang="tr-TR" sz="1600" b="1" i="1" dirty="0" err="1"/>
              <a:t>Arnetz</a:t>
            </a:r>
            <a:r>
              <a:rPr lang="tr-TR" sz="1600" b="1" i="1" dirty="0"/>
              <a:t> JE (2022) </a:t>
            </a:r>
            <a:r>
              <a:rPr lang="tr-TR" sz="1600" b="1" dirty="0" err="1"/>
              <a:t>The</a:t>
            </a:r>
            <a:r>
              <a:rPr lang="tr-TR" sz="1600" b="1" dirty="0"/>
              <a:t> </a:t>
            </a:r>
            <a:r>
              <a:rPr lang="tr-TR" sz="1600" b="1" dirty="0" err="1"/>
              <a:t>Joint</a:t>
            </a:r>
            <a:r>
              <a:rPr lang="tr-TR" sz="1600" b="1" dirty="0"/>
              <a:t> </a:t>
            </a:r>
            <a:r>
              <a:rPr lang="tr-TR" sz="1600" b="1" dirty="0" err="1"/>
              <a:t>Commission’s</a:t>
            </a:r>
            <a:r>
              <a:rPr lang="tr-TR" sz="1600" b="1" dirty="0"/>
              <a:t> New </a:t>
            </a:r>
            <a:r>
              <a:rPr lang="tr-TR" sz="1600" b="1" dirty="0" err="1"/>
              <a:t>and</a:t>
            </a:r>
            <a:r>
              <a:rPr lang="tr-TR" sz="1600" b="1" dirty="0"/>
              <a:t> </a:t>
            </a:r>
            <a:r>
              <a:rPr lang="tr-TR" sz="1600" b="1" dirty="0" err="1"/>
              <a:t>Revised</a:t>
            </a:r>
            <a:r>
              <a:rPr lang="tr-TR" sz="1600" b="1" dirty="0"/>
              <a:t> </a:t>
            </a:r>
            <a:r>
              <a:rPr lang="tr-TR" sz="1600" b="1" dirty="0" err="1"/>
              <a:t>Workplace</a:t>
            </a:r>
            <a:r>
              <a:rPr lang="tr-TR" sz="1600" b="1" dirty="0"/>
              <a:t> </a:t>
            </a:r>
            <a:r>
              <a:rPr lang="tr-TR" sz="1600" b="1" dirty="0" err="1"/>
              <a:t>Violence</a:t>
            </a:r>
            <a:r>
              <a:rPr lang="tr-TR" sz="1600" b="1" dirty="0"/>
              <a:t> </a:t>
            </a:r>
            <a:r>
              <a:rPr lang="tr-TR" sz="1600" b="1" dirty="0" err="1"/>
              <a:t>Prevention</a:t>
            </a:r>
            <a:r>
              <a:rPr lang="tr-TR" sz="1600" b="1" dirty="0"/>
              <a:t> </a:t>
            </a:r>
            <a:r>
              <a:rPr lang="tr-TR" sz="1600" b="1" dirty="0" err="1"/>
              <a:t>Standards</a:t>
            </a:r>
            <a:r>
              <a:rPr lang="tr-TR" sz="1600" b="1" dirty="0"/>
              <a:t> </a:t>
            </a:r>
            <a:r>
              <a:rPr lang="tr-TR" sz="1600" b="1" dirty="0" err="1"/>
              <a:t>for</a:t>
            </a:r>
            <a:r>
              <a:rPr lang="tr-TR" sz="1600" b="1" dirty="0"/>
              <a:t> </a:t>
            </a:r>
            <a:r>
              <a:rPr lang="tr-TR" sz="1600" b="1" dirty="0" err="1"/>
              <a:t>Hospitals</a:t>
            </a:r>
            <a:r>
              <a:rPr lang="tr-TR" sz="1600" b="1" dirty="0"/>
              <a:t>: A </a:t>
            </a:r>
            <a:r>
              <a:rPr lang="tr-TR" sz="1600" b="1" dirty="0" err="1"/>
              <a:t>Major</a:t>
            </a:r>
            <a:r>
              <a:rPr lang="tr-TR" sz="1600" b="1" dirty="0"/>
              <a:t> Step </a:t>
            </a:r>
            <a:r>
              <a:rPr lang="tr-TR" sz="1600" b="1" dirty="0" err="1"/>
              <a:t>Forward</a:t>
            </a:r>
            <a:r>
              <a:rPr lang="tr-TR" sz="1600" b="1" dirty="0"/>
              <a:t> </a:t>
            </a:r>
            <a:r>
              <a:rPr lang="tr-TR" sz="1600" b="1" dirty="0" err="1"/>
              <a:t>Toward</a:t>
            </a:r>
            <a:r>
              <a:rPr lang="tr-TR" sz="1600" b="1" dirty="0"/>
              <a:t> </a:t>
            </a:r>
            <a:r>
              <a:rPr lang="tr-TR" sz="1600" b="1" dirty="0" err="1"/>
              <a:t>Improved</a:t>
            </a:r>
            <a:r>
              <a:rPr lang="tr-TR" sz="1600" b="1" dirty="0"/>
              <a:t> </a:t>
            </a:r>
            <a:r>
              <a:rPr lang="tr-TR" sz="1600" b="1" dirty="0" err="1"/>
              <a:t>Quality</a:t>
            </a:r>
            <a:r>
              <a:rPr lang="tr-TR" sz="1600" b="1" dirty="0"/>
              <a:t> </a:t>
            </a:r>
            <a:r>
              <a:rPr lang="tr-TR" sz="1600" b="1" dirty="0" err="1"/>
              <a:t>and</a:t>
            </a:r>
            <a:r>
              <a:rPr lang="tr-TR" sz="1600" b="1" dirty="0"/>
              <a:t> </a:t>
            </a:r>
            <a:r>
              <a:rPr lang="tr-TR" sz="1600" b="1" dirty="0" err="1"/>
              <a:t>Safety</a:t>
            </a:r>
            <a:r>
              <a:rPr lang="tr-TR" sz="1600" b="1" i="1" dirty="0"/>
              <a:t>, </a:t>
            </a:r>
            <a:r>
              <a:rPr lang="tr-TR" sz="1600" b="1" dirty="0" err="1"/>
              <a:t>The</a:t>
            </a:r>
            <a:r>
              <a:rPr lang="tr-TR" sz="1600" b="1" dirty="0"/>
              <a:t> </a:t>
            </a:r>
            <a:r>
              <a:rPr lang="tr-TR" sz="1600" b="1" dirty="0" err="1"/>
              <a:t>Joint</a:t>
            </a:r>
            <a:r>
              <a:rPr lang="tr-TR" sz="1600" b="1" dirty="0"/>
              <a:t> </a:t>
            </a:r>
            <a:r>
              <a:rPr lang="tr-TR" sz="1600" b="1" dirty="0" err="1"/>
              <a:t>Commission</a:t>
            </a:r>
            <a:r>
              <a:rPr lang="tr-TR" sz="1600" b="1" dirty="0"/>
              <a:t> </a:t>
            </a:r>
            <a:r>
              <a:rPr lang="tr-TR" sz="1600" b="1" dirty="0" err="1"/>
              <a:t>Journal</a:t>
            </a:r>
            <a:r>
              <a:rPr lang="tr-TR" sz="1600" b="1" dirty="0"/>
              <a:t> on </a:t>
            </a:r>
            <a:r>
              <a:rPr lang="tr-TR" sz="1600" b="1" dirty="0" err="1"/>
              <a:t>Quality</a:t>
            </a:r>
            <a:r>
              <a:rPr lang="tr-TR" sz="1600" b="1" dirty="0"/>
              <a:t> </a:t>
            </a:r>
            <a:r>
              <a:rPr lang="tr-TR" sz="1600" b="1" dirty="0" err="1"/>
              <a:t>and</a:t>
            </a:r>
            <a:r>
              <a:rPr lang="tr-TR" sz="1600" b="1" dirty="0"/>
              <a:t> </a:t>
            </a:r>
            <a:r>
              <a:rPr lang="tr-TR" sz="1600" b="1" dirty="0" err="1"/>
              <a:t>Patient</a:t>
            </a:r>
            <a:r>
              <a:rPr lang="tr-TR" sz="1600" b="1" dirty="0"/>
              <a:t> </a:t>
            </a:r>
            <a:r>
              <a:rPr lang="tr-TR" sz="1600" b="1" dirty="0" err="1"/>
              <a:t>Safety</a:t>
            </a:r>
            <a:r>
              <a:rPr lang="tr-TR" sz="1600" b="1" dirty="0"/>
              <a:t> 2022; 48:241–245</a:t>
            </a:r>
          </a:p>
        </p:txBody>
      </p:sp>
    </p:spTree>
    <p:extLst>
      <p:ext uri="{BB962C8B-B14F-4D97-AF65-F5344CB8AC3E}">
        <p14:creationId xmlns:p14="http://schemas.microsoft.com/office/powerpoint/2010/main" val="3778944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FEA27E-CE77-264D-8E37-5AC80B21B7D9}"/>
              </a:ext>
            </a:extLst>
          </p:cNvPr>
          <p:cNvSpPr>
            <a:spLocks noGrp="1"/>
          </p:cNvSpPr>
          <p:nvPr>
            <p:ph idx="1"/>
          </p:nvPr>
        </p:nvSpPr>
        <p:spPr>
          <a:xfrm>
            <a:off x="838200" y="783771"/>
            <a:ext cx="10515600" cy="5229906"/>
          </a:xfrm>
        </p:spPr>
        <p:txBody>
          <a:bodyPr>
            <a:normAutofit/>
          </a:bodyPr>
          <a:lstStyle/>
          <a:p>
            <a:r>
              <a:rPr lang="tr-TR" dirty="0"/>
              <a:t>24 Nisan 2014 tarihinde Yüksek Mahkeme, hastanelerdeki işyeri şiddetinden sorumlu olanlara para cezası verilmesi için ilgili 4 birimle işbirliği yapma kararını açıkladı</a:t>
            </a:r>
          </a:p>
          <a:p>
            <a:r>
              <a:rPr lang="tr-TR" dirty="0"/>
              <a:t>Kasım 2015'te Çin Halk Kongresi, ceza kanununu hastane bakımını aksatan kişilere yönelik cezaları içerecek şekilde revize etti </a:t>
            </a:r>
          </a:p>
          <a:p>
            <a:r>
              <a:rPr lang="tr-TR" dirty="0"/>
              <a:t>28 Aralık 2019'da Çin'in en üst düzey yasa koyucuları, 1 Haziran 2020'de yürürlüğe giren sağlık çalışanlarını korumaya yönelik ilk kapsamlı yasayı onayladı</a:t>
            </a:r>
          </a:p>
        </p:txBody>
      </p:sp>
      <p:sp>
        <p:nvSpPr>
          <p:cNvPr id="5" name="Subtitle 4">
            <a:extLst>
              <a:ext uri="{FF2B5EF4-FFF2-40B4-BE49-F238E27FC236}">
                <a16:creationId xmlns:a16="http://schemas.microsoft.com/office/drawing/2014/main" xmlns="" id="{EF64C295-5236-D644-8626-E5F1A573B854}"/>
              </a:ext>
            </a:extLst>
          </p:cNvPr>
          <p:cNvSpPr txBox="1">
            <a:spLocks/>
          </p:cNvSpPr>
          <p:nvPr/>
        </p:nvSpPr>
        <p:spPr>
          <a:xfrm>
            <a:off x="838200" y="6237514"/>
            <a:ext cx="10580915" cy="620486"/>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800" b="1" dirty="0" err="1">
                <a:solidFill>
                  <a:srgbClr val="FFFF00"/>
                </a:solidFill>
              </a:rPr>
              <a:t>Zhang</a:t>
            </a:r>
            <a:r>
              <a:rPr lang="tr-TR" sz="1800" b="1" dirty="0">
                <a:solidFill>
                  <a:srgbClr val="FFFF00"/>
                </a:solidFill>
              </a:rPr>
              <a:t> X. et al.: </a:t>
            </a:r>
            <a:r>
              <a:rPr lang="tr-TR" sz="1800" b="1" dirty="0" err="1">
                <a:solidFill>
                  <a:srgbClr val="FFFF00"/>
                </a:solidFill>
              </a:rPr>
              <a:t>Trends</a:t>
            </a:r>
            <a:r>
              <a:rPr lang="tr-TR" sz="1800" b="1" dirty="0">
                <a:solidFill>
                  <a:srgbClr val="FFFF00"/>
                </a:solidFill>
              </a:rPr>
              <a:t> in </a:t>
            </a:r>
            <a:r>
              <a:rPr lang="tr-TR" sz="1800" b="1" dirty="0" err="1">
                <a:solidFill>
                  <a:srgbClr val="FFFF00"/>
                </a:solidFill>
              </a:rPr>
              <a:t>Workplace</a:t>
            </a:r>
            <a:r>
              <a:rPr lang="tr-TR" sz="1800" b="1" dirty="0">
                <a:solidFill>
                  <a:srgbClr val="FFFF00"/>
                </a:solidFill>
              </a:rPr>
              <a:t> </a:t>
            </a:r>
            <a:r>
              <a:rPr lang="tr-TR" sz="1800" b="1" dirty="0" err="1">
                <a:solidFill>
                  <a:srgbClr val="FFFF00"/>
                </a:solidFill>
              </a:rPr>
              <a:t>Violence</a:t>
            </a:r>
            <a:r>
              <a:rPr lang="tr-TR" sz="1800" b="1" dirty="0">
                <a:solidFill>
                  <a:srgbClr val="FFFF00"/>
                </a:solidFill>
              </a:rPr>
              <a:t> </a:t>
            </a:r>
            <a:r>
              <a:rPr lang="tr-TR" sz="1800" b="1" dirty="0" err="1">
                <a:solidFill>
                  <a:srgbClr val="FFFF00"/>
                </a:solidFill>
              </a:rPr>
              <a:t>Involving</a:t>
            </a:r>
            <a:r>
              <a:rPr lang="tr-TR" sz="1800" b="1" dirty="0">
                <a:solidFill>
                  <a:srgbClr val="FFFF00"/>
                </a:solidFill>
              </a:rPr>
              <a:t> </a:t>
            </a:r>
            <a:r>
              <a:rPr lang="tr-TR" sz="1800" b="1" dirty="0" err="1">
                <a:solidFill>
                  <a:srgbClr val="FFFF00"/>
                </a:solidFill>
              </a:rPr>
              <a:t>Health</a:t>
            </a:r>
            <a:r>
              <a:rPr lang="tr-TR" sz="1800" b="1" dirty="0">
                <a:solidFill>
                  <a:srgbClr val="FFFF00"/>
                </a:solidFill>
              </a:rPr>
              <a:t> </a:t>
            </a:r>
            <a:r>
              <a:rPr lang="tr-TR" sz="1800" b="1" dirty="0" err="1">
                <a:solidFill>
                  <a:srgbClr val="FFFF00"/>
                </a:solidFill>
              </a:rPr>
              <a:t>Care</a:t>
            </a:r>
            <a:r>
              <a:rPr lang="tr-TR" sz="1800" b="1" dirty="0">
                <a:solidFill>
                  <a:srgbClr val="FFFF00"/>
                </a:solidFill>
              </a:rPr>
              <a:t> </a:t>
            </a:r>
            <a:r>
              <a:rPr lang="tr-TR" sz="1800" b="1" dirty="0" err="1">
                <a:solidFill>
                  <a:srgbClr val="FFFF00"/>
                </a:solidFill>
              </a:rPr>
              <a:t>Professionals</a:t>
            </a:r>
            <a:r>
              <a:rPr lang="tr-TR" sz="1800" b="1" dirty="0">
                <a:solidFill>
                  <a:srgbClr val="FFFF00"/>
                </a:solidFill>
              </a:rPr>
              <a:t> in </a:t>
            </a:r>
            <a:r>
              <a:rPr lang="tr-TR" sz="1800" b="1" dirty="0" err="1">
                <a:solidFill>
                  <a:srgbClr val="FFFF00"/>
                </a:solidFill>
              </a:rPr>
              <a:t>China</a:t>
            </a:r>
            <a:r>
              <a:rPr lang="tr-TR" sz="1800" b="1" dirty="0">
                <a:solidFill>
                  <a:srgbClr val="FFFF00"/>
                </a:solidFill>
              </a:rPr>
              <a:t> </a:t>
            </a:r>
            <a:r>
              <a:rPr lang="tr-TR" sz="1800" b="1" dirty="0" err="1">
                <a:solidFill>
                  <a:srgbClr val="FFFF00"/>
                </a:solidFill>
              </a:rPr>
              <a:t>from</a:t>
            </a:r>
            <a:r>
              <a:rPr lang="tr-TR" sz="1800" b="1" dirty="0">
                <a:solidFill>
                  <a:srgbClr val="FFFF00"/>
                </a:solidFill>
              </a:rPr>
              <a:t> 2000 </a:t>
            </a:r>
            <a:r>
              <a:rPr lang="tr-TR" sz="1800" b="1" dirty="0" err="1">
                <a:solidFill>
                  <a:srgbClr val="FFFF00"/>
                </a:solidFill>
              </a:rPr>
              <a:t>to</a:t>
            </a:r>
            <a:r>
              <a:rPr lang="tr-TR" sz="1800" b="1" dirty="0">
                <a:solidFill>
                  <a:srgbClr val="FFFF00"/>
                </a:solidFill>
              </a:rPr>
              <a:t> 2020: A </a:t>
            </a:r>
            <a:r>
              <a:rPr lang="tr-TR" sz="1800" b="1" dirty="0" err="1">
                <a:solidFill>
                  <a:srgbClr val="FFFF00"/>
                </a:solidFill>
              </a:rPr>
              <a:t>Review</a:t>
            </a:r>
            <a:r>
              <a:rPr lang="tr-TR" sz="1800" b="1" dirty="0">
                <a:solidFill>
                  <a:srgbClr val="FFFF00"/>
                </a:solidFill>
              </a:rPr>
              <a:t>. </a:t>
            </a:r>
            <a:r>
              <a:rPr lang="tr-TR" sz="1800" b="1" dirty="0" err="1">
                <a:solidFill>
                  <a:srgbClr val="FFFF00"/>
                </a:solidFill>
              </a:rPr>
              <a:t>Med</a:t>
            </a:r>
            <a:r>
              <a:rPr lang="tr-TR" sz="1800" b="1" dirty="0">
                <a:solidFill>
                  <a:srgbClr val="FFFF00"/>
                </a:solidFill>
              </a:rPr>
              <a:t> </a:t>
            </a:r>
            <a:r>
              <a:rPr lang="tr-TR" sz="1800" b="1" dirty="0" err="1">
                <a:solidFill>
                  <a:srgbClr val="FFFF00"/>
                </a:solidFill>
              </a:rPr>
              <a:t>Sci</a:t>
            </a:r>
            <a:r>
              <a:rPr lang="tr-TR" sz="1800" b="1" dirty="0">
                <a:solidFill>
                  <a:srgbClr val="FFFF00"/>
                </a:solidFill>
              </a:rPr>
              <a:t> </a:t>
            </a:r>
            <a:r>
              <a:rPr lang="tr-TR" sz="1800" b="1" dirty="0" err="1">
                <a:solidFill>
                  <a:srgbClr val="FFFF00"/>
                </a:solidFill>
              </a:rPr>
              <a:t>Monit</a:t>
            </a:r>
            <a:r>
              <a:rPr lang="tr-TR" sz="1800" b="1" dirty="0">
                <a:solidFill>
                  <a:srgbClr val="FFFF00"/>
                </a:solidFill>
              </a:rPr>
              <a:t>, 2021; 27: e928393 </a:t>
            </a:r>
          </a:p>
        </p:txBody>
      </p:sp>
    </p:spTree>
    <p:extLst>
      <p:ext uri="{BB962C8B-B14F-4D97-AF65-F5344CB8AC3E}">
        <p14:creationId xmlns:p14="http://schemas.microsoft.com/office/powerpoint/2010/main" val="2718485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75C776E-A919-3D46-B9A5-486153872B6C}"/>
              </a:ext>
            </a:extLst>
          </p:cNvPr>
          <p:cNvSpPr>
            <a:spLocks noGrp="1"/>
          </p:cNvSpPr>
          <p:nvPr>
            <p:ph idx="4294967295"/>
          </p:nvPr>
        </p:nvSpPr>
        <p:spPr>
          <a:xfrm>
            <a:off x="207034" y="1083753"/>
            <a:ext cx="10515600" cy="4351338"/>
          </a:xfrm>
        </p:spPr>
        <p:txBody>
          <a:bodyPr/>
          <a:lstStyle/>
          <a:p>
            <a:r>
              <a:rPr lang="tr-TR" b="1" dirty="0" err="1"/>
              <a:t>China</a:t>
            </a:r>
            <a:r>
              <a:rPr lang="tr-TR" b="1" dirty="0"/>
              <a:t> </a:t>
            </a:r>
            <a:r>
              <a:rPr lang="tr-TR" b="1" dirty="0" err="1"/>
              <a:t>approves</a:t>
            </a:r>
            <a:r>
              <a:rPr lang="tr-TR" b="1" dirty="0"/>
              <a:t> </a:t>
            </a:r>
            <a:r>
              <a:rPr lang="tr-TR" b="1" dirty="0" err="1"/>
              <a:t>new</a:t>
            </a:r>
            <a:r>
              <a:rPr lang="tr-TR" b="1" dirty="0"/>
              <a:t> </a:t>
            </a:r>
            <a:r>
              <a:rPr lang="tr-TR" b="1" dirty="0" err="1"/>
              <a:t>law</a:t>
            </a:r>
            <a:r>
              <a:rPr lang="tr-TR" b="1" dirty="0"/>
              <a:t> </a:t>
            </a:r>
            <a:r>
              <a:rPr lang="tr-TR" b="1" dirty="0" err="1"/>
              <a:t>for</a:t>
            </a:r>
            <a:r>
              <a:rPr lang="tr-TR" b="1" dirty="0"/>
              <a:t> </a:t>
            </a:r>
            <a:r>
              <a:rPr lang="tr-TR" b="1" dirty="0" err="1"/>
              <a:t>medical</a:t>
            </a:r>
            <a:r>
              <a:rPr lang="tr-TR" b="1" dirty="0"/>
              <a:t> </a:t>
            </a:r>
            <a:r>
              <a:rPr lang="tr-TR" b="1" dirty="0" err="1"/>
              <a:t>workers</a:t>
            </a:r>
            <a:r>
              <a:rPr lang="tr-TR" b="1" dirty="0"/>
              <a:t>’ </a:t>
            </a:r>
            <a:r>
              <a:rPr lang="tr-TR" b="1" dirty="0" err="1"/>
              <a:t>safety</a:t>
            </a:r>
            <a:r>
              <a:rPr lang="tr-TR" b="1" dirty="0"/>
              <a:t> </a:t>
            </a:r>
            <a:r>
              <a:rPr lang="tr-TR" b="1" dirty="0" err="1"/>
              <a:t>after</a:t>
            </a:r>
            <a:r>
              <a:rPr lang="tr-TR" b="1" dirty="0"/>
              <a:t> </a:t>
            </a:r>
            <a:r>
              <a:rPr lang="tr-TR" b="1" dirty="0" err="1"/>
              <a:t>doctor’s</a:t>
            </a:r>
            <a:r>
              <a:rPr lang="tr-TR" b="1" dirty="0"/>
              <a:t> </a:t>
            </a:r>
            <a:r>
              <a:rPr lang="tr-TR" b="1" dirty="0" err="1"/>
              <a:t>murder</a:t>
            </a:r>
            <a:r>
              <a:rPr lang="tr-TR" b="1" dirty="0"/>
              <a:t> </a:t>
            </a:r>
            <a:endParaRPr lang="tr-TR" dirty="0"/>
          </a:p>
          <a:p>
            <a:r>
              <a:rPr lang="tr-TR" sz="1600" dirty="0" err="1"/>
              <a:t>Source:Global</a:t>
            </a:r>
            <a:r>
              <a:rPr lang="tr-TR" sz="1600" dirty="0"/>
              <a:t> Times </a:t>
            </a:r>
            <a:r>
              <a:rPr lang="tr-TR" sz="1600" dirty="0" err="1"/>
              <a:t>Published</a:t>
            </a:r>
            <a:r>
              <a:rPr lang="tr-TR" sz="1600" dirty="0"/>
              <a:t>: 2019/12/28 12:01:48</a:t>
            </a:r>
          </a:p>
          <a:p>
            <a:r>
              <a:rPr lang="tr-TR" sz="1600" dirty="0" err="1"/>
              <a:t>https</a:t>
            </a:r>
            <a:r>
              <a:rPr lang="tr-TR" sz="1600" dirty="0"/>
              <a:t>://</a:t>
            </a:r>
            <a:r>
              <a:rPr lang="tr-TR" sz="1600" dirty="0" err="1"/>
              <a:t>www.globaltimes.cn</a:t>
            </a:r>
            <a:r>
              <a:rPr lang="tr-TR" sz="1600" dirty="0"/>
              <a:t>/</a:t>
            </a:r>
            <a:r>
              <a:rPr lang="tr-TR" sz="1600" dirty="0" err="1"/>
              <a:t>content</a:t>
            </a:r>
            <a:r>
              <a:rPr lang="tr-TR" sz="1600" dirty="0"/>
              <a:t>/1175034.shtml</a:t>
            </a:r>
          </a:p>
          <a:p>
            <a:endParaRPr lang="tr-TR" dirty="0"/>
          </a:p>
        </p:txBody>
      </p:sp>
      <p:pic>
        <p:nvPicPr>
          <p:cNvPr id="4" name="Picture 3">
            <a:extLst>
              <a:ext uri="{FF2B5EF4-FFF2-40B4-BE49-F238E27FC236}">
                <a16:creationId xmlns:a16="http://schemas.microsoft.com/office/drawing/2014/main" xmlns="" id="{2907F1B9-957C-2545-B449-D53DA6FA1549}"/>
              </a:ext>
            </a:extLst>
          </p:cNvPr>
          <p:cNvPicPr>
            <a:picLocks noChangeAspect="1"/>
          </p:cNvPicPr>
          <p:nvPr/>
        </p:nvPicPr>
        <p:blipFill>
          <a:blip r:embed="rId2"/>
          <a:stretch>
            <a:fillRect/>
          </a:stretch>
        </p:blipFill>
        <p:spPr>
          <a:xfrm>
            <a:off x="5048370" y="2789208"/>
            <a:ext cx="6350000" cy="3810000"/>
          </a:xfrm>
          <a:prstGeom prst="rect">
            <a:avLst/>
          </a:prstGeom>
        </p:spPr>
      </p:pic>
    </p:spTree>
    <p:extLst>
      <p:ext uri="{BB962C8B-B14F-4D97-AF65-F5344CB8AC3E}">
        <p14:creationId xmlns:p14="http://schemas.microsoft.com/office/powerpoint/2010/main" val="1787974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F9F26-116E-D14E-A8DC-3DCDD875AD00}"/>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A90AF65A-C724-644B-BA24-94A7737322D8}"/>
              </a:ext>
            </a:extLst>
          </p:cNvPr>
          <p:cNvSpPr>
            <a:spLocks noGrp="1"/>
          </p:cNvSpPr>
          <p:nvPr>
            <p:ph idx="1"/>
          </p:nvPr>
        </p:nvSpPr>
        <p:spPr/>
        <p:txBody>
          <a:bodyPr>
            <a:noAutofit/>
          </a:bodyPr>
          <a:lstStyle/>
          <a:p>
            <a:r>
              <a:rPr lang="tr-TR" sz="2400" dirty="0"/>
              <a:t>Çin'in en üst düzey yasama organı Cumartesi günü, </a:t>
            </a:r>
            <a:r>
              <a:rPr lang="tr-TR" sz="2400" dirty="0" err="1"/>
              <a:t>Pekinli</a:t>
            </a:r>
            <a:r>
              <a:rPr lang="tr-TR" sz="2400" dirty="0"/>
              <a:t> bir doktorun bu hafta bir hasta yakını tarafından öldürülmesinin ardından sağlık personelinin güvenliğinin korunması da dahil olmak üzere temel tıbbi ve sağlık hizmetlerinin iyileştirilmesine yönelik bir yasayı kabul etmek için oy kullandı. </a:t>
            </a:r>
          </a:p>
          <a:p>
            <a:r>
              <a:rPr lang="tr-TR" sz="2400" dirty="0"/>
              <a:t>Yeni yasa 1 Haziran 2020 tarihinde yürürlüğe girecek.</a:t>
            </a:r>
          </a:p>
          <a:p>
            <a:r>
              <a:rPr lang="tr-TR" sz="2400" b="1" dirty="0"/>
              <a:t>Temel Sağlık Hizmetleri ve Sağlığın Geliştirilmesi Kanunu, sağlık personelinin kişisel güvenliğinin ve onurunun dokunulmaz olduğunu belirtiyor. Yasa, herhangi bir kuruluş veya kişinin sağlık çalışanlarının güvenliğini tehdit etmesini veya tehlikeye atmasını yasaklıyor. </a:t>
            </a:r>
          </a:p>
          <a:p>
            <a:r>
              <a:rPr lang="tr-TR" sz="2400" dirty="0" err="1"/>
              <a:t>Xinhua</a:t>
            </a:r>
            <a:r>
              <a:rPr lang="tr-TR" sz="2400" dirty="0"/>
              <a:t> Haber Ajansı'na göre yasa, ülkenin temel tıp ve sağlık hizmetlerine ilişkin ilk temel ve kapsamlı mevzuatı olma özelliğini taşıyor. Milletvekilleri, Ulusal Halk Kongresi Daimi Komitesi'nin altı günlük iki aylık oturumunun sonunda yasayı onayladı.</a:t>
            </a:r>
          </a:p>
          <a:p>
            <a:pPr marL="0" indent="0">
              <a:buNone/>
            </a:pPr>
            <a:r>
              <a:rPr lang="tr-TR" sz="2400" dirty="0"/>
              <a:t> </a:t>
            </a:r>
          </a:p>
        </p:txBody>
      </p:sp>
    </p:spTree>
    <p:extLst>
      <p:ext uri="{BB962C8B-B14F-4D97-AF65-F5344CB8AC3E}">
        <p14:creationId xmlns:p14="http://schemas.microsoft.com/office/powerpoint/2010/main" val="3508761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D2DA6B-AB82-DC41-8290-C5EAE9A8D8BC}"/>
              </a:ext>
            </a:extLst>
          </p:cNvPr>
          <p:cNvSpPr>
            <a:spLocks noGrp="1"/>
          </p:cNvSpPr>
          <p:nvPr>
            <p:ph idx="1"/>
          </p:nvPr>
        </p:nvSpPr>
        <p:spPr>
          <a:xfrm>
            <a:off x="903514" y="685799"/>
            <a:ext cx="10515600" cy="5110843"/>
          </a:xfrm>
        </p:spPr>
        <p:txBody>
          <a:bodyPr>
            <a:normAutofit/>
          </a:bodyPr>
          <a:lstStyle/>
          <a:p>
            <a:pPr marL="0" indent="0">
              <a:buNone/>
            </a:pPr>
            <a:r>
              <a:rPr lang="tr-TR" dirty="0"/>
              <a:t>İşyerinde şiddetin, </a:t>
            </a:r>
            <a:r>
              <a:rPr lang="tr-TR" b="1" dirty="0">
                <a:solidFill>
                  <a:srgbClr val="C00000"/>
                </a:solidFill>
              </a:rPr>
              <a:t>tüm seviyelerin ortak sorumluluklarını içeren daha kapsamlı bir şekilde ele alınması </a:t>
            </a:r>
            <a:r>
              <a:rPr lang="tr-TR" dirty="0"/>
              <a:t>gerektiği inkar edilemez. Bunlar arasında </a:t>
            </a:r>
          </a:p>
          <a:p>
            <a:pPr marL="0" indent="0">
              <a:buNone/>
            </a:pPr>
            <a:r>
              <a:rPr lang="tr-TR" dirty="0"/>
              <a:t>(i) </a:t>
            </a:r>
            <a:r>
              <a:rPr lang="tr-TR" b="1" dirty="0"/>
              <a:t>hükümetin mevz</a:t>
            </a:r>
            <a:r>
              <a:rPr lang="tr-TR" dirty="0"/>
              <a:t>uatı; </a:t>
            </a:r>
          </a:p>
          <a:p>
            <a:pPr marL="0" indent="0">
              <a:buNone/>
            </a:pPr>
            <a:r>
              <a:rPr lang="tr-TR" dirty="0"/>
              <a:t>(ii) </a:t>
            </a:r>
            <a:r>
              <a:rPr lang="tr-TR" b="1" dirty="0"/>
              <a:t>sağlık hizmetleri yönetiminin adanmışlığı, sağlam desteği, güvencesi ve açıkça tanımlanmış politikası, raporlama prosedürleri ve eğitimi;</a:t>
            </a:r>
            <a:r>
              <a:rPr lang="tr-TR" dirty="0"/>
              <a:t> </a:t>
            </a:r>
          </a:p>
          <a:p>
            <a:pPr marL="0" indent="0">
              <a:buNone/>
            </a:pPr>
            <a:r>
              <a:rPr lang="tr-TR" dirty="0"/>
              <a:t>(iii) </a:t>
            </a:r>
            <a:r>
              <a:rPr lang="tr-TR" b="1" dirty="0"/>
              <a:t>sağlık çalışanlarının işyeri şiddetine ilişkin farkındalık ve bilgilerini güncelleme taahhüdü ve </a:t>
            </a:r>
          </a:p>
          <a:p>
            <a:pPr marL="0" indent="0">
              <a:buNone/>
            </a:pPr>
            <a:r>
              <a:rPr lang="tr-TR" dirty="0"/>
              <a:t>(iv) </a:t>
            </a:r>
            <a:r>
              <a:rPr lang="tr-TR" b="1" dirty="0">
                <a:solidFill>
                  <a:srgbClr val="C00000"/>
                </a:solidFill>
              </a:rPr>
              <a:t>meslek örgütleri, STK'lar ve toplumdan teknik destek ve yardım sağlanması yer almaktadır</a:t>
            </a:r>
            <a:r>
              <a:rPr lang="tr-TR" b="1" dirty="0">
                <a:solidFill>
                  <a:srgbClr val="0432FF"/>
                </a:solidFill>
              </a:rPr>
              <a:t>.</a:t>
            </a:r>
          </a:p>
        </p:txBody>
      </p:sp>
      <p:sp>
        <p:nvSpPr>
          <p:cNvPr id="4" name="Rectangle 3">
            <a:extLst>
              <a:ext uri="{FF2B5EF4-FFF2-40B4-BE49-F238E27FC236}">
                <a16:creationId xmlns:a16="http://schemas.microsoft.com/office/drawing/2014/main" xmlns="" id="{208EDC8D-4820-CC47-9C73-67D5F306CF81}"/>
              </a:ext>
            </a:extLst>
          </p:cNvPr>
          <p:cNvSpPr/>
          <p:nvPr/>
        </p:nvSpPr>
        <p:spPr>
          <a:xfrm>
            <a:off x="1155940" y="5988734"/>
            <a:ext cx="9506309" cy="646331"/>
          </a:xfrm>
          <a:prstGeom prst="rect">
            <a:avLst/>
          </a:prstGeom>
          <a:solidFill>
            <a:schemeClr val="accent5">
              <a:lumMod val="40000"/>
              <a:lumOff val="60000"/>
            </a:schemeClr>
          </a:solidFill>
        </p:spPr>
        <p:txBody>
          <a:bodyPr wrap="square">
            <a:spAutoFit/>
          </a:bodyPr>
          <a:lstStyle/>
          <a:p>
            <a:r>
              <a:rPr lang="tr-TR" b="1" dirty="0" err="1"/>
              <a:t>Lim</a:t>
            </a:r>
            <a:r>
              <a:rPr lang="tr-TR" b="1" dirty="0"/>
              <a:t> et al. </a:t>
            </a:r>
            <a:r>
              <a:rPr lang="tr-TR" b="1" dirty="0" err="1"/>
              <a:t>Workplace</a:t>
            </a:r>
            <a:r>
              <a:rPr lang="tr-TR" b="1" dirty="0"/>
              <a:t> </a:t>
            </a:r>
            <a:r>
              <a:rPr lang="tr-TR" b="1" dirty="0" err="1"/>
              <a:t>violence</a:t>
            </a:r>
            <a:r>
              <a:rPr lang="tr-TR" b="1" dirty="0"/>
              <a:t> in </a:t>
            </a:r>
            <a:r>
              <a:rPr lang="tr-TR" b="1" dirty="0" err="1"/>
              <a:t>healthcare</a:t>
            </a:r>
            <a:r>
              <a:rPr lang="tr-TR" b="1" dirty="0"/>
              <a:t> </a:t>
            </a:r>
            <a:r>
              <a:rPr lang="tr-TR" b="1" dirty="0" err="1"/>
              <a:t>settings</a:t>
            </a:r>
            <a:r>
              <a:rPr lang="tr-TR" b="1" dirty="0"/>
              <a:t>: </a:t>
            </a:r>
            <a:r>
              <a:rPr lang="tr-TR" b="1" dirty="0" err="1"/>
              <a:t>The</a:t>
            </a:r>
            <a:r>
              <a:rPr lang="tr-TR" b="1" dirty="0"/>
              <a:t> risk </a:t>
            </a:r>
            <a:r>
              <a:rPr lang="tr-TR" b="1" dirty="0" err="1"/>
              <a:t>factors</a:t>
            </a:r>
            <a:r>
              <a:rPr lang="tr-TR" b="1" dirty="0"/>
              <a:t>, </a:t>
            </a:r>
            <a:r>
              <a:rPr lang="tr-TR" b="1" dirty="0" err="1"/>
              <a:t>implications</a:t>
            </a:r>
            <a:r>
              <a:rPr lang="tr-TR" b="1" dirty="0"/>
              <a:t> </a:t>
            </a:r>
            <a:r>
              <a:rPr lang="tr-TR" b="1" dirty="0" err="1"/>
              <a:t>and</a:t>
            </a:r>
            <a:r>
              <a:rPr lang="tr-TR" b="1" dirty="0"/>
              <a:t> </a:t>
            </a:r>
            <a:r>
              <a:rPr lang="tr-TR" b="1" dirty="0" err="1"/>
              <a:t>collaborative</a:t>
            </a:r>
            <a:r>
              <a:rPr lang="tr-TR" b="1" dirty="0"/>
              <a:t> </a:t>
            </a:r>
            <a:r>
              <a:rPr lang="tr-TR" b="1" dirty="0" err="1"/>
              <a:t>preventive</a:t>
            </a:r>
            <a:r>
              <a:rPr lang="tr-TR" b="1" dirty="0"/>
              <a:t> </a:t>
            </a:r>
            <a:r>
              <a:rPr lang="tr-TR" b="1" dirty="0" err="1"/>
              <a:t>measures</a:t>
            </a:r>
            <a:r>
              <a:rPr lang="tr-TR" b="1" dirty="0"/>
              <a:t>. </a:t>
            </a:r>
            <a:r>
              <a:rPr lang="tr-TR" b="1" dirty="0" err="1"/>
              <a:t>Annals</a:t>
            </a:r>
            <a:r>
              <a:rPr lang="tr-TR" b="1" dirty="0"/>
              <a:t> of </a:t>
            </a:r>
            <a:r>
              <a:rPr lang="tr-TR" b="1" dirty="0" err="1"/>
              <a:t>Medicine</a:t>
            </a:r>
            <a:r>
              <a:rPr lang="tr-TR" b="1" dirty="0"/>
              <a:t> </a:t>
            </a:r>
            <a:r>
              <a:rPr lang="tr-TR" b="1" dirty="0" err="1"/>
              <a:t>and</a:t>
            </a:r>
            <a:r>
              <a:rPr lang="tr-TR" b="1" dirty="0"/>
              <a:t> </a:t>
            </a:r>
            <a:r>
              <a:rPr lang="tr-TR" b="1" dirty="0" err="1"/>
              <a:t>Surgery</a:t>
            </a:r>
            <a:r>
              <a:rPr lang="tr-TR" b="1" dirty="0"/>
              <a:t> 78 (</a:t>
            </a:r>
            <a:r>
              <a:rPr lang="tr-TR" b="1" dirty="0">
                <a:solidFill>
                  <a:srgbClr val="0432FF"/>
                </a:solidFill>
              </a:rPr>
              <a:t>2022</a:t>
            </a:r>
            <a:r>
              <a:rPr lang="tr-TR" b="1" dirty="0"/>
              <a:t>) </a:t>
            </a:r>
          </a:p>
        </p:txBody>
      </p:sp>
    </p:spTree>
    <p:extLst>
      <p:ext uri="{BB962C8B-B14F-4D97-AF65-F5344CB8AC3E}">
        <p14:creationId xmlns:p14="http://schemas.microsoft.com/office/powerpoint/2010/main" val="676710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1C67F-DA64-7546-A5DD-E1015675345C}"/>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378135F5-34ED-6A4D-8FA0-5E9F995E2D8D}"/>
              </a:ext>
            </a:extLst>
          </p:cNvPr>
          <p:cNvSpPr>
            <a:spLocks noGrp="1"/>
          </p:cNvSpPr>
          <p:nvPr>
            <p:ph idx="1"/>
          </p:nvPr>
        </p:nvSpPr>
        <p:spPr/>
        <p:txBody>
          <a:bodyPr/>
          <a:lstStyle/>
          <a:p>
            <a:endParaRPr lang="tr-TR" dirty="0"/>
          </a:p>
          <a:p>
            <a:endParaRPr lang="tr-TR" dirty="0"/>
          </a:p>
          <a:p>
            <a:r>
              <a:rPr lang="tr-TR" dirty="0"/>
              <a:t>İşçi Sağlığı yaklaşımı önerisi</a:t>
            </a:r>
          </a:p>
        </p:txBody>
      </p:sp>
    </p:spTree>
    <p:extLst>
      <p:ext uri="{BB962C8B-B14F-4D97-AF65-F5344CB8AC3E}">
        <p14:creationId xmlns:p14="http://schemas.microsoft.com/office/powerpoint/2010/main" val="448624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5A65CD6B-8533-254F-8E04-4D39D1001BF2}"/>
              </a:ext>
            </a:extLst>
          </p:cNvPr>
          <p:cNvGraphicFramePr>
            <a:graphicFrameLocks noGrp="1"/>
          </p:cNvGraphicFramePr>
          <p:nvPr>
            <p:ph idx="1"/>
            <p:extLst/>
          </p:nvPr>
        </p:nvGraphicFramePr>
        <p:xfrm>
          <a:off x="352926" y="320843"/>
          <a:ext cx="11421979" cy="6247131"/>
        </p:xfrm>
        <a:graphic>
          <a:graphicData uri="http://schemas.openxmlformats.org/drawingml/2006/table">
            <a:tbl>
              <a:tblPr firstRow="1" bandRow="1">
                <a:tableStyleId>{5C22544A-7EE6-4342-B048-85BDC9FD1C3A}</a:tableStyleId>
              </a:tblPr>
              <a:tblGrid>
                <a:gridCol w="1667672">
                  <a:extLst>
                    <a:ext uri="{9D8B030D-6E8A-4147-A177-3AD203B41FA5}">
                      <a16:colId xmlns:a16="http://schemas.microsoft.com/office/drawing/2014/main" xmlns="" val="3008662353"/>
                    </a:ext>
                  </a:extLst>
                </a:gridCol>
                <a:gridCol w="9754307">
                  <a:extLst>
                    <a:ext uri="{9D8B030D-6E8A-4147-A177-3AD203B41FA5}">
                      <a16:colId xmlns:a16="http://schemas.microsoft.com/office/drawing/2014/main" xmlns="" val="2549710291"/>
                    </a:ext>
                  </a:extLst>
                </a:gridCol>
              </a:tblGrid>
              <a:tr h="46424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3. Sağlık Hizmetlerinde İşyeri Şiddetinin Önlenmesi ve Yönetiminde İşbirliği Çabaları</a:t>
                      </a:r>
                    </a:p>
                  </a:txBody>
                  <a:tcPr>
                    <a:solidFill>
                      <a:srgbClr val="7030A0"/>
                    </a:solidFill>
                  </a:tcPr>
                </a:tc>
                <a:tc hMerge="1">
                  <a:txBody>
                    <a:bodyPr/>
                    <a:lstStyle/>
                    <a:p>
                      <a:endParaRPr lang="tr-TR" sz="2800" dirty="0"/>
                    </a:p>
                  </a:txBody>
                  <a:tcPr>
                    <a:solidFill>
                      <a:srgbClr val="C00000"/>
                    </a:solidFill>
                  </a:tcPr>
                </a:tc>
                <a:extLst>
                  <a:ext uri="{0D108BD9-81ED-4DB2-BD59-A6C34878D82A}">
                    <a16:rowId xmlns:a16="http://schemas.microsoft.com/office/drawing/2014/main" xmlns="" val="1311705001"/>
                  </a:ext>
                </a:extLst>
              </a:tr>
              <a:tr h="498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kern="1200" dirty="0">
                          <a:solidFill>
                            <a:srgbClr val="0432FF"/>
                          </a:solidFill>
                          <a:effectLst/>
                          <a:latin typeface="+mn-lt"/>
                          <a:ea typeface="+mn-ea"/>
                          <a:cs typeface="+mn-cs"/>
                        </a:rPr>
                        <a:t>a. Sağlık Hizmetleri</a:t>
                      </a:r>
                      <a:endParaRPr lang="tr-TR" sz="2000" b="1" dirty="0">
                        <a:solidFill>
                          <a:srgbClr val="0432FF"/>
                        </a:solidFill>
                      </a:endParaRPr>
                    </a:p>
                  </a:txBody>
                  <a:tcPr/>
                </a:tc>
                <a:tc>
                  <a:txBody>
                    <a:bodyPr/>
                    <a:lstStyle/>
                    <a:p>
                      <a:r>
                        <a:rPr lang="tr-TR" sz="2000" b="1" dirty="0">
                          <a:solidFill>
                            <a:srgbClr val="FF0000"/>
                          </a:solidFill>
                        </a:rPr>
                        <a:t>İkame</a:t>
                      </a:r>
                    </a:p>
                    <a:p>
                      <a:r>
                        <a:rPr lang="tr-TR" sz="2000" dirty="0"/>
                        <a:t>⁃ Şiddet uygulayan müşteri veya hastanın başka bir alana nakledilmesi </a:t>
                      </a:r>
                    </a:p>
                  </a:txBody>
                  <a:tcPr/>
                </a:tc>
                <a:extLst>
                  <a:ext uri="{0D108BD9-81ED-4DB2-BD59-A6C34878D82A}">
                    <a16:rowId xmlns:a16="http://schemas.microsoft.com/office/drawing/2014/main" xmlns="" val="3461911733"/>
                  </a:ext>
                </a:extLst>
              </a:tr>
              <a:tr h="1963313">
                <a:tc>
                  <a:txBody>
                    <a:bodyPr/>
                    <a:lstStyle/>
                    <a:p>
                      <a:endParaRPr lang="tr-TR" sz="2400" dirty="0"/>
                    </a:p>
                  </a:txBody>
                  <a:tcPr/>
                </a:tc>
                <a:tc>
                  <a:txBody>
                    <a:bodyPr/>
                    <a:lstStyle/>
                    <a:p>
                      <a:r>
                        <a:rPr lang="tr-TR" sz="2000" b="1" dirty="0">
                          <a:solidFill>
                            <a:srgbClr val="FF0000"/>
                          </a:solidFill>
                        </a:rPr>
                        <a:t>Mühendislik kontrolü</a:t>
                      </a:r>
                    </a:p>
                    <a:p>
                      <a:r>
                        <a:rPr lang="tr-TR" sz="2000" dirty="0"/>
                        <a:t>⁃ Bariyer koruması</a:t>
                      </a:r>
                    </a:p>
                    <a:p>
                      <a:r>
                        <a:rPr lang="tr-TR" sz="2000" dirty="0"/>
                        <a:t>⁃ Metal </a:t>
                      </a:r>
                      <a:r>
                        <a:rPr lang="tr-TR" sz="2000" dirty="0" err="1"/>
                        <a:t>dedektörleri</a:t>
                      </a:r>
                      <a:endParaRPr lang="tr-TR" sz="2000" dirty="0"/>
                    </a:p>
                    <a:p>
                      <a:r>
                        <a:rPr lang="tr-TR" sz="2000" dirty="0"/>
                        <a:t>⁃ Güvenlik alarm sistemleri</a:t>
                      </a:r>
                    </a:p>
                    <a:p>
                      <a:r>
                        <a:rPr lang="tr-TR" sz="2000" dirty="0"/>
                        <a:t>⁃ Elverişli hasta veya ziyaretçi alanları</a:t>
                      </a:r>
                    </a:p>
                    <a:p>
                      <a:r>
                        <a:rPr lang="tr-TR" sz="2000" dirty="0"/>
                        <a:t>⁃ Açık çıkış yolları</a:t>
                      </a:r>
                    </a:p>
                  </a:txBody>
                  <a:tcPr/>
                </a:tc>
                <a:extLst>
                  <a:ext uri="{0D108BD9-81ED-4DB2-BD59-A6C34878D82A}">
                    <a16:rowId xmlns:a16="http://schemas.microsoft.com/office/drawing/2014/main" xmlns="" val="3700043531"/>
                  </a:ext>
                </a:extLst>
              </a:tr>
              <a:tr h="2276304">
                <a:tc>
                  <a:txBody>
                    <a:bodyPr/>
                    <a:lstStyle/>
                    <a:p>
                      <a:endParaRPr lang="tr-TR" sz="2800" dirty="0"/>
                    </a:p>
                  </a:txBody>
                  <a:tcPr/>
                </a:tc>
                <a:tc>
                  <a:txBody>
                    <a:bodyPr/>
                    <a:lstStyle/>
                    <a:p>
                      <a:r>
                        <a:rPr lang="tr-TR" sz="2000" b="1" dirty="0">
                          <a:solidFill>
                            <a:srgbClr val="FF0000"/>
                          </a:solidFill>
                        </a:rPr>
                        <a:t>İdari ve iş yeri uygulamaları</a:t>
                      </a:r>
                    </a:p>
                    <a:p>
                      <a:r>
                        <a:rPr lang="tr-TR" sz="2000" dirty="0"/>
                        <a:t>⁃ İşyerinde şiddete müdahale ve sıfır tolerans politikalarının uygulanması</a:t>
                      </a:r>
                    </a:p>
                    <a:p>
                      <a:r>
                        <a:rPr lang="tr-TR" sz="2000" dirty="0"/>
                        <a:t>⁃ Çatışma durumlarını çözme becerisi</a:t>
                      </a:r>
                    </a:p>
                    <a:p>
                      <a:r>
                        <a:rPr lang="tr-TR" sz="2000" dirty="0"/>
                        <a:t>⁃ Zorunlu zamanında raporlama sistemi</a:t>
                      </a:r>
                    </a:p>
                    <a:p>
                      <a:r>
                        <a:rPr lang="tr-TR" sz="2000" dirty="0"/>
                        <a:t>⁃ Çalışanların yalnız çalışmaması</a:t>
                      </a:r>
                    </a:p>
                    <a:p>
                      <a:r>
                        <a:rPr lang="tr-TR" sz="2000" dirty="0"/>
                        <a:t>⁃ Acil durumlarda değerlendirme ve müdahale için akış şeması</a:t>
                      </a:r>
                    </a:p>
                    <a:p>
                      <a:r>
                        <a:rPr lang="tr-TR" sz="2000" dirty="0"/>
                        <a:t>⁃ Güvenlik ve sağlık eğitimi</a:t>
                      </a:r>
                    </a:p>
                  </a:txBody>
                  <a:tcPr/>
                </a:tc>
                <a:extLst>
                  <a:ext uri="{0D108BD9-81ED-4DB2-BD59-A6C34878D82A}">
                    <a16:rowId xmlns:a16="http://schemas.microsoft.com/office/drawing/2014/main" xmlns="" val="3483050798"/>
                  </a:ext>
                </a:extLst>
              </a:tr>
              <a:tr h="842229">
                <a:tc>
                  <a:txBody>
                    <a:bodyPr/>
                    <a:lstStyle/>
                    <a:p>
                      <a:endParaRPr lang="tr-TR" sz="2800" dirty="0"/>
                    </a:p>
                  </a:txBody>
                  <a:tcPr/>
                </a:tc>
                <a:tc>
                  <a:txBody>
                    <a:bodyPr/>
                    <a:lstStyle/>
                    <a:p>
                      <a:r>
                        <a:rPr lang="tr-TR" sz="2000" b="1" dirty="0">
                          <a:solidFill>
                            <a:srgbClr val="FF0000"/>
                          </a:solidFill>
                        </a:rPr>
                        <a:t>Olay sonrası prosedürler ve hizmetler</a:t>
                      </a:r>
                    </a:p>
                    <a:p>
                      <a:r>
                        <a:rPr lang="tr-TR" sz="2000" dirty="0"/>
                        <a:t>⁃ Travma-kriz danışmanlığı</a:t>
                      </a:r>
                    </a:p>
                  </a:txBody>
                  <a:tcPr/>
                </a:tc>
                <a:extLst>
                  <a:ext uri="{0D108BD9-81ED-4DB2-BD59-A6C34878D82A}">
                    <a16:rowId xmlns:a16="http://schemas.microsoft.com/office/drawing/2014/main" xmlns="" val="2980849704"/>
                  </a:ext>
                </a:extLst>
              </a:tr>
            </a:tbl>
          </a:graphicData>
        </a:graphic>
      </p:graphicFrame>
    </p:spTree>
    <p:extLst>
      <p:ext uri="{BB962C8B-B14F-4D97-AF65-F5344CB8AC3E}">
        <p14:creationId xmlns:p14="http://schemas.microsoft.com/office/powerpoint/2010/main" val="1770880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5A65CD6B-8533-254F-8E04-4D39D1001BF2}"/>
              </a:ext>
            </a:extLst>
          </p:cNvPr>
          <p:cNvGraphicFramePr>
            <a:graphicFrameLocks noGrp="1"/>
          </p:cNvGraphicFramePr>
          <p:nvPr>
            <p:ph idx="1"/>
            <p:extLst/>
          </p:nvPr>
        </p:nvGraphicFramePr>
        <p:xfrm>
          <a:off x="288758" y="320843"/>
          <a:ext cx="11646568" cy="6007768"/>
        </p:xfrm>
        <a:graphic>
          <a:graphicData uri="http://schemas.openxmlformats.org/drawingml/2006/table">
            <a:tbl>
              <a:tblPr firstRow="1" bandRow="1">
                <a:tableStyleId>{5C22544A-7EE6-4342-B048-85BDC9FD1C3A}</a:tableStyleId>
              </a:tblPr>
              <a:tblGrid>
                <a:gridCol w="3673642">
                  <a:extLst>
                    <a:ext uri="{9D8B030D-6E8A-4147-A177-3AD203B41FA5}">
                      <a16:colId xmlns:a16="http://schemas.microsoft.com/office/drawing/2014/main" xmlns="" val="3008662353"/>
                    </a:ext>
                  </a:extLst>
                </a:gridCol>
                <a:gridCol w="7972926">
                  <a:extLst>
                    <a:ext uri="{9D8B030D-6E8A-4147-A177-3AD203B41FA5}">
                      <a16:colId xmlns:a16="http://schemas.microsoft.com/office/drawing/2014/main" xmlns="" val="2549710291"/>
                    </a:ext>
                  </a:extLst>
                </a:gridCol>
              </a:tblGrid>
              <a:tr h="91541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600" dirty="0"/>
                        <a:t>3. Sağlık Hizmetlerinde İşyeri Şiddetinin Önlenmesi ve Yönetiminde İşbirliği Çabaları</a:t>
                      </a:r>
                    </a:p>
                  </a:txBody>
                  <a:tcPr>
                    <a:solidFill>
                      <a:srgbClr val="C00000"/>
                    </a:solidFill>
                  </a:tcPr>
                </a:tc>
                <a:tc hMerge="1">
                  <a:txBody>
                    <a:bodyPr/>
                    <a:lstStyle/>
                    <a:p>
                      <a:endParaRPr lang="tr-TR" sz="2800" dirty="0"/>
                    </a:p>
                  </a:txBody>
                  <a:tcPr>
                    <a:solidFill>
                      <a:srgbClr val="00B050"/>
                    </a:solidFill>
                  </a:tcPr>
                </a:tc>
                <a:extLst>
                  <a:ext uri="{0D108BD9-81ED-4DB2-BD59-A6C34878D82A}">
                    <a16:rowId xmlns:a16="http://schemas.microsoft.com/office/drawing/2014/main" xmlns="" val="1311705001"/>
                  </a:ext>
                </a:extLst>
              </a:tr>
              <a:tr h="2806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kern="1200" dirty="0">
                          <a:solidFill>
                            <a:srgbClr val="0432FF"/>
                          </a:solidFill>
                          <a:effectLst/>
                          <a:latin typeface="+mn-lt"/>
                          <a:ea typeface="+mn-ea"/>
                          <a:cs typeface="+mn-cs"/>
                        </a:rPr>
                        <a:t>e. Mesleki kuruluşlar, konseyler ve dernekler</a:t>
                      </a:r>
                      <a:endParaRPr lang="tr-TR" sz="2400" b="1" dirty="0">
                        <a:solidFill>
                          <a:srgbClr val="0432FF"/>
                        </a:solidFill>
                      </a:endParaRPr>
                    </a:p>
                  </a:txBody>
                  <a:tcPr/>
                </a:tc>
                <a:tc>
                  <a:txBody>
                    <a:bodyPr/>
                    <a:lstStyle/>
                    <a:p>
                      <a:r>
                        <a:rPr lang="tr-TR" sz="2400" dirty="0"/>
                        <a:t>⁃ Kritik olay stres bilgilendirme</a:t>
                      </a:r>
                    </a:p>
                    <a:p>
                      <a:r>
                        <a:rPr lang="tr-TR" sz="2400" dirty="0"/>
                        <a:t>⁃ Çalışan yardım programları</a:t>
                      </a:r>
                    </a:p>
                    <a:p>
                      <a:r>
                        <a:rPr lang="tr-TR" sz="2400" dirty="0"/>
                        <a:t>⁃ İşyerinde şiddet için danışmanlık ve eğitim</a:t>
                      </a:r>
                    </a:p>
                    <a:p>
                      <a:r>
                        <a:rPr lang="tr-TR" sz="2400" dirty="0"/>
                        <a:t>⁃ İşyerinde şiddete karşı sıfır toleransın uygulama kurallarına, etik kurallara ve maddelere dahil edilmesi</a:t>
                      </a:r>
                    </a:p>
                    <a:p>
                      <a:r>
                        <a:rPr lang="tr-TR" sz="2400" dirty="0"/>
                        <a:t>⁃ Zorunlu işyeri şiddet gözetimi </a:t>
                      </a:r>
                    </a:p>
                    <a:p>
                      <a:r>
                        <a:rPr lang="tr-TR" sz="2400" dirty="0"/>
                        <a:t>⁃ Şiddet mağdurlarına destek </a:t>
                      </a:r>
                    </a:p>
                  </a:txBody>
                  <a:tcPr/>
                </a:tc>
                <a:extLst>
                  <a:ext uri="{0D108BD9-81ED-4DB2-BD59-A6C34878D82A}">
                    <a16:rowId xmlns:a16="http://schemas.microsoft.com/office/drawing/2014/main" xmlns="" val="3461911733"/>
                  </a:ext>
                </a:extLst>
              </a:tr>
              <a:tr h="1596560">
                <a:tc>
                  <a:txBody>
                    <a:bodyPr/>
                    <a:lstStyle/>
                    <a:p>
                      <a:r>
                        <a:rPr lang="tr-TR" sz="2400" b="1" dirty="0">
                          <a:solidFill>
                            <a:srgbClr val="0432FF"/>
                          </a:solidFill>
                        </a:rPr>
                        <a:t>f. Topluluk grupları, Sivil Toplum Kuruluşları (STK'lar) ve ticari şirketler</a:t>
                      </a:r>
                    </a:p>
                  </a:txBody>
                  <a:tcPr/>
                </a:tc>
                <a:tc>
                  <a:txBody>
                    <a:bodyPr/>
                    <a:lstStyle/>
                    <a:p>
                      <a:r>
                        <a:rPr lang="tr-TR" sz="2400" dirty="0"/>
                        <a:t>⁃ İşyerinde şiddet konusunda güçlü bilgi ve uzmanlık ağı</a:t>
                      </a:r>
                    </a:p>
                    <a:p>
                      <a:r>
                        <a:rPr lang="tr-TR" sz="2400" dirty="0"/>
                        <a:t>⁃ İşyerinde şiddet konusunda farkındalığın teşvik edilmesi</a:t>
                      </a:r>
                    </a:p>
                    <a:p>
                      <a:r>
                        <a:rPr lang="tr-TR" sz="2400" dirty="0"/>
                        <a:t>⁃ Eğitim ve öğretim programlarına katılım </a:t>
                      </a:r>
                    </a:p>
                    <a:p>
                      <a:r>
                        <a:rPr lang="tr-TR" sz="2400" dirty="0"/>
                        <a:t>⁃ Destek yapısına yardımcı olmak</a:t>
                      </a:r>
                    </a:p>
                    <a:p>
                      <a:r>
                        <a:rPr lang="tr-TR" sz="2400" dirty="0"/>
                        <a:t>⁃ İyi iletişim becerilerini ve başa çıkma mekanizmasını dahil etme</a:t>
                      </a:r>
                    </a:p>
                  </a:txBody>
                  <a:tcPr/>
                </a:tc>
                <a:extLst>
                  <a:ext uri="{0D108BD9-81ED-4DB2-BD59-A6C34878D82A}">
                    <a16:rowId xmlns:a16="http://schemas.microsoft.com/office/drawing/2014/main" xmlns="" val="3700043531"/>
                  </a:ext>
                </a:extLst>
              </a:tr>
            </a:tbl>
          </a:graphicData>
        </a:graphic>
      </p:graphicFrame>
    </p:spTree>
    <p:extLst>
      <p:ext uri="{BB962C8B-B14F-4D97-AF65-F5344CB8AC3E}">
        <p14:creationId xmlns:p14="http://schemas.microsoft.com/office/powerpoint/2010/main" val="3683602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C73DDE-3454-B943-AC98-0EEB57DC4A09}"/>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D02BC798-E1AF-3C4C-8210-ED14F3E8B0E4}"/>
              </a:ext>
            </a:extLst>
          </p:cNvPr>
          <p:cNvSpPr>
            <a:spLocks noGrp="1"/>
          </p:cNvSpPr>
          <p:nvPr>
            <p:ph idx="1"/>
          </p:nvPr>
        </p:nvSpPr>
        <p:spPr>
          <a:solidFill>
            <a:schemeClr val="accent2">
              <a:lumMod val="60000"/>
              <a:lumOff val="40000"/>
            </a:schemeClr>
          </a:solidFill>
        </p:spPr>
        <p:txBody>
          <a:bodyPr/>
          <a:lstStyle/>
          <a:p>
            <a:endParaRPr lang="tr-TR" dirty="0"/>
          </a:p>
          <a:p>
            <a:endParaRPr lang="tr-TR" dirty="0"/>
          </a:p>
          <a:p>
            <a:r>
              <a:rPr lang="tr-TR" dirty="0" err="1"/>
              <a:t>Metadolojik</a:t>
            </a:r>
            <a:endParaRPr lang="tr-TR" dirty="0"/>
          </a:p>
        </p:txBody>
      </p:sp>
    </p:spTree>
    <p:extLst>
      <p:ext uri="{BB962C8B-B14F-4D97-AF65-F5344CB8AC3E}">
        <p14:creationId xmlns:p14="http://schemas.microsoft.com/office/powerpoint/2010/main" val="1419289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047-0DE8-1142-A60C-A0DED7F45C4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8B2E93F8-B4A4-2E4B-B602-CD9A7CD60DFD}"/>
              </a:ext>
            </a:extLst>
          </p:cNvPr>
          <p:cNvSpPr>
            <a:spLocks noGrp="1"/>
          </p:cNvSpPr>
          <p:nvPr>
            <p:ph idx="1"/>
          </p:nvPr>
        </p:nvSpPr>
        <p:spPr/>
        <p:txBody>
          <a:bodyPr>
            <a:normAutofit fontScale="92500"/>
          </a:bodyPr>
          <a:lstStyle/>
          <a:p>
            <a:pPr marL="0" indent="0">
              <a:buNone/>
            </a:pPr>
            <a:r>
              <a:rPr lang="tr-TR" b="1" dirty="0">
                <a:solidFill>
                  <a:srgbClr val="FF0000"/>
                </a:solidFill>
              </a:rPr>
              <a:t>Şiddet Riski Taraması için Müdahaleler</a:t>
            </a:r>
            <a:endParaRPr lang="tr-TR" dirty="0"/>
          </a:p>
          <a:p>
            <a:r>
              <a:rPr lang="tr-TR" dirty="0"/>
              <a:t>potansiyel olarak </a:t>
            </a:r>
            <a:r>
              <a:rPr lang="tr-TR" b="1" dirty="0">
                <a:solidFill>
                  <a:srgbClr val="0432FF"/>
                </a:solidFill>
              </a:rPr>
              <a:t>şiddet eğilimli hastaların belirlenmesine ve algılanmasına yardımcı olmak için tarama değerlendirme </a:t>
            </a:r>
            <a:r>
              <a:rPr lang="tr-TR" dirty="0"/>
              <a:t>araçlarını kullanmıştır</a:t>
            </a:r>
          </a:p>
          <a:p>
            <a:pPr lvl="1"/>
            <a:r>
              <a:rPr lang="tr-TR" dirty="0"/>
              <a:t>Bu çalışmalardan biri, orta düzeyde duyarlılık (%71) ve yüksek seçicilik (%94) ile şiddet uygulama riski en yüksek olanları belirlemede genel olarak makul bir etkililik bildirmiştir</a:t>
            </a:r>
          </a:p>
          <a:p>
            <a:pPr lvl="1"/>
            <a:r>
              <a:rPr lang="tr-TR" dirty="0"/>
              <a:t>İkinci çalışmada şiddet olaylarının sıklığında ve tekrarında azalma kaydedilirken, üçüncü çalışmada algılanan şiddet riskinde %46'dan %35'e bir azalma kaydedilmiştir</a:t>
            </a:r>
          </a:p>
          <a:p>
            <a:pPr lvl="1"/>
            <a:r>
              <a:rPr lang="tr-TR" dirty="0"/>
              <a:t>Şiddet riskini tarayan müdahalelerin özellikleri arasında Uyarı Değerlendirme Formu protokolü ve en fazla risk altında olan hastaları tanımak için belirli karakteristik kriterlerin kullanılması yer almaktadır</a:t>
            </a:r>
          </a:p>
        </p:txBody>
      </p:sp>
      <p:sp>
        <p:nvSpPr>
          <p:cNvPr id="4" name="Rectangle 3">
            <a:extLst>
              <a:ext uri="{FF2B5EF4-FFF2-40B4-BE49-F238E27FC236}">
                <a16:creationId xmlns:a16="http://schemas.microsoft.com/office/drawing/2014/main" xmlns="" id="{29849F86-E476-4343-9CDB-5EC4BA72AC07}"/>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686742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918352-3D0B-3C40-BD56-6F6CD70B6B3D}"/>
              </a:ext>
            </a:extLst>
          </p:cNvPr>
          <p:cNvSpPr>
            <a:spLocks noGrp="1"/>
          </p:cNvSpPr>
          <p:nvPr>
            <p:ph idx="1"/>
          </p:nvPr>
        </p:nvSpPr>
        <p:spPr>
          <a:xfrm>
            <a:off x="838200" y="1110343"/>
            <a:ext cx="10515600" cy="5066620"/>
          </a:xfrm>
        </p:spPr>
        <p:txBody>
          <a:bodyPr>
            <a:normAutofit lnSpcReduction="10000"/>
          </a:bodyPr>
          <a:lstStyle/>
          <a:p>
            <a:pPr marL="0" indent="0">
              <a:buNone/>
            </a:pPr>
            <a:r>
              <a:rPr lang="tr-TR" b="1" dirty="0">
                <a:solidFill>
                  <a:srgbClr val="FF0000"/>
                </a:solidFill>
              </a:rPr>
              <a:t>EKSİK RAPORLAMA</a:t>
            </a:r>
          </a:p>
          <a:p>
            <a:r>
              <a:rPr lang="tr-TR" b="1" dirty="0">
                <a:solidFill>
                  <a:srgbClr val="0432FF"/>
                </a:solidFill>
              </a:rPr>
              <a:t>İlk olarak, ABD Çalışma İstatistikleri Bürosu verileri başka bir kişi tarafından yaralanma nedeniyle en az bir iş günü kaybına neden olan şiddet olaylarıyla sınırlıdır.</a:t>
            </a:r>
            <a:r>
              <a:rPr lang="tr-TR" dirty="0"/>
              <a:t> Dolayısıyla, bu veriler muhtemelen tıbbi müdahale ve/veya iyileşme için izin gerektiren en ciddi olayları yakalamaktadır. </a:t>
            </a:r>
          </a:p>
          <a:p>
            <a:r>
              <a:rPr lang="tr-TR" dirty="0"/>
              <a:t>İkinci olarak, </a:t>
            </a:r>
            <a:r>
              <a:rPr lang="tr-TR" b="1" dirty="0">
                <a:solidFill>
                  <a:srgbClr val="0432FF"/>
                </a:solidFill>
              </a:rPr>
              <a:t>sağlık çalışanlarına yönelik şiddetin tüm spektrumu ve doğası hakkındaki bilgi, eksik raporlama nedeniyle engellenmektedir.</a:t>
            </a:r>
          </a:p>
          <a:p>
            <a:r>
              <a:rPr lang="tr-TR" dirty="0"/>
              <a:t>Sağlık çalışanlarının anket yoluyla </a:t>
            </a:r>
            <a:r>
              <a:rPr lang="tr-TR" b="1" dirty="0">
                <a:solidFill>
                  <a:srgbClr val="0432FF"/>
                </a:solidFill>
              </a:rPr>
              <a:t>işyerinde şiddete ilişkin raporlarını bir sağlık sisteminin merkezi veri tabanında kayıtlı olaylarla karşılaştıran bir çalışma, çalışanların %88'inin veri tabanında herhangi bir olayı resmi olarak belgelemediğini ortaya koymuştur</a:t>
            </a:r>
            <a:endParaRPr lang="tr-TR" dirty="0"/>
          </a:p>
        </p:txBody>
      </p:sp>
      <p:sp>
        <p:nvSpPr>
          <p:cNvPr id="4" name="Rectangle 3">
            <a:extLst>
              <a:ext uri="{FF2B5EF4-FFF2-40B4-BE49-F238E27FC236}">
                <a16:creationId xmlns:a16="http://schemas.microsoft.com/office/drawing/2014/main" xmlns="" id="{428E4CD4-F8C2-3B4A-810E-330AC6AED9DF}"/>
              </a:ext>
            </a:extLst>
          </p:cNvPr>
          <p:cNvSpPr/>
          <p:nvPr/>
        </p:nvSpPr>
        <p:spPr>
          <a:xfrm>
            <a:off x="1409700" y="6328228"/>
            <a:ext cx="9372599" cy="370794"/>
          </a:xfrm>
          <a:prstGeom prst="rect">
            <a:avLst/>
          </a:prstGeom>
          <a:solidFill>
            <a:srgbClr val="FFFF00"/>
          </a:solidFill>
        </p:spPr>
        <p:txBody>
          <a:bodyPr wrap="square">
            <a:spAutoFit/>
          </a:bodyPr>
          <a:lstStyle/>
          <a:p>
            <a:r>
              <a:rPr lang="tr-TR" i="1" dirty="0" err="1"/>
              <a:t>Judith</a:t>
            </a:r>
            <a:r>
              <a:rPr lang="tr-TR" i="1" dirty="0"/>
              <a:t> E. </a:t>
            </a:r>
            <a:r>
              <a:rPr lang="tr-TR" i="1" dirty="0" err="1"/>
              <a:t>Arnetz</a:t>
            </a:r>
            <a:r>
              <a:rPr lang="tr-TR" i="1" dirty="0"/>
              <a:t> . </a:t>
            </a:r>
            <a:r>
              <a:rPr lang="tr-TR" b="1" dirty="0" err="1"/>
              <a:t>The</a:t>
            </a:r>
            <a:r>
              <a:rPr lang="tr-TR" b="1" dirty="0"/>
              <a:t> </a:t>
            </a:r>
            <a:r>
              <a:rPr lang="tr-TR" b="1" dirty="0" err="1"/>
              <a:t>Joint</a:t>
            </a:r>
            <a:r>
              <a:rPr lang="tr-TR" b="1" dirty="0"/>
              <a:t> </a:t>
            </a:r>
            <a:r>
              <a:rPr lang="tr-TR" b="1" dirty="0" err="1"/>
              <a:t>Commission</a:t>
            </a:r>
            <a:r>
              <a:rPr lang="tr-TR" b="1" dirty="0"/>
              <a:t> </a:t>
            </a:r>
            <a:r>
              <a:rPr lang="tr-TR" b="1" dirty="0" err="1"/>
              <a:t>Journal</a:t>
            </a:r>
            <a:r>
              <a:rPr lang="tr-TR" b="1" dirty="0"/>
              <a:t> on </a:t>
            </a:r>
            <a:r>
              <a:rPr lang="tr-TR" b="1" dirty="0" err="1"/>
              <a:t>Quality</a:t>
            </a:r>
            <a:r>
              <a:rPr lang="tr-TR" b="1" dirty="0"/>
              <a:t> </a:t>
            </a:r>
            <a:r>
              <a:rPr lang="tr-TR" b="1" dirty="0" err="1"/>
              <a:t>and</a:t>
            </a:r>
            <a:r>
              <a:rPr lang="tr-TR" b="1" dirty="0"/>
              <a:t> </a:t>
            </a:r>
            <a:r>
              <a:rPr lang="tr-TR" b="1" dirty="0" err="1"/>
              <a:t>Patient</a:t>
            </a:r>
            <a:r>
              <a:rPr lang="tr-TR" b="1" dirty="0"/>
              <a:t> </a:t>
            </a:r>
            <a:r>
              <a:rPr lang="tr-TR" b="1" dirty="0" err="1"/>
              <a:t>Safety</a:t>
            </a:r>
            <a:r>
              <a:rPr lang="tr-TR" b="1" dirty="0"/>
              <a:t> </a:t>
            </a:r>
            <a:r>
              <a:rPr lang="tr-TR" b="1" dirty="0">
                <a:solidFill>
                  <a:srgbClr val="FF0000"/>
                </a:solidFill>
              </a:rPr>
              <a:t>2022</a:t>
            </a:r>
            <a:r>
              <a:rPr lang="tr-TR" b="1" dirty="0"/>
              <a:t>; 48:241–245 </a:t>
            </a:r>
            <a:endParaRPr lang="tr-TR" dirty="0"/>
          </a:p>
        </p:txBody>
      </p:sp>
    </p:spTree>
    <p:extLst>
      <p:ext uri="{BB962C8B-B14F-4D97-AF65-F5344CB8AC3E}">
        <p14:creationId xmlns:p14="http://schemas.microsoft.com/office/powerpoint/2010/main" val="367353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a:xfrm>
            <a:off x="838200" y="2222440"/>
            <a:ext cx="10515600" cy="3626269"/>
          </a:xfrm>
        </p:spPr>
        <p:txBody>
          <a:bodyPr/>
          <a:lstStyle/>
          <a:p>
            <a:pPr marL="0" indent="0">
              <a:buNone/>
            </a:pPr>
            <a:r>
              <a:rPr lang="tr-TR" dirty="0"/>
              <a:t>İşyerinde şiddet </a:t>
            </a:r>
          </a:p>
          <a:p>
            <a:r>
              <a:rPr lang="tr-TR" b="1" dirty="0">
                <a:solidFill>
                  <a:srgbClr val="0432FF"/>
                </a:solidFill>
              </a:rPr>
              <a:t>halk ve işçi sağlığı sorunu</a:t>
            </a:r>
          </a:p>
          <a:p>
            <a:r>
              <a:rPr lang="tr-TR" b="1" dirty="0">
                <a:solidFill>
                  <a:srgbClr val="0432FF"/>
                </a:solidFill>
              </a:rPr>
              <a:t>sıklıkla işin doğal bir bileşeni olarak görülmekte ve bu da genel bir eksik raporlama </a:t>
            </a:r>
            <a:r>
              <a:rPr lang="tr-TR" dirty="0"/>
              <a:t>ile sonuçlanmaktadır</a:t>
            </a:r>
          </a:p>
          <a:p>
            <a:endParaRPr lang="tr-TR" dirty="0"/>
          </a:p>
          <a:p>
            <a:r>
              <a:rPr lang="tr-TR" b="1" dirty="0">
                <a:solidFill>
                  <a:srgbClr val="C02948"/>
                </a:solidFill>
              </a:rPr>
              <a:t>COVID-19 </a:t>
            </a:r>
            <a:r>
              <a:rPr lang="tr-TR" b="1" dirty="0" err="1">
                <a:solidFill>
                  <a:srgbClr val="C02948"/>
                </a:solidFill>
              </a:rPr>
              <a:t>pandemisi</a:t>
            </a:r>
            <a:r>
              <a:rPr lang="tr-TR" b="1" dirty="0">
                <a:solidFill>
                  <a:srgbClr val="C02948"/>
                </a:solidFill>
              </a:rPr>
              <a:t> işyerinde şiddet için ilave bir katalizör görevi görmüş olabilir</a:t>
            </a:r>
            <a:endParaRPr lang="tr-TR" dirty="0">
              <a:solidFill>
                <a:srgbClr val="C02948"/>
              </a:solidFill>
            </a:endParaRPr>
          </a:p>
          <a:p>
            <a:endParaRPr lang="tr-TR" dirty="0"/>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394189"/>
            <a:ext cx="10033907" cy="1200329"/>
          </a:xfrm>
          <a:prstGeom prst="rect">
            <a:avLst/>
          </a:prstGeom>
          <a:solidFill>
            <a:srgbClr val="FBDEFF"/>
          </a:solidFill>
        </p:spPr>
        <p:txBody>
          <a:bodyPr wrap="square">
            <a:spAutoFit/>
          </a:bodyPr>
          <a:lstStyle/>
          <a:p>
            <a:r>
              <a:rPr lang="tr-TR" sz="2400" b="1" dirty="0" err="1"/>
              <a:t>Rossi</a:t>
            </a:r>
            <a:r>
              <a:rPr lang="tr-TR" sz="2400" b="1" dirty="0"/>
              <a:t> et al. (2023)</a:t>
            </a:r>
            <a:r>
              <a:rPr lang="tr-TR" sz="2400" b="1" dirty="0" err="1"/>
              <a:t>Workplace</a:t>
            </a:r>
            <a:r>
              <a:rPr lang="tr-TR" sz="2400" b="1" dirty="0"/>
              <a:t> </a:t>
            </a:r>
            <a:r>
              <a:rPr lang="tr-TR" sz="2400" b="1" dirty="0" err="1"/>
              <a:t>violence</a:t>
            </a:r>
            <a:r>
              <a:rPr lang="tr-TR" sz="2400" b="1" dirty="0"/>
              <a:t> </a:t>
            </a:r>
            <a:r>
              <a:rPr lang="tr-TR" sz="2400" b="1" dirty="0" err="1"/>
              <a:t>against</a:t>
            </a:r>
            <a:r>
              <a:rPr lang="tr-TR" sz="2400" b="1" dirty="0"/>
              <a:t> </a:t>
            </a:r>
            <a:r>
              <a:rPr lang="tr-TR" sz="2400" b="1" dirty="0" err="1"/>
              <a:t>healthcare</a:t>
            </a:r>
            <a:r>
              <a:rPr lang="tr-TR" sz="2400" b="1" dirty="0"/>
              <a:t> </a:t>
            </a:r>
            <a:r>
              <a:rPr lang="tr-TR" sz="2400" b="1" dirty="0" err="1"/>
              <a:t>workers</a:t>
            </a:r>
            <a:r>
              <a:rPr lang="tr-TR" sz="2400" b="1" dirty="0"/>
              <a:t>: an </a:t>
            </a:r>
            <a:r>
              <a:rPr lang="tr-TR" sz="2400" b="1" dirty="0" err="1"/>
              <a:t>umbrella</a:t>
            </a:r>
            <a:r>
              <a:rPr lang="tr-TR" sz="2400" b="1" dirty="0"/>
              <a:t> </a:t>
            </a:r>
            <a:r>
              <a:rPr lang="tr-TR" sz="2400" b="1" dirty="0" err="1"/>
              <a:t>review</a:t>
            </a:r>
            <a:r>
              <a:rPr lang="tr-TR" sz="2400" b="1" dirty="0"/>
              <a:t> of </a:t>
            </a:r>
            <a:r>
              <a:rPr lang="tr-TR" sz="2400" b="1" dirty="0" err="1"/>
              <a:t>systematic</a:t>
            </a:r>
            <a:r>
              <a:rPr lang="tr-TR" sz="2400" b="1" dirty="0"/>
              <a:t> </a:t>
            </a:r>
            <a:r>
              <a:rPr lang="tr-TR" sz="2400" b="1" dirty="0" err="1"/>
              <a:t>reviews</a:t>
            </a:r>
            <a:r>
              <a:rPr lang="tr-TR" sz="2400" b="1" dirty="0"/>
              <a:t> </a:t>
            </a:r>
            <a:r>
              <a:rPr lang="tr-TR" sz="2400" b="1" dirty="0" err="1"/>
              <a:t>and</a:t>
            </a:r>
            <a:r>
              <a:rPr lang="tr-TR" sz="2400" b="1" dirty="0"/>
              <a:t> meta-</a:t>
            </a:r>
            <a:r>
              <a:rPr lang="tr-TR" sz="2400" b="1" dirty="0" err="1"/>
              <a:t>analyses</a:t>
            </a:r>
            <a:r>
              <a:rPr lang="tr-TR" sz="2400" b="1" dirty="0"/>
              <a:t>. </a:t>
            </a:r>
            <a:r>
              <a:rPr lang="tr-TR" sz="2400" dirty="0" err="1"/>
              <a:t>Public</a:t>
            </a:r>
            <a:r>
              <a:rPr lang="tr-TR" sz="2400" dirty="0"/>
              <a:t> </a:t>
            </a:r>
            <a:r>
              <a:rPr lang="tr-TR" sz="2400" dirty="0" err="1"/>
              <a:t>Health</a:t>
            </a:r>
            <a:r>
              <a:rPr lang="tr-TR" sz="2400" dirty="0"/>
              <a:t> 221 (</a:t>
            </a:r>
            <a:r>
              <a:rPr lang="tr-TR" sz="2400" b="1" dirty="0">
                <a:solidFill>
                  <a:srgbClr val="0432FF"/>
                </a:solidFill>
              </a:rPr>
              <a:t>2023)</a:t>
            </a:r>
            <a:r>
              <a:rPr lang="tr-TR" sz="2400" dirty="0"/>
              <a:t> 50e59</a:t>
            </a:r>
          </a:p>
        </p:txBody>
      </p:sp>
    </p:spTree>
    <p:extLst>
      <p:ext uri="{BB962C8B-B14F-4D97-AF65-F5344CB8AC3E}">
        <p14:creationId xmlns:p14="http://schemas.microsoft.com/office/powerpoint/2010/main" val="1883113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E4CE6CC-AC89-1440-A95C-881C0ED5C92E}"/>
              </a:ext>
            </a:extLst>
          </p:cNvPr>
          <p:cNvSpPr>
            <a:spLocks noGrp="1"/>
          </p:cNvSpPr>
          <p:nvPr>
            <p:ph idx="1"/>
          </p:nvPr>
        </p:nvSpPr>
        <p:spPr>
          <a:xfrm>
            <a:off x="838200" y="685800"/>
            <a:ext cx="10515600" cy="5491163"/>
          </a:xfrm>
        </p:spPr>
        <p:txBody>
          <a:bodyPr>
            <a:normAutofit fontScale="92500" lnSpcReduction="20000"/>
          </a:bodyPr>
          <a:lstStyle/>
          <a:p>
            <a:pPr marL="0" indent="0">
              <a:buNone/>
            </a:pPr>
            <a:r>
              <a:rPr lang="tr-TR" dirty="0"/>
              <a:t>Eksik raporlamanın nedenleri çok faktörlü ve karmaşıktır. Sağlık çalışanları tarafından daha yaygın olarak belirtilen nedenlerden bazıları şunlardır:</a:t>
            </a:r>
          </a:p>
          <a:p>
            <a:pPr marL="0" indent="0">
              <a:buNone/>
            </a:pPr>
            <a:r>
              <a:rPr lang="tr-TR" dirty="0"/>
              <a:t>1. </a:t>
            </a:r>
            <a:r>
              <a:rPr lang="tr-TR" b="1" dirty="0">
                <a:solidFill>
                  <a:srgbClr val="0432FF"/>
                </a:solidFill>
              </a:rPr>
              <a:t>"Aklı başında" olmayan hastalar eylemlerinden sorumlu tutulamazlar</a:t>
            </a:r>
            <a:r>
              <a:rPr lang="tr-TR" dirty="0"/>
              <a:t>. Bu, uyuşturucu veya alkol etkisi altındaki hastaları veya akıl hastalığı, bilişsel bozukluk, bunama veya </a:t>
            </a:r>
            <a:r>
              <a:rPr lang="tr-TR" dirty="0" err="1"/>
              <a:t>deliryumdan</a:t>
            </a:r>
            <a:r>
              <a:rPr lang="tr-TR" dirty="0"/>
              <a:t> </a:t>
            </a:r>
            <a:r>
              <a:rPr lang="tr-TR" dirty="0" err="1"/>
              <a:t>muzdarip</a:t>
            </a:r>
            <a:r>
              <a:rPr lang="tr-TR" dirty="0"/>
              <a:t> bireyleri kapsar.</a:t>
            </a:r>
          </a:p>
          <a:p>
            <a:pPr marL="0" indent="0">
              <a:buNone/>
            </a:pPr>
            <a:r>
              <a:rPr lang="tr-TR" dirty="0"/>
              <a:t>2. Raporlama, yüksek stres koşulları altında çalışan sağlık çalışanları için </a:t>
            </a:r>
            <a:r>
              <a:rPr lang="tr-TR" b="1" dirty="0">
                <a:solidFill>
                  <a:srgbClr val="0432FF"/>
                </a:solidFill>
              </a:rPr>
              <a:t>zaman alıcı ve zor olabilir.</a:t>
            </a:r>
          </a:p>
          <a:p>
            <a:pPr marL="0" indent="0">
              <a:buNone/>
            </a:pPr>
            <a:r>
              <a:rPr lang="tr-TR" dirty="0"/>
              <a:t>3. </a:t>
            </a:r>
            <a:r>
              <a:rPr lang="tr-TR" b="1" dirty="0">
                <a:solidFill>
                  <a:srgbClr val="0432FF"/>
                </a:solidFill>
              </a:rPr>
              <a:t>Şiddet bildirimlerinin sağlık ekibine/işyerine kötü yansıyabileceğinden endişe eden yönetimden ve/veya iş arkadaşlarından misilleme korkusu</a:t>
            </a:r>
            <a:r>
              <a:rPr lang="tr-TR" dirty="0"/>
              <a:t>.</a:t>
            </a:r>
          </a:p>
          <a:p>
            <a:pPr marL="0" indent="0">
              <a:buNone/>
            </a:pPr>
            <a:r>
              <a:rPr lang="tr-TR" dirty="0"/>
              <a:t>4. Olay nedeniyle </a:t>
            </a:r>
            <a:r>
              <a:rPr lang="tr-TR" b="1" dirty="0">
                <a:solidFill>
                  <a:srgbClr val="0432FF"/>
                </a:solidFill>
              </a:rPr>
              <a:t>herhangi bir yaralanma ya da zaman kaybı yaşanmamıştır veya şiddet fiziksel değildir.</a:t>
            </a:r>
          </a:p>
          <a:p>
            <a:pPr marL="0" indent="0">
              <a:buNone/>
            </a:pPr>
            <a:r>
              <a:rPr lang="tr-TR" dirty="0"/>
              <a:t>5. </a:t>
            </a:r>
            <a:r>
              <a:rPr lang="tr-TR" b="1" dirty="0">
                <a:solidFill>
                  <a:srgbClr val="0432FF"/>
                </a:solidFill>
              </a:rPr>
              <a:t>Neyin şiddet içerdiğine dair farklı tanımlar</a:t>
            </a:r>
            <a:r>
              <a:rPr lang="tr-TR" dirty="0"/>
              <a:t>.</a:t>
            </a:r>
          </a:p>
          <a:p>
            <a:pPr marL="0" indent="0">
              <a:buNone/>
            </a:pPr>
            <a:r>
              <a:rPr lang="tr-TR" dirty="0"/>
              <a:t>6. </a:t>
            </a:r>
            <a:r>
              <a:rPr lang="tr-TR" b="1" dirty="0">
                <a:solidFill>
                  <a:srgbClr val="0432FF"/>
                </a:solidFill>
              </a:rPr>
              <a:t>Çalışanların, raporlamanın hiçbir zaman herhangi bir iyileştirme veya değişikliğe yol açmadığına dair algıları</a:t>
            </a:r>
          </a:p>
          <a:p>
            <a:pPr marL="0" indent="0">
              <a:buNone/>
            </a:pPr>
            <a:r>
              <a:rPr lang="tr-TR" dirty="0"/>
              <a:t>7. </a:t>
            </a:r>
            <a:r>
              <a:rPr lang="tr-TR" b="1" dirty="0">
                <a:solidFill>
                  <a:srgbClr val="0432FF"/>
                </a:solidFill>
              </a:rPr>
              <a:t>Şiddetin basitçe "işin bir parçası" olduğuna dair yaygın inanç</a:t>
            </a:r>
            <a:r>
              <a:rPr lang="tr-TR" dirty="0"/>
              <a:t>. </a:t>
            </a:r>
          </a:p>
        </p:txBody>
      </p:sp>
      <p:sp>
        <p:nvSpPr>
          <p:cNvPr id="4" name="Rectangle 3">
            <a:extLst>
              <a:ext uri="{FF2B5EF4-FFF2-40B4-BE49-F238E27FC236}">
                <a16:creationId xmlns:a16="http://schemas.microsoft.com/office/drawing/2014/main" xmlns="" id="{354DDE4A-031F-7E41-943B-BC98C20507F1}"/>
              </a:ext>
            </a:extLst>
          </p:cNvPr>
          <p:cNvSpPr/>
          <p:nvPr/>
        </p:nvSpPr>
        <p:spPr>
          <a:xfrm>
            <a:off x="1066800" y="6311900"/>
            <a:ext cx="9372599" cy="370794"/>
          </a:xfrm>
          <a:prstGeom prst="rect">
            <a:avLst/>
          </a:prstGeom>
          <a:solidFill>
            <a:srgbClr val="FFFF00"/>
          </a:solidFill>
        </p:spPr>
        <p:txBody>
          <a:bodyPr wrap="square">
            <a:spAutoFit/>
          </a:bodyPr>
          <a:lstStyle/>
          <a:p>
            <a:r>
              <a:rPr lang="tr-TR" i="1" dirty="0" err="1"/>
              <a:t>Judith</a:t>
            </a:r>
            <a:r>
              <a:rPr lang="tr-TR" i="1" dirty="0"/>
              <a:t> E. </a:t>
            </a:r>
            <a:r>
              <a:rPr lang="tr-TR" i="1" dirty="0" err="1"/>
              <a:t>Arnetz</a:t>
            </a:r>
            <a:r>
              <a:rPr lang="tr-TR" i="1" dirty="0"/>
              <a:t> . </a:t>
            </a:r>
            <a:r>
              <a:rPr lang="tr-TR" b="1" dirty="0" err="1"/>
              <a:t>The</a:t>
            </a:r>
            <a:r>
              <a:rPr lang="tr-TR" b="1" dirty="0"/>
              <a:t> </a:t>
            </a:r>
            <a:r>
              <a:rPr lang="tr-TR" b="1" dirty="0" err="1"/>
              <a:t>Joint</a:t>
            </a:r>
            <a:r>
              <a:rPr lang="tr-TR" b="1" dirty="0"/>
              <a:t> </a:t>
            </a:r>
            <a:r>
              <a:rPr lang="tr-TR" b="1" dirty="0" err="1"/>
              <a:t>Commission</a:t>
            </a:r>
            <a:r>
              <a:rPr lang="tr-TR" b="1" dirty="0"/>
              <a:t> </a:t>
            </a:r>
            <a:r>
              <a:rPr lang="tr-TR" b="1" dirty="0" err="1"/>
              <a:t>Journal</a:t>
            </a:r>
            <a:r>
              <a:rPr lang="tr-TR" b="1" dirty="0"/>
              <a:t> on </a:t>
            </a:r>
            <a:r>
              <a:rPr lang="tr-TR" b="1" dirty="0" err="1"/>
              <a:t>Quality</a:t>
            </a:r>
            <a:r>
              <a:rPr lang="tr-TR" b="1" dirty="0"/>
              <a:t> </a:t>
            </a:r>
            <a:r>
              <a:rPr lang="tr-TR" b="1" dirty="0" err="1"/>
              <a:t>and</a:t>
            </a:r>
            <a:r>
              <a:rPr lang="tr-TR" b="1" dirty="0"/>
              <a:t> </a:t>
            </a:r>
            <a:r>
              <a:rPr lang="tr-TR" b="1" dirty="0" err="1"/>
              <a:t>Patient</a:t>
            </a:r>
            <a:r>
              <a:rPr lang="tr-TR" b="1" dirty="0"/>
              <a:t> </a:t>
            </a:r>
            <a:r>
              <a:rPr lang="tr-TR" b="1" dirty="0" err="1"/>
              <a:t>Safety</a:t>
            </a:r>
            <a:r>
              <a:rPr lang="tr-TR" b="1" dirty="0"/>
              <a:t> </a:t>
            </a:r>
            <a:r>
              <a:rPr lang="tr-TR" b="1" dirty="0">
                <a:solidFill>
                  <a:srgbClr val="FF0000"/>
                </a:solidFill>
              </a:rPr>
              <a:t>2022</a:t>
            </a:r>
            <a:r>
              <a:rPr lang="tr-TR" b="1" dirty="0"/>
              <a:t>; 48:241–245 </a:t>
            </a:r>
            <a:endParaRPr lang="tr-TR" dirty="0"/>
          </a:p>
        </p:txBody>
      </p:sp>
    </p:spTree>
    <p:extLst>
      <p:ext uri="{BB962C8B-B14F-4D97-AF65-F5344CB8AC3E}">
        <p14:creationId xmlns:p14="http://schemas.microsoft.com/office/powerpoint/2010/main" val="3459970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73694-63EB-7A43-BBCD-61470040B1DC}"/>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116A0D1A-40B0-674E-9A13-08FB6BF383CC}"/>
              </a:ext>
            </a:extLst>
          </p:cNvPr>
          <p:cNvSpPr>
            <a:spLocks noGrp="1"/>
          </p:cNvSpPr>
          <p:nvPr>
            <p:ph idx="1"/>
          </p:nvPr>
        </p:nvSpPr>
        <p:spPr/>
        <p:txBody>
          <a:bodyPr>
            <a:normAutofit fontScale="92500" lnSpcReduction="20000"/>
          </a:bodyPr>
          <a:lstStyle/>
          <a:p>
            <a:pPr marL="0" indent="0">
              <a:buNone/>
            </a:pPr>
            <a:r>
              <a:rPr lang="tr-TR" b="1" dirty="0">
                <a:solidFill>
                  <a:srgbClr val="FF0000"/>
                </a:solidFill>
              </a:rPr>
              <a:t>Şiddetin bildirilmesi</a:t>
            </a:r>
          </a:p>
          <a:p>
            <a:r>
              <a:rPr lang="tr-TR" dirty="0"/>
              <a:t>Şiddet en sık </a:t>
            </a:r>
            <a:r>
              <a:rPr lang="tr-TR" b="1" dirty="0">
                <a:solidFill>
                  <a:srgbClr val="0432FF"/>
                </a:solidFill>
              </a:rPr>
              <a:t>güvenlik personeli ve acil servis çalışanları tarafından bildirilmiştir </a:t>
            </a:r>
            <a:r>
              <a:rPr lang="tr-TR" dirty="0"/>
              <a:t>(</a:t>
            </a:r>
            <a:r>
              <a:rPr lang="tr-TR" dirty="0" err="1"/>
              <a:t>Sachdeva</a:t>
            </a:r>
            <a:r>
              <a:rPr lang="tr-TR" dirty="0"/>
              <a:t> ve ark. 2019). </a:t>
            </a:r>
          </a:p>
          <a:p>
            <a:r>
              <a:rPr lang="tr-TR" dirty="0"/>
              <a:t>Eksiklik Şiddet bildirimi her ortamda mevcuttu. </a:t>
            </a:r>
            <a:r>
              <a:rPr lang="tr-TR" b="1" dirty="0">
                <a:solidFill>
                  <a:srgbClr val="0432FF"/>
                </a:solidFill>
              </a:rPr>
              <a:t>Bir çalışma, şiddet olaylarının yalnızca %19'unun rapor edildiğini göstermiştir </a:t>
            </a:r>
            <a:r>
              <a:rPr lang="tr-TR" dirty="0"/>
              <a:t>(</a:t>
            </a:r>
            <a:r>
              <a:rPr lang="tr-TR" dirty="0" err="1"/>
              <a:t>Pompeii</a:t>
            </a:r>
            <a:r>
              <a:rPr lang="tr-TR" dirty="0"/>
              <a:t> ve ark. 2015). </a:t>
            </a:r>
          </a:p>
          <a:p>
            <a:r>
              <a:rPr lang="tr-TR" dirty="0"/>
              <a:t>Yapılan incelemeler, </a:t>
            </a:r>
            <a:r>
              <a:rPr lang="tr-TR" b="1" dirty="0">
                <a:solidFill>
                  <a:srgbClr val="0432FF"/>
                </a:solidFill>
              </a:rPr>
              <a:t>doktor ve hemşirelerin daha önce herhangi bir işlem yapılmaması, sonuçlarından korkulması ve yönetim desteğinin olmaması </a:t>
            </a:r>
            <a:r>
              <a:rPr lang="tr-TR" dirty="0"/>
              <a:t>gibi çeşitli nedenlerle şiddeti bildirmekle ilgilenmediklerini ortaya koymuştur (</a:t>
            </a:r>
            <a:r>
              <a:rPr lang="tr-TR" dirty="0" err="1"/>
              <a:t>Algwaiz</a:t>
            </a:r>
            <a:r>
              <a:rPr lang="tr-TR" dirty="0"/>
              <a:t> ve </a:t>
            </a:r>
            <a:r>
              <a:rPr lang="tr-TR" dirty="0" err="1"/>
              <a:t>Alghanim</a:t>
            </a:r>
            <a:r>
              <a:rPr lang="tr-TR" dirty="0"/>
              <a:t> 2012; </a:t>
            </a:r>
            <a:r>
              <a:rPr lang="tr-TR" dirty="0" err="1"/>
              <a:t>Zafar</a:t>
            </a:r>
            <a:r>
              <a:rPr lang="tr-TR" dirty="0"/>
              <a:t> ve ark. 2013; </a:t>
            </a:r>
            <a:r>
              <a:rPr lang="tr-TR" dirty="0" err="1"/>
              <a:t>AbuAlRub</a:t>
            </a:r>
            <a:r>
              <a:rPr lang="tr-TR" dirty="0"/>
              <a:t> ve Al </a:t>
            </a:r>
            <a:r>
              <a:rPr lang="tr-TR" dirty="0" err="1"/>
              <a:t>Khawaldeh</a:t>
            </a:r>
            <a:r>
              <a:rPr lang="tr-TR" dirty="0"/>
              <a:t> 2014; Hamdan ve Abu </a:t>
            </a:r>
            <a:r>
              <a:rPr lang="tr-TR" dirty="0" err="1"/>
              <a:t>Hamra</a:t>
            </a:r>
            <a:r>
              <a:rPr lang="tr-TR" dirty="0"/>
              <a:t> 2015). </a:t>
            </a:r>
          </a:p>
          <a:p>
            <a:r>
              <a:rPr lang="tr-TR" b="1" dirty="0">
                <a:solidFill>
                  <a:srgbClr val="0432FF"/>
                </a:solidFill>
              </a:rPr>
              <a:t>Raporlama politikası ve prosedürlerinden haberdar değillerdir </a:t>
            </a:r>
            <a:r>
              <a:rPr lang="tr-TR" dirty="0"/>
              <a:t>(</a:t>
            </a:r>
            <a:r>
              <a:rPr lang="tr-TR" dirty="0" err="1"/>
              <a:t>Kitaneh</a:t>
            </a:r>
            <a:r>
              <a:rPr lang="tr-TR" dirty="0"/>
              <a:t> ve Hamdan 2012; </a:t>
            </a:r>
            <a:r>
              <a:rPr lang="tr-TR" dirty="0" err="1"/>
              <a:t>Rafeea</a:t>
            </a:r>
            <a:r>
              <a:rPr lang="tr-TR" dirty="0"/>
              <a:t> ve ark. 2017).</a:t>
            </a:r>
          </a:p>
        </p:txBody>
      </p:sp>
      <p:sp>
        <p:nvSpPr>
          <p:cNvPr id="4" name="Rectangle 3">
            <a:extLst>
              <a:ext uri="{FF2B5EF4-FFF2-40B4-BE49-F238E27FC236}">
                <a16:creationId xmlns:a16="http://schemas.microsoft.com/office/drawing/2014/main" xmlns="" id="{224B236C-E373-C848-BD0E-A64AED572997}"/>
              </a:ext>
            </a:extLst>
          </p:cNvPr>
          <p:cNvSpPr/>
          <p:nvPr/>
        </p:nvSpPr>
        <p:spPr>
          <a:xfrm>
            <a:off x="1404257" y="6176963"/>
            <a:ext cx="9786257" cy="646331"/>
          </a:xfrm>
          <a:prstGeom prst="rect">
            <a:avLst/>
          </a:prstGeom>
          <a:solidFill>
            <a:schemeClr val="accent4">
              <a:lumMod val="40000"/>
              <a:lumOff val="60000"/>
            </a:schemeClr>
          </a:solidFill>
        </p:spPr>
        <p:txBody>
          <a:bodyPr wrap="square">
            <a:spAutoFit/>
          </a:bodyPr>
          <a:lstStyle/>
          <a:p>
            <a:r>
              <a:rPr lang="tr-TR" b="1" dirty="0" err="1"/>
              <a:t>Chakraborty</a:t>
            </a:r>
            <a:r>
              <a:rPr lang="tr-TR" b="1" dirty="0"/>
              <a:t> et al. 2022. </a:t>
            </a:r>
            <a:r>
              <a:rPr lang="tr-TR" b="1" dirty="0" err="1"/>
              <a:t>Violence</a:t>
            </a:r>
            <a:r>
              <a:rPr lang="tr-TR" b="1" dirty="0"/>
              <a:t> </a:t>
            </a:r>
            <a:r>
              <a:rPr lang="tr-TR" b="1" dirty="0" err="1"/>
              <a:t>against</a:t>
            </a:r>
            <a:r>
              <a:rPr lang="tr-TR" b="1" dirty="0"/>
              <a:t> </a:t>
            </a:r>
            <a:r>
              <a:rPr lang="tr-TR" b="1" dirty="0" err="1"/>
              <a:t>physicians</a:t>
            </a:r>
            <a:r>
              <a:rPr lang="tr-TR" b="1" dirty="0"/>
              <a:t> </a:t>
            </a:r>
            <a:r>
              <a:rPr lang="tr-TR" b="1" dirty="0" err="1"/>
              <a:t>and</a:t>
            </a:r>
            <a:r>
              <a:rPr lang="tr-TR" b="1" dirty="0"/>
              <a:t> </a:t>
            </a:r>
            <a:r>
              <a:rPr lang="tr-TR" b="1" dirty="0" err="1"/>
              <a:t>nurses</a:t>
            </a:r>
            <a:r>
              <a:rPr lang="tr-TR" b="1" dirty="0"/>
              <a:t>: a </a:t>
            </a:r>
            <a:r>
              <a:rPr lang="tr-TR" b="1" dirty="0" err="1"/>
              <a:t>systematic</a:t>
            </a:r>
            <a:r>
              <a:rPr lang="tr-TR" b="1" dirty="0"/>
              <a:t> </a:t>
            </a:r>
            <a:r>
              <a:rPr lang="tr-TR" b="1" dirty="0" err="1"/>
              <a:t>literature</a:t>
            </a:r>
            <a:r>
              <a:rPr lang="tr-TR" b="1" dirty="0"/>
              <a:t> </a:t>
            </a:r>
            <a:r>
              <a:rPr lang="tr-TR" b="1" dirty="0" err="1"/>
              <a:t>review</a:t>
            </a:r>
            <a:r>
              <a:rPr lang="tr-TR" b="1" dirty="0"/>
              <a:t> </a:t>
            </a:r>
          </a:p>
          <a:p>
            <a:r>
              <a:rPr lang="tr-TR" dirty="0" err="1"/>
              <a:t>Journal</a:t>
            </a:r>
            <a:r>
              <a:rPr lang="tr-TR" dirty="0"/>
              <a:t> of </a:t>
            </a:r>
            <a:r>
              <a:rPr lang="tr-TR" dirty="0" err="1"/>
              <a:t>Public</a:t>
            </a:r>
            <a:r>
              <a:rPr lang="tr-TR" dirty="0"/>
              <a:t> </a:t>
            </a:r>
            <a:r>
              <a:rPr lang="tr-TR" dirty="0" err="1"/>
              <a:t>Health</a:t>
            </a:r>
            <a:r>
              <a:rPr lang="tr-TR" dirty="0"/>
              <a:t> (</a:t>
            </a:r>
            <a:r>
              <a:rPr lang="tr-TR" b="1" dirty="0">
                <a:solidFill>
                  <a:srgbClr val="C00000"/>
                </a:solidFill>
              </a:rPr>
              <a:t>2022</a:t>
            </a:r>
            <a:r>
              <a:rPr lang="tr-TR" dirty="0"/>
              <a:t>) 30:1837–1855</a:t>
            </a:r>
          </a:p>
        </p:txBody>
      </p:sp>
    </p:spTree>
    <p:extLst>
      <p:ext uri="{BB962C8B-B14F-4D97-AF65-F5344CB8AC3E}">
        <p14:creationId xmlns:p14="http://schemas.microsoft.com/office/powerpoint/2010/main" val="545125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31E0D4-19EC-EA40-802D-3D60CB22D5C9}"/>
              </a:ext>
            </a:extLst>
          </p:cNvPr>
          <p:cNvSpPr>
            <a:spLocks noGrp="1"/>
          </p:cNvSpPr>
          <p:nvPr>
            <p:ph type="title"/>
          </p:nvPr>
        </p:nvSpPr>
        <p:spPr>
          <a:xfrm>
            <a:off x="838200" y="365125"/>
            <a:ext cx="10515600" cy="663575"/>
          </a:xfrm>
        </p:spPr>
        <p:txBody>
          <a:bodyPr>
            <a:normAutofit fontScale="90000"/>
          </a:bodyPr>
          <a:lstStyle/>
          <a:p>
            <a:r>
              <a:rPr lang="tr-TR" b="1" dirty="0">
                <a:solidFill>
                  <a:srgbClr val="C00000"/>
                </a:solidFill>
              </a:rPr>
              <a:t>eksik raporlama</a:t>
            </a:r>
          </a:p>
        </p:txBody>
      </p:sp>
      <p:sp>
        <p:nvSpPr>
          <p:cNvPr id="3" name="Content Placeholder 2">
            <a:extLst>
              <a:ext uri="{FF2B5EF4-FFF2-40B4-BE49-F238E27FC236}">
                <a16:creationId xmlns:a16="http://schemas.microsoft.com/office/drawing/2014/main" xmlns="" id="{3621662B-4DE8-B04E-86DA-81E9E6C81414}"/>
              </a:ext>
            </a:extLst>
          </p:cNvPr>
          <p:cNvSpPr>
            <a:spLocks noGrp="1"/>
          </p:cNvSpPr>
          <p:nvPr>
            <p:ph idx="1"/>
          </p:nvPr>
        </p:nvSpPr>
        <p:spPr>
          <a:xfrm>
            <a:off x="838200" y="1322614"/>
            <a:ext cx="10515600" cy="4854349"/>
          </a:xfrm>
        </p:spPr>
        <p:txBody>
          <a:bodyPr>
            <a:normAutofit/>
          </a:bodyPr>
          <a:lstStyle/>
          <a:p>
            <a:r>
              <a:rPr lang="tr-TR" dirty="0"/>
              <a:t>birçok çalışma, </a:t>
            </a:r>
            <a:r>
              <a:rPr lang="tr-TR" b="1" dirty="0">
                <a:solidFill>
                  <a:srgbClr val="0432FF"/>
                </a:solidFill>
              </a:rPr>
              <a:t>neyin şiddet teşkil ettiği konusundaki kafa karışıklığı, ifşayı engelleyen zaman kısıtlamaları, tepkilerden korkma ve şiddetin yalnızca "işin bir parçası" olduğu inancı gibi çok sayıda faktör nedeniyle eksik raporlama olgusuna işaret etmektedir.</a:t>
            </a:r>
            <a:endParaRPr lang="tr-TR" dirty="0"/>
          </a:p>
        </p:txBody>
      </p:sp>
      <p:sp>
        <p:nvSpPr>
          <p:cNvPr id="4" name="Rectangle 3">
            <a:extLst>
              <a:ext uri="{FF2B5EF4-FFF2-40B4-BE49-F238E27FC236}">
                <a16:creationId xmlns:a16="http://schemas.microsoft.com/office/drawing/2014/main" xmlns="" id="{89D4C46B-8835-DE45-8D3E-9D5472A4B025}"/>
              </a:ext>
            </a:extLst>
          </p:cNvPr>
          <p:cNvSpPr/>
          <p:nvPr/>
        </p:nvSpPr>
        <p:spPr>
          <a:xfrm>
            <a:off x="838200" y="5988734"/>
            <a:ext cx="10363200" cy="646331"/>
          </a:xfrm>
          <a:prstGeom prst="rect">
            <a:avLst/>
          </a:prstGeom>
          <a:solidFill>
            <a:srgbClr val="71EEEB"/>
          </a:solidFill>
        </p:spPr>
        <p:txBody>
          <a:bodyPr wrap="square">
            <a:spAutoFit/>
          </a:bodyPr>
          <a:lstStyle/>
          <a:p>
            <a:r>
              <a:rPr lang="tr-TR" b="1" dirty="0" err="1"/>
              <a:t>Mundey</a:t>
            </a:r>
            <a:r>
              <a:rPr lang="tr-TR" b="1" dirty="0"/>
              <a:t> et al. 2023 </a:t>
            </a:r>
            <a:r>
              <a:rPr lang="tr-TR" b="1" dirty="0" err="1"/>
              <a:t>Preventing</a:t>
            </a:r>
            <a:r>
              <a:rPr lang="tr-TR" b="1" dirty="0"/>
              <a:t> </a:t>
            </a:r>
            <a:r>
              <a:rPr lang="tr-TR" b="1" dirty="0" err="1"/>
              <a:t>Violence</a:t>
            </a:r>
            <a:r>
              <a:rPr lang="tr-TR" b="1" dirty="0"/>
              <a:t> </a:t>
            </a:r>
            <a:r>
              <a:rPr lang="tr-TR" b="1" dirty="0" err="1"/>
              <a:t>against</a:t>
            </a:r>
            <a:r>
              <a:rPr lang="tr-TR" b="1" dirty="0"/>
              <a:t> Healthcare </a:t>
            </a:r>
            <a:r>
              <a:rPr lang="tr-TR" b="1" dirty="0" err="1"/>
              <a:t>Workers</a:t>
            </a:r>
            <a:r>
              <a:rPr lang="tr-TR" b="1" dirty="0"/>
              <a:t> in </a:t>
            </a:r>
            <a:r>
              <a:rPr lang="tr-TR" b="1" dirty="0" err="1"/>
              <a:t>Hospital</a:t>
            </a:r>
            <a:r>
              <a:rPr lang="tr-TR" b="1" dirty="0"/>
              <a:t> </a:t>
            </a:r>
            <a:r>
              <a:rPr lang="tr-TR" b="1" dirty="0" err="1"/>
              <a:t>Settings</a:t>
            </a:r>
            <a:r>
              <a:rPr lang="tr-TR" b="1" dirty="0"/>
              <a:t>: A </a:t>
            </a:r>
            <a:r>
              <a:rPr lang="tr-TR" b="1" dirty="0" err="1"/>
              <a:t>Systematic</a:t>
            </a:r>
            <a:r>
              <a:rPr lang="tr-TR" b="1" dirty="0"/>
              <a:t> </a:t>
            </a:r>
            <a:r>
              <a:rPr lang="tr-TR" b="1" dirty="0" err="1"/>
              <a:t>Review</a:t>
            </a:r>
            <a:r>
              <a:rPr lang="tr-TR" b="1" dirty="0"/>
              <a:t> of </a:t>
            </a:r>
            <a:r>
              <a:rPr lang="tr-TR" b="1" dirty="0" err="1"/>
              <a:t>Nonpharmacological</a:t>
            </a:r>
            <a:r>
              <a:rPr lang="tr-TR" b="1" dirty="0"/>
              <a:t> </a:t>
            </a:r>
            <a:r>
              <a:rPr lang="tr-TR" b="1" dirty="0" err="1"/>
              <a:t>Interventions</a:t>
            </a:r>
            <a:r>
              <a:rPr lang="tr-TR" b="1" dirty="0"/>
              <a:t>. </a:t>
            </a:r>
            <a:r>
              <a:rPr lang="tr-TR" b="1" dirty="0" err="1"/>
              <a:t>Hindawi</a:t>
            </a:r>
            <a:r>
              <a:rPr lang="tr-TR" b="1" dirty="0"/>
              <a:t> </a:t>
            </a:r>
            <a:r>
              <a:rPr lang="tr-TR" b="1" dirty="0" err="1"/>
              <a:t>Journal</a:t>
            </a:r>
            <a:r>
              <a:rPr lang="tr-TR" b="1" dirty="0"/>
              <a:t> of </a:t>
            </a:r>
            <a:r>
              <a:rPr lang="tr-TR" b="1" dirty="0" err="1"/>
              <a:t>Nursing</a:t>
            </a:r>
            <a:r>
              <a:rPr lang="tr-TR" b="1" dirty="0"/>
              <a:t> Management. </a:t>
            </a:r>
          </a:p>
        </p:txBody>
      </p:sp>
    </p:spTree>
    <p:extLst>
      <p:ext uri="{BB962C8B-B14F-4D97-AF65-F5344CB8AC3E}">
        <p14:creationId xmlns:p14="http://schemas.microsoft.com/office/powerpoint/2010/main" val="482236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a:xfrm>
            <a:off x="838200" y="1025525"/>
            <a:ext cx="10515600" cy="4351338"/>
          </a:xfrm>
        </p:spPr>
        <p:txBody>
          <a:bodyPr>
            <a:normAutofit/>
          </a:bodyPr>
          <a:lstStyle/>
          <a:p>
            <a:pPr marL="0" indent="0">
              <a:buNone/>
            </a:pPr>
            <a:r>
              <a:rPr lang="tr-TR" dirty="0"/>
              <a:t>eksik bildirim</a:t>
            </a:r>
          </a:p>
          <a:p>
            <a:r>
              <a:rPr lang="tr-TR" b="1" dirty="0">
                <a:solidFill>
                  <a:srgbClr val="0432FF"/>
                </a:solidFill>
              </a:rPr>
              <a:t>yetersiz raporlama mekanizmaları veya yasal sisteme güven eksikliği ve şiddeti bildirmenin damgalanma korkusu </a:t>
            </a:r>
          </a:p>
          <a:p>
            <a:r>
              <a:rPr lang="tr-TR" dirty="0"/>
              <a:t>sağlık çalışanları misilleme korkusu veya kariyerlerinin olumsuz etkilenmesi </a:t>
            </a:r>
          </a:p>
          <a:p>
            <a:r>
              <a:rPr lang="tr-TR" b="1" dirty="0">
                <a:solidFill>
                  <a:srgbClr val="0432FF"/>
                </a:solidFill>
              </a:rPr>
              <a:t>şiddetin işlerinin normal bir parçası olduğuna veya şikayetlerinin ciddiye alınmayacağına inanma</a:t>
            </a:r>
          </a:p>
          <a:p>
            <a:pPr lvl="1"/>
            <a:r>
              <a:rPr lang="tr-TR" b="1" dirty="0">
                <a:solidFill>
                  <a:srgbClr val="0432FF"/>
                </a:solidFill>
              </a:rPr>
              <a:t>acil servisler ve psikiyatri bölümleri gibi en sık meydana geldiği bakım ortamlarında sağlık çalışanları tarafından işlerinin normal bir parçası olarak görülmekte ve kabul edilmekte ve nadiren rapor edilmektedir</a:t>
            </a:r>
            <a:endParaRPr lang="tr-TR" b="1" dirty="0"/>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5853797"/>
            <a:ext cx="10033907" cy="646331"/>
          </a:xfrm>
          <a:prstGeom prst="rect">
            <a:avLst/>
          </a:prstGeom>
          <a:solidFill>
            <a:srgbClr val="FBDEFF"/>
          </a:solidFill>
        </p:spPr>
        <p:txBody>
          <a:bodyPr wrap="square">
            <a:spAutoFit/>
          </a:bodyPr>
          <a:lstStyle/>
          <a:p>
            <a:r>
              <a:rPr lang="tr-TR" b="1" dirty="0" err="1"/>
              <a:t>Rossi</a:t>
            </a:r>
            <a:r>
              <a:rPr lang="tr-TR" b="1" dirty="0"/>
              <a:t> et al. (2023)</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an </a:t>
            </a:r>
            <a:r>
              <a:rPr lang="tr-TR" b="1" dirty="0" err="1"/>
              <a:t>umbrella</a:t>
            </a:r>
            <a:r>
              <a:rPr lang="tr-TR" b="1" dirty="0"/>
              <a:t> </a:t>
            </a:r>
            <a:r>
              <a:rPr lang="tr-TR" b="1" dirty="0" err="1"/>
              <a:t>review</a:t>
            </a:r>
            <a:r>
              <a:rPr lang="tr-TR" b="1" dirty="0"/>
              <a:t> of </a:t>
            </a:r>
            <a:r>
              <a:rPr lang="tr-TR" b="1" dirty="0" err="1"/>
              <a:t>systematic</a:t>
            </a:r>
            <a:r>
              <a:rPr lang="tr-TR" b="1" dirty="0"/>
              <a:t> </a:t>
            </a:r>
            <a:r>
              <a:rPr lang="tr-TR" b="1" dirty="0" err="1"/>
              <a:t>reviews</a:t>
            </a:r>
            <a:r>
              <a:rPr lang="tr-TR" b="1" dirty="0"/>
              <a:t> </a:t>
            </a:r>
            <a:r>
              <a:rPr lang="tr-TR" b="1" dirty="0" err="1"/>
              <a:t>and</a:t>
            </a:r>
            <a:r>
              <a:rPr lang="tr-TR" b="1" dirty="0"/>
              <a:t> meta-</a:t>
            </a:r>
            <a:r>
              <a:rPr lang="tr-TR" b="1" dirty="0" err="1"/>
              <a:t>analyses</a:t>
            </a:r>
            <a:r>
              <a:rPr lang="tr-TR" b="1" dirty="0"/>
              <a:t>. </a:t>
            </a:r>
            <a:r>
              <a:rPr lang="tr-TR" dirty="0" err="1"/>
              <a:t>Public</a:t>
            </a:r>
            <a:r>
              <a:rPr lang="tr-TR" dirty="0"/>
              <a:t> </a:t>
            </a:r>
            <a:r>
              <a:rPr lang="tr-TR" dirty="0" err="1"/>
              <a:t>Health</a:t>
            </a:r>
            <a:r>
              <a:rPr lang="tr-TR" dirty="0"/>
              <a:t> 221 (</a:t>
            </a:r>
            <a:r>
              <a:rPr lang="tr-TR" b="1" dirty="0">
                <a:solidFill>
                  <a:srgbClr val="0432FF"/>
                </a:solidFill>
              </a:rPr>
              <a:t>2023)</a:t>
            </a:r>
            <a:r>
              <a:rPr lang="tr-TR" dirty="0"/>
              <a:t> 50e59</a:t>
            </a:r>
          </a:p>
        </p:txBody>
      </p:sp>
    </p:spTree>
    <p:extLst>
      <p:ext uri="{BB962C8B-B14F-4D97-AF65-F5344CB8AC3E}">
        <p14:creationId xmlns:p14="http://schemas.microsoft.com/office/powerpoint/2010/main" val="3720899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08E264-1616-E245-B0AF-29C6A0A88C7B}"/>
              </a:ext>
            </a:extLst>
          </p:cNvPr>
          <p:cNvSpPr>
            <a:spLocks noGrp="1"/>
          </p:cNvSpPr>
          <p:nvPr>
            <p:ph idx="1"/>
          </p:nvPr>
        </p:nvSpPr>
        <p:spPr>
          <a:xfrm>
            <a:off x="838200" y="702129"/>
            <a:ext cx="10515600" cy="5474834"/>
          </a:xfrm>
        </p:spPr>
        <p:txBody>
          <a:bodyPr>
            <a:normAutofit fontScale="92500" lnSpcReduction="10000"/>
          </a:bodyPr>
          <a:lstStyle/>
          <a:p>
            <a:r>
              <a:rPr lang="tr-TR" dirty="0" err="1"/>
              <a:t>National</a:t>
            </a:r>
            <a:r>
              <a:rPr lang="tr-TR" dirty="0"/>
              <a:t> </a:t>
            </a:r>
            <a:r>
              <a:rPr lang="tr-TR" dirty="0" err="1"/>
              <a:t>Nurses</a:t>
            </a:r>
            <a:r>
              <a:rPr lang="tr-TR" dirty="0"/>
              <a:t> United, </a:t>
            </a:r>
            <a:r>
              <a:rPr lang="tr-TR" b="1" dirty="0">
                <a:solidFill>
                  <a:srgbClr val="0432FF"/>
                </a:solidFill>
              </a:rPr>
              <a:t>2020 ve 2021 yıllarında </a:t>
            </a:r>
            <a:r>
              <a:rPr lang="tr-TR" dirty="0"/>
              <a:t>yedi anket gerçekleştirerek her eyaletteki kayıtlı hemşirelerden ve diğer sağlık çalışanlarından 83.000'den fazla yanıt topladı. Kasım 2021'de </a:t>
            </a:r>
            <a:r>
              <a:rPr lang="tr-TR" b="1" dirty="0">
                <a:solidFill>
                  <a:srgbClr val="FF0000"/>
                </a:solidFill>
              </a:rPr>
              <a:t>"Sağlık Hizmetlerinde İşyeri Şiddeti ve Covid-19: Hastane Sektörü Nasıl Mesleki Bir </a:t>
            </a:r>
            <a:r>
              <a:rPr lang="tr-TR" b="1" dirty="0" err="1">
                <a:solidFill>
                  <a:srgbClr val="FF0000"/>
                </a:solidFill>
              </a:rPr>
              <a:t>Sindemik</a:t>
            </a:r>
            <a:r>
              <a:rPr lang="tr-TR" b="1" dirty="0">
                <a:solidFill>
                  <a:srgbClr val="FF0000"/>
                </a:solidFill>
              </a:rPr>
              <a:t> Yarattı" </a:t>
            </a:r>
            <a:r>
              <a:rPr lang="tr-TR" dirty="0"/>
              <a:t>başlıklı bir rapor yayınladılar. Bazı önemli bulgular:</a:t>
            </a:r>
          </a:p>
          <a:p>
            <a:pPr marL="0" indent="0">
              <a:buNone/>
            </a:pPr>
            <a:r>
              <a:rPr lang="tr-TR" dirty="0"/>
              <a:t>Hemşirelerin ve sağlık çalışanlarının</a:t>
            </a:r>
          </a:p>
          <a:p>
            <a:r>
              <a:rPr lang="tr-TR" b="1" dirty="0">
                <a:solidFill>
                  <a:srgbClr val="0432FF"/>
                </a:solidFill>
              </a:rPr>
              <a:t>%42'si, işverenlerinin işyerinde şiddet olaylarına ilişkin bildirimlerini görmezden geldiğini bildirmiştir.</a:t>
            </a:r>
          </a:p>
          <a:p>
            <a:r>
              <a:rPr lang="tr-TR" dirty="0"/>
              <a:t>sadece </a:t>
            </a:r>
            <a:r>
              <a:rPr lang="tr-TR" b="1" dirty="0">
                <a:solidFill>
                  <a:srgbClr val="0432FF"/>
                </a:solidFill>
              </a:rPr>
              <a:t>%39'u işverenlerinin işyerinde şiddet olaylarını soruşturduğunu </a:t>
            </a:r>
            <a:r>
              <a:rPr lang="tr-TR" dirty="0"/>
              <a:t>bildirmiştir.</a:t>
            </a:r>
          </a:p>
          <a:p>
            <a:r>
              <a:rPr lang="tr-TR" dirty="0"/>
              <a:t>%</a:t>
            </a:r>
            <a:r>
              <a:rPr lang="tr-TR" b="1" dirty="0">
                <a:solidFill>
                  <a:srgbClr val="0432FF"/>
                </a:solidFill>
              </a:rPr>
              <a:t>59'u, işverenlerinin bir olaydan sonra şiddet riskini azaltmak için uygulamaları değiştirmediğini </a:t>
            </a:r>
            <a:r>
              <a:rPr lang="tr-TR" dirty="0"/>
              <a:t>bildirmiştir.</a:t>
            </a:r>
          </a:p>
          <a:p>
            <a:r>
              <a:rPr lang="tr-TR" b="1" dirty="0">
                <a:solidFill>
                  <a:srgbClr val="0432FF"/>
                </a:solidFill>
              </a:rPr>
              <a:t>%25'i işverenlerinin işyerinde şiddet olaylarını bildiren çalışanları suçladığını veya azarladığını bildirmiştir.</a:t>
            </a:r>
          </a:p>
          <a:p>
            <a:endParaRPr lang="tr-TR" dirty="0"/>
          </a:p>
          <a:p>
            <a:endParaRPr lang="tr-TR" dirty="0"/>
          </a:p>
        </p:txBody>
      </p:sp>
      <p:sp>
        <p:nvSpPr>
          <p:cNvPr id="4" name="Rectangle 3">
            <a:extLst>
              <a:ext uri="{FF2B5EF4-FFF2-40B4-BE49-F238E27FC236}">
                <a16:creationId xmlns:a16="http://schemas.microsoft.com/office/drawing/2014/main" xmlns="" id="{310ADBDC-BAF5-7F44-A0B8-5B85F5064D07}"/>
              </a:ext>
            </a:extLst>
          </p:cNvPr>
          <p:cNvSpPr/>
          <p:nvPr/>
        </p:nvSpPr>
        <p:spPr>
          <a:xfrm>
            <a:off x="3170441" y="6176963"/>
            <a:ext cx="5533887" cy="369332"/>
          </a:xfrm>
          <a:prstGeom prst="rect">
            <a:avLst/>
          </a:prstGeom>
          <a:solidFill>
            <a:schemeClr val="accent5">
              <a:lumMod val="60000"/>
              <a:lumOff val="40000"/>
            </a:schemeClr>
          </a:solidFill>
        </p:spPr>
        <p:txBody>
          <a:bodyPr wrap="none">
            <a:spAutoFit/>
          </a:bodyPr>
          <a:lstStyle/>
          <a:p>
            <a:r>
              <a:rPr lang="tr-TR" b="1" dirty="0"/>
              <a:t>PASNAP (2023), </a:t>
            </a:r>
            <a:r>
              <a:rPr lang="tr-TR" b="1" dirty="0" err="1"/>
              <a:t>İşyerı̇nde</a:t>
            </a:r>
            <a:r>
              <a:rPr lang="tr-TR" b="1" dirty="0"/>
              <a:t> </a:t>
            </a:r>
            <a:r>
              <a:rPr lang="tr-TR" b="1" dirty="0" err="1"/>
              <a:t>şı̇ddet</a:t>
            </a:r>
            <a:r>
              <a:rPr lang="tr-TR" b="1" dirty="0"/>
              <a:t> </a:t>
            </a:r>
            <a:r>
              <a:rPr lang="tr-TR" b="1" dirty="0" err="1"/>
              <a:t>ı̇şı̇n</a:t>
            </a:r>
            <a:r>
              <a:rPr lang="tr-TR" b="1" dirty="0"/>
              <a:t> </a:t>
            </a:r>
            <a:r>
              <a:rPr lang="tr-TR" b="1" dirty="0" err="1"/>
              <a:t>bı̇r</a:t>
            </a:r>
            <a:r>
              <a:rPr lang="tr-TR" b="1" dirty="0"/>
              <a:t> parçası </a:t>
            </a:r>
            <a:r>
              <a:rPr lang="tr-TR" b="1" dirty="0" err="1"/>
              <a:t>değı̇ldı̇r</a:t>
            </a:r>
            <a:r>
              <a:rPr lang="tr-TR" b="1" dirty="0"/>
              <a:t>. </a:t>
            </a:r>
            <a:endParaRPr lang="tr-TR" dirty="0"/>
          </a:p>
        </p:txBody>
      </p:sp>
      <p:pic>
        <p:nvPicPr>
          <p:cNvPr id="5" name="image2.jpg">
            <a:extLst>
              <a:ext uri="{FF2B5EF4-FFF2-40B4-BE49-F238E27FC236}">
                <a16:creationId xmlns:a16="http://schemas.microsoft.com/office/drawing/2014/main" xmlns="" id="{3844021C-5C62-D947-BF06-1A4717B0C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34" y="5843616"/>
            <a:ext cx="2455766" cy="103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27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FEFC2F-340A-814F-B741-10443B482CC3}"/>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CD3B650B-E388-7043-84F7-E93E743346DD}"/>
              </a:ext>
            </a:extLst>
          </p:cNvPr>
          <p:cNvSpPr>
            <a:spLocks noGrp="1"/>
          </p:cNvSpPr>
          <p:nvPr>
            <p:ph idx="1"/>
          </p:nvPr>
        </p:nvSpPr>
        <p:spPr/>
        <p:txBody>
          <a:bodyPr/>
          <a:lstStyle/>
          <a:p>
            <a:pPr marL="0" indent="0">
              <a:buNone/>
            </a:pPr>
            <a:endParaRPr lang="tr-TR" dirty="0"/>
          </a:p>
          <a:p>
            <a:pPr marL="0" indent="0">
              <a:buNone/>
            </a:pPr>
            <a:r>
              <a:rPr lang="tr-TR" b="1" dirty="0">
                <a:solidFill>
                  <a:srgbClr val="0432FF"/>
                </a:solidFill>
              </a:rPr>
              <a:t>"Bir hasta beni dövmek ve öldürmekle tehdit etti. Bunu rapor ettiğimde, hastayı kışkırtmak için ne yaptığım soruldu.» </a:t>
            </a:r>
            <a:r>
              <a:rPr lang="tr-TR" dirty="0"/>
              <a:t>- NANCY, PRATISYEN HEMŞIRE</a:t>
            </a:r>
          </a:p>
          <a:p>
            <a:endParaRPr lang="tr-TR" dirty="0"/>
          </a:p>
        </p:txBody>
      </p:sp>
      <p:pic>
        <p:nvPicPr>
          <p:cNvPr id="4" name="image2.jpg">
            <a:extLst>
              <a:ext uri="{FF2B5EF4-FFF2-40B4-BE49-F238E27FC236}">
                <a16:creationId xmlns:a16="http://schemas.microsoft.com/office/drawing/2014/main" xmlns="" id="{06E1381A-4C50-A44C-AEE0-88CE8D6B8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34" y="5843616"/>
            <a:ext cx="2455766" cy="103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20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1284" y="719825"/>
            <a:ext cx="8160438" cy="5653491"/>
          </a:xfrm>
          <a:prstGeom prst="rect">
            <a:avLst/>
          </a:prstGeom>
        </p:spPr>
      </p:pic>
    </p:spTree>
    <p:extLst>
      <p:ext uri="{BB962C8B-B14F-4D97-AF65-F5344CB8AC3E}">
        <p14:creationId xmlns:p14="http://schemas.microsoft.com/office/powerpoint/2010/main" val="1114281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Unvan 1">
            <a:extLst>
              <a:ext uri="{FF2B5EF4-FFF2-40B4-BE49-F238E27FC236}">
                <a16:creationId xmlns:a16="http://schemas.microsoft.com/office/drawing/2014/main" xmlns="" id="{616E3BA1-B580-42BF-9632-D1293F28F984}"/>
              </a:ext>
            </a:extLst>
          </p:cNvPr>
          <p:cNvSpPr>
            <a:spLocks noGrp="1"/>
          </p:cNvSpPr>
          <p:nvPr>
            <p:ph type="title"/>
          </p:nvPr>
        </p:nvSpPr>
        <p:spPr>
          <a:xfrm>
            <a:off x="1992313" y="53975"/>
            <a:ext cx="8229600" cy="1143000"/>
          </a:xfrm>
        </p:spPr>
        <p:txBody>
          <a:bodyPr/>
          <a:lstStyle/>
          <a:p>
            <a:r>
              <a:rPr lang="tr-TR" altLang="tr-TR"/>
              <a:t>Son dönemde</a:t>
            </a:r>
          </a:p>
        </p:txBody>
      </p:sp>
      <p:graphicFrame>
        <p:nvGraphicFramePr>
          <p:cNvPr id="5" name="Diyagram 4">
            <a:extLst>
              <a:ext uri="{FF2B5EF4-FFF2-40B4-BE49-F238E27FC236}">
                <a16:creationId xmlns:a16="http://schemas.microsoft.com/office/drawing/2014/main" xmlns="" id="{4C59C28B-90FC-4C10-A6C4-E19C766A5EA2}"/>
              </a:ext>
            </a:extLst>
          </p:cNvPr>
          <p:cNvGraphicFramePr/>
          <p:nvPr>
            <p:extLst>
              <p:ext uri="{D42A27DB-BD31-4B8C-83A1-F6EECF244321}">
                <p14:modId xmlns:p14="http://schemas.microsoft.com/office/powerpoint/2010/main" val="832721979"/>
              </p:ext>
            </p:extLst>
          </p:nvPr>
        </p:nvGraphicFramePr>
        <p:xfrm>
          <a:off x="2063552" y="1196752"/>
          <a:ext cx="777686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689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069B7741-2AC0-403F-A941-1E57CFFA81D2}"/>
              </a:ext>
            </a:extLst>
          </p:cNvPr>
          <p:cNvSpPr>
            <a:spLocks noGrp="1"/>
          </p:cNvSpPr>
          <p:nvPr>
            <p:ph type="title"/>
          </p:nvPr>
        </p:nvSpPr>
        <p:spPr>
          <a:xfrm>
            <a:off x="838200" y="365125"/>
            <a:ext cx="10515600" cy="691165"/>
          </a:xfrm>
        </p:spPr>
        <p:txBody>
          <a:bodyPr>
            <a:normAutofit/>
          </a:bodyPr>
          <a:lstStyle/>
          <a:p>
            <a:r>
              <a:rPr lang="tr-TR" sz="3600" b="1" dirty="0" err="1">
                <a:solidFill>
                  <a:srgbClr val="C00000"/>
                </a:solidFill>
              </a:rPr>
              <a:t>Psikososyal</a:t>
            </a:r>
            <a:r>
              <a:rPr lang="tr-TR" sz="3600" b="1" dirty="0">
                <a:solidFill>
                  <a:srgbClr val="C00000"/>
                </a:solidFill>
              </a:rPr>
              <a:t> tehlikeler (on tehlike kategorisi)</a:t>
            </a:r>
          </a:p>
        </p:txBody>
      </p:sp>
      <p:sp>
        <p:nvSpPr>
          <p:cNvPr id="3" name="İçerik Yer Tutucusu 2">
            <a:extLst>
              <a:ext uri="{FF2B5EF4-FFF2-40B4-BE49-F238E27FC236}">
                <a16:creationId xmlns:a16="http://schemas.microsoft.com/office/drawing/2014/main" xmlns="" id="{6C6664BE-FB08-4A98-A52C-12EC26F1AF26}"/>
              </a:ext>
            </a:extLst>
          </p:cNvPr>
          <p:cNvSpPr>
            <a:spLocks noGrp="1"/>
          </p:cNvSpPr>
          <p:nvPr>
            <p:ph idx="1"/>
          </p:nvPr>
        </p:nvSpPr>
        <p:spPr>
          <a:xfrm>
            <a:off x="838200" y="1434662"/>
            <a:ext cx="10515600" cy="4742301"/>
          </a:xfrm>
        </p:spPr>
        <p:txBody>
          <a:bodyPr>
            <a:normAutofit fontScale="92500" lnSpcReduction="10000"/>
          </a:bodyPr>
          <a:lstStyle/>
          <a:p>
            <a:r>
              <a:rPr lang="tr-TR" dirty="0"/>
              <a:t>İşin içeriği </a:t>
            </a:r>
          </a:p>
          <a:p>
            <a:r>
              <a:rPr lang="es-ES" dirty="0"/>
              <a:t>İş yükü ve iş temposu </a:t>
            </a:r>
            <a:endParaRPr lang="tr-TR" dirty="0"/>
          </a:p>
          <a:p>
            <a:r>
              <a:rPr lang="tr-TR" dirty="0"/>
              <a:t>İş programları</a:t>
            </a:r>
          </a:p>
          <a:p>
            <a:r>
              <a:rPr lang="tr-TR" dirty="0"/>
              <a:t>Kontrol </a:t>
            </a:r>
          </a:p>
          <a:p>
            <a:r>
              <a:rPr lang="tr-TR" dirty="0"/>
              <a:t>Çevre ve ekipman </a:t>
            </a:r>
          </a:p>
          <a:p>
            <a:r>
              <a:rPr lang="tr-TR" dirty="0"/>
              <a:t>Kurum kültürü</a:t>
            </a:r>
          </a:p>
          <a:p>
            <a:r>
              <a:rPr lang="tr-TR" dirty="0"/>
              <a:t>Kişilerarası ilişkiler</a:t>
            </a:r>
          </a:p>
          <a:p>
            <a:r>
              <a:rPr lang="tr-TR" dirty="0"/>
              <a:t>İşletmedeki görevi </a:t>
            </a:r>
          </a:p>
          <a:p>
            <a:r>
              <a:rPr lang="tr-TR" dirty="0"/>
              <a:t>Kariyer gelişimi</a:t>
            </a:r>
          </a:p>
          <a:p>
            <a:r>
              <a:rPr lang="tr-TR" dirty="0"/>
              <a:t>İş ve iş dışı yaşam etkileşimi </a:t>
            </a:r>
          </a:p>
          <a:p>
            <a:endParaRPr lang="tr-TR" dirty="0"/>
          </a:p>
        </p:txBody>
      </p:sp>
      <p:pic>
        <p:nvPicPr>
          <p:cNvPr id="4" name="Picture 2" descr="psikososyal riskler ile ilgili gÃ¶rsel sonucu">
            <a:extLst>
              <a:ext uri="{FF2B5EF4-FFF2-40B4-BE49-F238E27FC236}">
                <a16:creationId xmlns:a16="http://schemas.microsoft.com/office/drawing/2014/main" xmlns="" id="{4D52018A-2D9D-4D88-80EF-41AD96E38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002" y="1708588"/>
            <a:ext cx="3498171" cy="172041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9">
            <a:extLst>
              <a:ext uri="{FF2B5EF4-FFF2-40B4-BE49-F238E27FC236}">
                <a16:creationId xmlns:a16="http://schemas.microsoft.com/office/drawing/2014/main" xmlns="" id="{632DE53E-4360-41F2-A779-4E55708239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1032" y="3733744"/>
            <a:ext cx="2383097" cy="254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7350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Unvan 1">
            <a:extLst>
              <a:ext uri="{FF2B5EF4-FFF2-40B4-BE49-F238E27FC236}">
                <a16:creationId xmlns:a16="http://schemas.microsoft.com/office/drawing/2014/main" xmlns="" id="{BFA51424-FBA4-4ED7-8B23-87D9C058D593}"/>
              </a:ext>
            </a:extLst>
          </p:cNvPr>
          <p:cNvSpPr>
            <a:spLocks noGrp="1"/>
          </p:cNvSpPr>
          <p:nvPr>
            <p:ph type="title"/>
          </p:nvPr>
        </p:nvSpPr>
        <p:spPr>
          <a:xfrm>
            <a:off x="2052638" y="127000"/>
            <a:ext cx="8229600" cy="1143000"/>
          </a:xfrm>
        </p:spPr>
        <p:txBody>
          <a:bodyPr/>
          <a:lstStyle/>
          <a:p>
            <a:r>
              <a:rPr lang="tr-TR" altLang="tr-TR" sz="3200" b="1" dirty="0" err="1"/>
              <a:t>psikososyal</a:t>
            </a:r>
            <a:r>
              <a:rPr lang="tr-TR" altLang="tr-TR" sz="3200" b="1" dirty="0"/>
              <a:t> tehlikeler </a:t>
            </a:r>
            <a:r>
              <a:rPr lang="tr-TR" altLang="tr-TR" sz="2400" dirty="0"/>
              <a:t>(iki grupta, 10 tehlike)</a:t>
            </a:r>
          </a:p>
        </p:txBody>
      </p:sp>
      <p:sp>
        <p:nvSpPr>
          <p:cNvPr id="3" name="Yuvarlatılmış Dikdörtgen 2">
            <a:extLst>
              <a:ext uri="{FF2B5EF4-FFF2-40B4-BE49-F238E27FC236}">
                <a16:creationId xmlns:a16="http://schemas.microsoft.com/office/drawing/2014/main" xmlns="" id="{F63C3D7F-27E3-47E5-9184-08FF571225FB}"/>
              </a:ext>
            </a:extLst>
          </p:cNvPr>
          <p:cNvSpPr/>
          <p:nvPr/>
        </p:nvSpPr>
        <p:spPr>
          <a:xfrm>
            <a:off x="911675" y="1966913"/>
            <a:ext cx="3816350" cy="3816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2800" b="1" dirty="0">
                <a:solidFill>
                  <a:srgbClr val="C00000"/>
                </a:solidFill>
              </a:rPr>
              <a:t>İşin İçeriği</a:t>
            </a:r>
          </a:p>
          <a:p>
            <a:pPr marL="342900" indent="-342900">
              <a:buFont typeface="Arial" panose="020B0604020202020204" pitchFamily="34" charset="0"/>
              <a:buChar char="•"/>
              <a:defRPr/>
            </a:pPr>
            <a:endParaRPr lang="tr-TR" sz="2400" b="1" dirty="0">
              <a:solidFill>
                <a:schemeClr val="tx1"/>
              </a:solidFill>
            </a:endParaRPr>
          </a:p>
          <a:p>
            <a:pPr marL="342900" indent="-342900">
              <a:buFont typeface="Arial" panose="020B0604020202020204" pitchFamily="34" charset="0"/>
              <a:buChar char="•"/>
              <a:defRPr/>
            </a:pPr>
            <a:r>
              <a:rPr lang="tr-TR" sz="2400" b="1" dirty="0">
                <a:solidFill>
                  <a:schemeClr val="tx1"/>
                </a:solidFill>
              </a:rPr>
              <a:t>İş çevresi ve iş ekipmanları-donanımı</a:t>
            </a:r>
            <a:endParaRPr lang="tr-TR" sz="2400" dirty="0">
              <a:solidFill>
                <a:schemeClr val="tx1"/>
              </a:solidFill>
            </a:endParaRPr>
          </a:p>
          <a:p>
            <a:pPr marL="342900" indent="-342900">
              <a:buFont typeface="Arial" panose="020B0604020202020204" pitchFamily="34" charset="0"/>
              <a:buChar char="•"/>
              <a:defRPr/>
            </a:pPr>
            <a:r>
              <a:rPr lang="tr-TR" sz="2400" b="1" dirty="0">
                <a:solidFill>
                  <a:schemeClr val="tx1"/>
                </a:solidFill>
              </a:rPr>
              <a:t>Görevlerin belirlenmesi</a:t>
            </a:r>
            <a:endParaRPr lang="tr-TR" sz="2400" dirty="0">
              <a:solidFill>
                <a:schemeClr val="tx1"/>
              </a:solidFill>
            </a:endParaRPr>
          </a:p>
          <a:p>
            <a:pPr marL="342900" indent="-342900">
              <a:buFont typeface="Arial" panose="020B0604020202020204" pitchFamily="34" charset="0"/>
              <a:buChar char="•"/>
              <a:defRPr/>
            </a:pPr>
            <a:r>
              <a:rPr lang="tr-TR" sz="2400" b="1" dirty="0">
                <a:solidFill>
                  <a:schemeClr val="tx1"/>
                </a:solidFill>
              </a:rPr>
              <a:t>İş yükü</a:t>
            </a:r>
            <a:endParaRPr lang="tr-TR" sz="2400" dirty="0">
              <a:solidFill>
                <a:schemeClr val="tx1"/>
              </a:solidFill>
            </a:endParaRPr>
          </a:p>
          <a:p>
            <a:pPr marL="342900" indent="-342900">
              <a:buFont typeface="Arial" panose="020B0604020202020204" pitchFamily="34" charset="0"/>
              <a:buChar char="•"/>
              <a:defRPr/>
            </a:pPr>
            <a:r>
              <a:rPr lang="tr-TR" sz="2400" b="1" dirty="0">
                <a:solidFill>
                  <a:schemeClr val="tx1"/>
                </a:solidFill>
              </a:rPr>
              <a:t>Çalışma programı</a:t>
            </a:r>
            <a:endParaRPr lang="tr-TR" sz="2400" dirty="0">
              <a:solidFill>
                <a:schemeClr val="tx1"/>
              </a:solidFill>
            </a:endParaRPr>
          </a:p>
        </p:txBody>
      </p:sp>
      <p:sp>
        <p:nvSpPr>
          <p:cNvPr id="5" name="Yuvarlatılmış Dikdörtgen 4">
            <a:extLst>
              <a:ext uri="{FF2B5EF4-FFF2-40B4-BE49-F238E27FC236}">
                <a16:creationId xmlns:a16="http://schemas.microsoft.com/office/drawing/2014/main" xmlns="" id="{8AF48C19-5243-4CF1-8AA5-FBCE32F47253}"/>
              </a:ext>
            </a:extLst>
          </p:cNvPr>
          <p:cNvSpPr/>
          <p:nvPr/>
        </p:nvSpPr>
        <p:spPr>
          <a:xfrm>
            <a:off x="6611939" y="2129575"/>
            <a:ext cx="4043362" cy="3816350"/>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2800" b="1" dirty="0">
                <a:solidFill>
                  <a:srgbClr val="0033CC"/>
                </a:solidFill>
              </a:rPr>
              <a:t>İş/çalışma koşulları:</a:t>
            </a:r>
          </a:p>
          <a:p>
            <a:pPr>
              <a:defRPr/>
            </a:pPr>
            <a:endParaRPr lang="tr-TR" sz="2400" b="1" dirty="0">
              <a:solidFill>
                <a:srgbClr val="0033CC"/>
              </a:solidFill>
            </a:endParaRPr>
          </a:p>
          <a:p>
            <a:pPr marL="342900" indent="-342900" fontAlgn="t">
              <a:buFont typeface="Arial" panose="020B0604020202020204" pitchFamily="34" charset="0"/>
              <a:buChar char="•"/>
              <a:defRPr/>
            </a:pPr>
            <a:r>
              <a:rPr lang="tr-TR" sz="2400" b="1" dirty="0">
                <a:solidFill>
                  <a:schemeClr val="tx1"/>
                </a:solidFill>
              </a:rPr>
              <a:t>Örgütsel kültür ve işlev </a:t>
            </a:r>
            <a:endParaRPr lang="tr-TR" sz="2400" dirty="0">
              <a:solidFill>
                <a:schemeClr val="tx1"/>
              </a:solidFill>
            </a:endParaRPr>
          </a:p>
          <a:p>
            <a:pPr marL="342900" indent="-342900" fontAlgn="t">
              <a:buFont typeface="Arial" panose="020B0604020202020204" pitchFamily="34" charset="0"/>
              <a:buChar char="•"/>
              <a:defRPr/>
            </a:pPr>
            <a:r>
              <a:rPr lang="tr-TR" sz="2400" b="1" dirty="0">
                <a:solidFill>
                  <a:schemeClr val="tx1"/>
                </a:solidFill>
              </a:rPr>
              <a:t>Örgütteki roller</a:t>
            </a:r>
            <a:endParaRPr lang="tr-TR" sz="2400" dirty="0">
              <a:solidFill>
                <a:schemeClr val="tx1"/>
              </a:solidFill>
            </a:endParaRPr>
          </a:p>
          <a:p>
            <a:pPr marL="342900" indent="-342900" fontAlgn="t">
              <a:buFont typeface="Arial" panose="020B0604020202020204" pitchFamily="34" charset="0"/>
              <a:buChar char="•"/>
              <a:defRPr/>
            </a:pPr>
            <a:r>
              <a:rPr lang="tr-TR" sz="2400" b="1" dirty="0">
                <a:solidFill>
                  <a:schemeClr val="tx1"/>
                </a:solidFill>
              </a:rPr>
              <a:t>Kariyer gelişimi</a:t>
            </a:r>
            <a:endParaRPr lang="tr-TR" sz="2400" dirty="0">
              <a:solidFill>
                <a:schemeClr val="tx1"/>
              </a:solidFill>
            </a:endParaRPr>
          </a:p>
          <a:p>
            <a:pPr marL="342900" indent="-342900" fontAlgn="t">
              <a:buFont typeface="Arial" panose="020B0604020202020204" pitchFamily="34" charset="0"/>
              <a:buChar char="•"/>
              <a:defRPr/>
            </a:pPr>
            <a:r>
              <a:rPr lang="tr-TR" sz="2400" b="1" dirty="0">
                <a:solidFill>
                  <a:schemeClr val="tx1"/>
                </a:solidFill>
              </a:rPr>
              <a:t>Karar serbestliği/Kontrol</a:t>
            </a:r>
            <a:endParaRPr lang="tr-TR" sz="2400" dirty="0">
              <a:solidFill>
                <a:schemeClr val="tx1"/>
              </a:solidFill>
            </a:endParaRPr>
          </a:p>
          <a:p>
            <a:pPr marL="342900" indent="-342900" fontAlgn="t">
              <a:buFont typeface="Arial" panose="020B0604020202020204" pitchFamily="34" charset="0"/>
              <a:buChar char="•"/>
              <a:defRPr/>
            </a:pPr>
            <a:r>
              <a:rPr lang="tr-TR" sz="2400" b="1" dirty="0">
                <a:solidFill>
                  <a:schemeClr val="tx1"/>
                </a:solidFill>
              </a:rPr>
              <a:t>İşte kişilerarası ilişkiler</a:t>
            </a:r>
            <a:endParaRPr lang="tr-TR" sz="2400" dirty="0">
              <a:solidFill>
                <a:schemeClr val="tx1"/>
              </a:solidFill>
            </a:endParaRPr>
          </a:p>
          <a:p>
            <a:pPr marL="342900" indent="-342900" fontAlgn="t">
              <a:buFont typeface="Arial" panose="020B0604020202020204" pitchFamily="34" charset="0"/>
              <a:buChar char="•"/>
              <a:defRPr/>
            </a:pPr>
            <a:r>
              <a:rPr lang="tr-TR" sz="2400" b="1" dirty="0">
                <a:solidFill>
                  <a:schemeClr val="tx1"/>
                </a:solidFill>
              </a:rPr>
              <a:t>Ev-iş etkileşimi </a:t>
            </a:r>
            <a:endParaRPr lang="tr-TR" sz="2800" b="1" dirty="0">
              <a:solidFill>
                <a:srgbClr val="C00000"/>
              </a:solidFill>
            </a:endParaRPr>
          </a:p>
        </p:txBody>
      </p:sp>
      <p:sp>
        <p:nvSpPr>
          <p:cNvPr id="7" name="Aşağı Ok 6">
            <a:extLst>
              <a:ext uri="{FF2B5EF4-FFF2-40B4-BE49-F238E27FC236}">
                <a16:creationId xmlns:a16="http://schemas.microsoft.com/office/drawing/2014/main" xmlns="" id="{25B4849E-0E74-4B04-8D87-C0C106E40B71}"/>
              </a:ext>
            </a:extLst>
          </p:cNvPr>
          <p:cNvSpPr/>
          <p:nvPr/>
        </p:nvSpPr>
        <p:spPr>
          <a:xfrm rot="2127186">
            <a:off x="4611185" y="1088700"/>
            <a:ext cx="485235" cy="983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10248" name="Resim 5">
            <a:extLst>
              <a:ext uri="{FF2B5EF4-FFF2-40B4-BE49-F238E27FC236}">
                <a16:creationId xmlns:a16="http://schemas.microsoft.com/office/drawing/2014/main" xmlns="" id="{1CEAB579-D1E6-4727-8F8D-0E55A7260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7352101">
            <a:off x="5986882" y="1103826"/>
            <a:ext cx="691756" cy="80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Resim 9">
            <a:extLst>
              <a:ext uri="{FF2B5EF4-FFF2-40B4-BE49-F238E27FC236}">
                <a16:creationId xmlns:a16="http://schemas.microsoft.com/office/drawing/2014/main" xmlns="" id="{2F6DE298-004E-44D9-901B-7E4F73A8D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7164" y="205157"/>
            <a:ext cx="1727894"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63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FF758-C9DF-B948-B015-B744E37DFAFE}"/>
              </a:ext>
            </a:extLst>
          </p:cNvPr>
          <p:cNvSpPr>
            <a:spLocks noGrp="1"/>
          </p:cNvSpPr>
          <p:nvPr>
            <p:ph idx="1"/>
          </p:nvPr>
        </p:nvSpPr>
        <p:spPr>
          <a:xfrm>
            <a:off x="838200" y="345057"/>
            <a:ext cx="10515600" cy="5244860"/>
          </a:xfrm>
        </p:spPr>
        <p:txBody>
          <a:bodyPr>
            <a:normAutofit fontScale="92500" lnSpcReduction="10000"/>
          </a:bodyPr>
          <a:lstStyle/>
          <a:p>
            <a:r>
              <a:rPr lang="tr-TR" dirty="0"/>
              <a:t>sağlık çalışanlarına yönelik işyerinde şiddet üzerine sistematik incelemeler ve meta-analizlerin bir şemsiye incelemesi</a:t>
            </a:r>
          </a:p>
          <a:p>
            <a:r>
              <a:rPr lang="tr-TR" dirty="0"/>
              <a:t>fiziksel ve fiziksel olmayan şiddeti araştıran 19'u meta-analiz olmak üzere toplam 32 sistematik inceleme</a:t>
            </a:r>
          </a:p>
          <a:p>
            <a:endParaRPr lang="tr-TR" b="1" dirty="0">
              <a:solidFill>
                <a:srgbClr val="0432FF"/>
              </a:solidFill>
            </a:endParaRPr>
          </a:p>
          <a:p>
            <a:r>
              <a:rPr lang="tr-TR" b="1" dirty="0">
                <a:solidFill>
                  <a:srgbClr val="0432FF"/>
                </a:solidFill>
              </a:rPr>
              <a:t>sağlık çalışanları arasında genel şiddet yaygınlığı %50 ile %75 arasında </a:t>
            </a:r>
          </a:p>
          <a:p>
            <a:pPr lvl="1"/>
            <a:r>
              <a:rPr lang="tr-TR" b="1" dirty="0"/>
              <a:t>en yüksek psikiyatri servislerinde çalışan hemşirelerde %78,9</a:t>
            </a:r>
          </a:p>
          <a:p>
            <a:pPr lvl="1"/>
            <a:r>
              <a:rPr lang="tr-TR" b="1" dirty="0"/>
              <a:t>en düşük </a:t>
            </a:r>
            <a:r>
              <a:rPr lang="tr-TR" b="1" dirty="0" err="1"/>
              <a:t>prevalans</a:t>
            </a:r>
            <a:r>
              <a:rPr lang="tr-TR" b="1" dirty="0"/>
              <a:t> ise ağız-diş çalışanları %34,1</a:t>
            </a:r>
          </a:p>
          <a:p>
            <a:endParaRPr lang="tr-TR" b="1" dirty="0">
              <a:solidFill>
                <a:srgbClr val="C02948"/>
              </a:solidFill>
            </a:endParaRPr>
          </a:p>
          <a:p>
            <a:r>
              <a:rPr lang="tr-TR" b="1" dirty="0">
                <a:solidFill>
                  <a:srgbClr val="C02948"/>
                </a:solidFill>
              </a:rPr>
              <a:t>fiziksel şiddetin </a:t>
            </a:r>
            <a:r>
              <a:rPr lang="tr-TR" b="1" dirty="0" err="1">
                <a:solidFill>
                  <a:srgbClr val="C02948"/>
                </a:solidFill>
              </a:rPr>
              <a:t>havuzlanmış</a:t>
            </a:r>
            <a:r>
              <a:rPr lang="tr-TR" b="1" dirty="0">
                <a:solidFill>
                  <a:srgbClr val="C02948"/>
                </a:solidFill>
              </a:rPr>
              <a:t> yaygınlığını %25'in altında </a:t>
            </a:r>
          </a:p>
          <a:p>
            <a:pPr lvl="1"/>
            <a:r>
              <a:rPr lang="tr-TR" b="1" dirty="0"/>
              <a:t>En yüksek fiziksel şiddet </a:t>
            </a:r>
            <a:r>
              <a:rPr lang="tr-TR" b="1" dirty="0" err="1"/>
              <a:t>prevalansı</a:t>
            </a:r>
            <a:r>
              <a:rPr lang="tr-TR" b="1" dirty="0"/>
              <a:t> İranlı Acil sağlık çalışanlarında %36,4</a:t>
            </a:r>
          </a:p>
          <a:p>
            <a:pPr lvl="1"/>
            <a:r>
              <a:rPr lang="tr-TR" b="1" dirty="0"/>
              <a:t>En düşük </a:t>
            </a:r>
            <a:r>
              <a:rPr lang="tr-TR" b="1" dirty="0" err="1"/>
              <a:t>prevalans</a:t>
            </a:r>
            <a:r>
              <a:rPr lang="tr-TR" b="1" dirty="0"/>
              <a:t> ise Çin'de birden fazla sağlık çalışanı üzerinde yapılan bir çalışmada %13,7</a:t>
            </a:r>
          </a:p>
          <a:p>
            <a:endParaRPr lang="tr-TR" dirty="0"/>
          </a:p>
        </p:txBody>
      </p:sp>
      <p:sp>
        <p:nvSpPr>
          <p:cNvPr id="4" name="Rectangle 3">
            <a:extLst>
              <a:ext uri="{FF2B5EF4-FFF2-40B4-BE49-F238E27FC236}">
                <a16:creationId xmlns:a16="http://schemas.microsoft.com/office/drawing/2014/main" xmlns="" id="{9B26151D-D093-2145-9E40-2F1899EA74D3}"/>
              </a:ext>
            </a:extLst>
          </p:cNvPr>
          <p:cNvSpPr/>
          <p:nvPr/>
        </p:nvSpPr>
        <p:spPr>
          <a:xfrm>
            <a:off x="838200" y="5853797"/>
            <a:ext cx="10033907" cy="646331"/>
          </a:xfrm>
          <a:prstGeom prst="rect">
            <a:avLst/>
          </a:prstGeom>
          <a:solidFill>
            <a:srgbClr val="FBDEFF"/>
          </a:solidFill>
        </p:spPr>
        <p:txBody>
          <a:bodyPr wrap="square">
            <a:spAutoFit/>
          </a:bodyPr>
          <a:lstStyle/>
          <a:p>
            <a:r>
              <a:rPr lang="tr-TR" b="1" dirty="0" err="1"/>
              <a:t>Rossi</a:t>
            </a:r>
            <a:r>
              <a:rPr lang="tr-TR" b="1" dirty="0"/>
              <a:t> et al. (2023)</a:t>
            </a:r>
            <a:r>
              <a:rPr lang="tr-TR" b="1" dirty="0" err="1"/>
              <a:t>Workplace</a:t>
            </a:r>
            <a:r>
              <a:rPr lang="tr-TR" b="1" dirty="0"/>
              <a:t> </a:t>
            </a:r>
            <a:r>
              <a:rPr lang="tr-TR" b="1" dirty="0" err="1"/>
              <a:t>violence</a:t>
            </a:r>
            <a:r>
              <a:rPr lang="tr-TR" b="1" dirty="0"/>
              <a:t> </a:t>
            </a:r>
            <a:r>
              <a:rPr lang="tr-TR" b="1" dirty="0" err="1"/>
              <a:t>against</a:t>
            </a:r>
            <a:r>
              <a:rPr lang="tr-TR" b="1" dirty="0"/>
              <a:t> </a:t>
            </a:r>
            <a:r>
              <a:rPr lang="tr-TR" b="1" dirty="0" err="1"/>
              <a:t>healthcare</a:t>
            </a:r>
            <a:r>
              <a:rPr lang="tr-TR" b="1" dirty="0"/>
              <a:t> </a:t>
            </a:r>
            <a:r>
              <a:rPr lang="tr-TR" b="1" dirty="0" err="1"/>
              <a:t>workers</a:t>
            </a:r>
            <a:r>
              <a:rPr lang="tr-TR" b="1" dirty="0"/>
              <a:t>: an </a:t>
            </a:r>
            <a:r>
              <a:rPr lang="tr-TR" b="1" dirty="0" err="1"/>
              <a:t>umbrella</a:t>
            </a:r>
            <a:r>
              <a:rPr lang="tr-TR" b="1" dirty="0"/>
              <a:t> </a:t>
            </a:r>
            <a:r>
              <a:rPr lang="tr-TR" b="1" dirty="0" err="1"/>
              <a:t>review</a:t>
            </a:r>
            <a:r>
              <a:rPr lang="tr-TR" b="1" dirty="0"/>
              <a:t> of </a:t>
            </a:r>
            <a:r>
              <a:rPr lang="tr-TR" b="1" dirty="0" err="1"/>
              <a:t>systematic</a:t>
            </a:r>
            <a:r>
              <a:rPr lang="tr-TR" b="1" dirty="0"/>
              <a:t> </a:t>
            </a:r>
            <a:r>
              <a:rPr lang="tr-TR" b="1" dirty="0" err="1"/>
              <a:t>reviews</a:t>
            </a:r>
            <a:r>
              <a:rPr lang="tr-TR" b="1" dirty="0"/>
              <a:t> </a:t>
            </a:r>
            <a:r>
              <a:rPr lang="tr-TR" b="1" dirty="0" err="1"/>
              <a:t>and</a:t>
            </a:r>
            <a:r>
              <a:rPr lang="tr-TR" b="1" dirty="0"/>
              <a:t> meta-</a:t>
            </a:r>
            <a:r>
              <a:rPr lang="tr-TR" b="1" dirty="0" err="1"/>
              <a:t>analyses</a:t>
            </a:r>
            <a:r>
              <a:rPr lang="tr-TR" b="1" dirty="0"/>
              <a:t>. </a:t>
            </a:r>
            <a:r>
              <a:rPr lang="tr-TR" dirty="0" err="1"/>
              <a:t>Public</a:t>
            </a:r>
            <a:r>
              <a:rPr lang="tr-TR" dirty="0"/>
              <a:t> </a:t>
            </a:r>
            <a:r>
              <a:rPr lang="tr-TR" dirty="0" err="1"/>
              <a:t>Health</a:t>
            </a:r>
            <a:r>
              <a:rPr lang="tr-TR" dirty="0"/>
              <a:t> 221 (</a:t>
            </a:r>
            <a:r>
              <a:rPr lang="tr-TR" b="1" dirty="0">
                <a:solidFill>
                  <a:srgbClr val="0432FF"/>
                </a:solidFill>
              </a:rPr>
              <a:t>2023)</a:t>
            </a:r>
            <a:r>
              <a:rPr lang="tr-TR" dirty="0"/>
              <a:t> 50e59</a:t>
            </a:r>
          </a:p>
        </p:txBody>
      </p:sp>
    </p:spTree>
    <p:extLst>
      <p:ext uri="{BB962C8B-B14F-4D97-AF65-F5344CB8AC3E}">
        <p14:creationId xmlns:p14="http://schemas.microsoft.com/office/powerpoint/2010/main" val="1679749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Unvan 1">
            <a:extLst>
              <a:ext uri="{FF2B5EF4-FFF2-40B4-BE49-F238E27FC236}">
                <a16:creationId xmlns:a16="http://schemas.microsoft.com/office/drawing/2014/main" xmlns="" id="{40112031-29B9-4F49-9BA4-DBCC1ABCCD51}"/>
              </a:ext>
            </a:extLst>
          </p:cNvPr>
          <p:cNvSpPr>
            <a:spLocks noGrp="1"/>
          </p:cNvSpPr>
          <p:nvPr>
            <p:ph type="title"/>
          </p:nvPr>
        </p:nvSpPr>
        <p:spPr>
          <a:xfrm>
            <a:off x="1774825" y="274639"/>
            <a:ext cx="8229600" cy="725487"/>
          </a:xfrm>
        </p:spPr>
        <p:txBody>
          <a:bodyPr/>
          <a:lstStyle/>
          <a:p>
            <a:pPr eaLnBrk="1" hangingPunct="1"/>
            <a:r>
              <a:rPr lang="tr-TR" altLang="tr-TR" sz="3200" b="1">
                <a:solidFill>
                  <a:srgbClr val="C00000"/>
                </a:solidFill>
              </a:rPr>
              <a:t>Hastanelerde psikososyal tehlikeler</a:t>
            </a:r>
          </a:p>
        </p:txBody>
      </p:sp>
      <p:sp>
        <p:nvSpPr>
          <p:cNvPr id="22531" name="İçerik Yer Tutucusu 2">
            <a:extLst>
              <a:ext uri="{FF2B5EF4-FFF2-40B4-BE49-F238E27FC236}">
                <a16:creationId xmlns:a16="http://schemas.microsoft.com/office/drawing/2014/main" xmlns="" id="{C65F7BC0-AE4C-4A17-A87A-82E69D625062}"/>
              </a:ext>
            </a:extLst>
          </p:cNvPr>
          <p:cNvSpPr>
            <a:spLocks noGrp="1"/>
          </p:cNvSpPr>
          <p:nvPr>
            <p:ph idx="1"/>
          </p:nvPr>
        </p:nvSpPr>
        <p:spPr>
          <a:xfrm>
            <a:off x="1981200" y="1600200"/>
            <a:ext cx="8229600" cy="4565650"/>
          </a:xfrm>
        </p:spPr>
        <p:txBody>
          <a:bodyPr/>
          <a:lstStyle/>
          <a:p>
            <a:pPr eaLnBrk="1" hangingPunct="1"/>
            <a:endParaRPr lang="tr-TR" altLang="tr-TR" dirty="0"/>
          </a:p>
          <a:p>
            <a:pPr algn="ctr" eaLnBrk="1" hangingPunct="1">
              <a:buFont typeface="Arial" panose="020B0604020202020204" pitchFamily="34" charset="0"/>
              <a:buNone/>
            </a:pPr>
            <a:endParaRPr lang="tr-TR" altLang="tr-TR" sz="4400" b="1" dirty="0"/>
          </a:p>
          <a:p>
            <a:pPr algn="ctr" eaLnBrk="1" hangingPunct="1">
              <a:buFont typeface="Arial" panose="020B0604020202020204" pitchFamily="34" charset="0"/>
              <a:buNone/>
            </a:pPr>
            <a:endParaRPr lang="tr-TR" altLang="tr-TR" sz="4400" b="1" dirty="0"/>
          </a:p>
        </p:txBody>
      </p:sp>
      <p:sp>
        <p:nvSpPr>
          <p:cNvPr id="22534" name="Rectangle 3">
            <a:extLst>
              <a:ext uri="{FF2B5EF4-FFF2-40B4-BE49-F238E27FC236}">
                <a16:creationId xmlns:a16="http://schemas.microsoft.com/office/drawing/2014/main" xmlns="" id="{6A36B4B6-5434-4DC6-B075-08ADF2E04172}"/>
              </a:ext>
            </a:extLst>
          </p:cNvPr>
          <p:cNvSpPr>
            <a:spLocks noChangeArrowheads="1"/>
          </p:cNvSpPr>
          <p:nvPr/>
        </p:nvSpPr>
        <p:spPr bwMode="auto">
          <a:xfrm>
            <a:off x="402677" y="1274762"/>
            <a:ext cx="648017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0000"/>
              </a:lnSpc>
              <a:spcAft>
                <a:spcPts val="600"/>
              </a:spcAft>
            </a:pPr>
            <a:r>
              <a:rPr lang="tr-TR" altLang="tr-TR" sz="2400" b="1" dirty="0">
                <a:solidFill>
                  <a:srgbClr val="0033CC"/>
                </a:solidFill>
              </a:rPr>
              <a:t>Vardiya, iş yükü ve çalışma saatleri</a:t>
            </a:r>
          </a:p>
          <a:p>
            <a:pPr>
              <a:lnSpc>
                <a:spcPct val="80000"/>
              </a:lnSpc>
              <a:spcAft>
                <a:spcPts val="600"/>
              </a:spcAft>
            </a:pPr>
            <a:r>
              <a:rPr lang="tr-TR" altLang="tr-TR" sz="2400" b="1" dirty="0">
                <a:solidFill>
                  <a:srgbClr val="0033CC"/>
                </a:solidFill>
              </a:rPr>
              <a:t>Yalnız çalışma</a:t>
            </a:r>
          </a:p>
          <a:p>
            <a:pPr>
              <a:lnSpc>
                <a:spcPct val="80000"/>
              </a:lnSpc>
              <a:spcAft>
                <a:spcPts val="600"/>
              </a:spcAft>
            </a:pPr>
            <a:r>
              <a:rPr lang="tr-TR" altLang="tr-TR" sz="2400" b="1" dirty="0">
                <a:solidFill>
                  <a:srgbClr val="0033CC"/>
                </a:solidFill>
              </a:rPr>
              <a:t>Yaşlanma</a:t>
            </a:r>
          </a:p>
          <a:p>
            <a:pPr>
              <a:lnSpc>
                <a:spcPct val="80000"/>
              </a:lnSpc>
              <a:spcAft>
                <a:spcPts val="600"/>
              </a:spcAft>
            </a:pPr>
            <a:r>
              <a:rPr lang="tr-TR" altLang="tr-TR" sz="2400" b="1" dirty="0">
                <a:solidFill>
                  <a:srgbClr val="0033CC"/>
                </a:solidFill>
              </a:rPr>
              <a:t>İşyeri streslerine bağlı ruh sağlığı sorunları</a:t>
            </a:r>
          </a:p>
          <a:p>
            <a:pPr>
              <a:lnSpc>
                <a:spcPct val="80000"/>
              </a:lnSpc>
              <a:spcAft>
                <a:spcPts val="600"/>
              </a:spcAft>
            </a:pPr>
            <a:r>
              <a:rPr lang="tr-TR" altLang="tr-TR" sz="2400" b="1" dirty="0">
                <a:solidFill>
                  <a:srgbClr val="0033CC"/>
                </a:solidFill>
              </a:rPr>
              <a:t>Fiziksel tehlikelere bağlı stresler</a:t>
            </a:r>
          </a:p>
          <a:p>
            <a:pPr>
              <a:lnSpc>
                <a:spcPct val="80000"/>
              </a:lnSpc>
              <a:spcAft>
                <a:spcPts val="600"/>
              </a:spcAft>
            </a:pPr>
            <a:r>
              <a:rPr lang="tr-TR" altLang="tr-TR" sz="2400" b="1" dirty="0" err="1">
                <a:solidFill>
                  <a:srgbClr val="0033CC"/>
                </a:solidFill>
              </a:rPr>
              <a:t>Teknostres</a:t>
            </a:r>
            <a:endParaRPr lang="tr-TR" altLang="tr-TR" sz="2400" b="1" dirty="0">
              <a:solidFill>
                <a:srgbClr val="0033CC"/>
              </a:solidFill>
            </a:endParaRPr>
          </a:p>
          <a:p>
            <a:pPr>
              <a:lnSpc>
                <a:spcPct val="80000"/>
              </a:lnSpc>
              <a:spcAft>
                <a:spcPts val="600"/>
              </a:spcAft>
            </a:pPr>
            <a:r>
              <a:rPr lang="tr-TR" altLang="tr-TR" sz="2400" b="1" dirty="0">
                <a:solidFill>
                  <a:srgbClr val="0033CC"/>
                </a:solidFill>
              </a:rPr>
              <a:t>Çatışmalar</a:t>
            </a:r>
          </a:p>
          <a:p>
            <a:pPr>
              <a:lnSpc>
                <a:spcPct val="80000"/>
              </a:lnSpc>
              <a:spcAft>
                <a:spcPts val="600"/>
              </a:spcAft>
            </a:pPr>
            <a:r>
              <a:rPr lang="tr-TR" altLang="tr-TR" sz="2400" b="1" dirty="0" err="1">
                <a:solidFill>
                  <a:srgbClr val="0000FF"/>
                </a:solidFill>
              </a:rPr>
              <a:t>Mobbing</a:t>
            </a:r>
            <a:endParaRPr lang="tr-TR" altLang="tr-TR" sz="2400" b="1" dirty="0">
              <a:solidFill>
                <a:srgbClr val="0000FF"/>
              </a:solidFill>
            </a:endParaRPr>
          </a:p>
          <a:p>
            <a:pPr>
              <a:lnSpc>
                <a:spcPct val="80000"/>
              </a:lnSpc>
              <a:spcAft>
                <a:spcPts val="600"/>
              </a:spcAft>
            </a:pPr>
            <a:r>
              <a:rPr lang="tr-TR" altLang="tr-TR" sz="2400" b="1" dirty="0">
                <a:solidFill>
                  <a:srgbClr val="C00000"/>
                </a:solidFill>
              </a:rPr>
              <a:t>Şiddet, taciz</a:t>
            </a:r>
          </a:p>
          <a:p>
            <a:pPr>
              <a:lnSpc>
                <a:spcPct val="80000"/>
              </a:lnSpc>
              <a:spcAft>
                <a:spcPts val="600"/>
              </a:spcAft>
            </a:pPr>
            <a:r>
              <a:rPr lang="tr-TR" altLang="tr-TR" sz="2400" b="1" dirty="0">
                <a:solidFill>
                  <a:srgbClr val="C00000"/>
                </a:solidFill>
              </a:rPr>
              <a:t>Madde bağımlılığı</a:t>
            </a:r>
          </a:p>
          <a:p>
            <a:pPr>
              <a:lnSpc>
                <a:spcPct val="80000"/>
              </a:lnSpc>
              <a:spcAft>
                <a:spcPts val="600"/>
              </a:spcAft>
            </a:pPr>
            <a:r>
              <a:rPr lang="tr-TR" altLang="tr-TR" sz="2400" b="1" dirty="0">
                <a:solidFill>
                  <a:srgbClr val="0033CC"/>
                </a:solidFill>
              </a:rPr>
              <a:t>Olağandışı</a:t>
            </a:r>
            <a:r>
              <a:rPr lang="tr-TR" altLang="tr-TR" sz="2400" b="1" dirty="0">
                <a:solidFill>
                  <a:srgbClr val="0000FF"/>
                </a:solidFill>
              </a:rPr>
              <a:t> durumlarla ilgili stresler</a:t>
            </a:r>
            <a:endParaRPr lang="tr-TR" altLang="tr-TR" sz="2400" b="1" dirty="0"/>
          </a:p>
          <a:p>
            <a:pPr eaLnBrk="1" hangingPunct="1">
              <a:lnSpc>
                <a:spcPct val="80000"/>
              </a:lnSpc>
            </a:pPr>
            <a:endParaRPr lang="tr-TR" altLang="tr-TR" sz="2400" dirty="0"/>
          </a:p>
          <a:p>
            <a:pPr eaLnBrk="1" hangingPunct="1">
              <a:lnSpc>
                <a:spcPct val="70000"/>
              </a:lnSpc>
              <a:buClr>
                <a:srgbClr val="0000FF"/>
              </a:buClr>
              <a:buFont typeface="Wingdings" panose="05000000000000000000" pitchFamily="2" charset="2"/>
              <a:buChar char="§"/>
            </a:pPr>
            <a:endParaRPr lang="tr-TR" altLang="tr-TR" sz="2400" dirty="0"/>
          </a:p>
        </p:txBody>
      </p:sp>
      <p:graphicFrame>
        <p:nvGraphicFramePr>
          <p:cNvPr id="8" name="Object 2">
            <a:extLst>
              <a:ext uri="{FF2B5EF4-FFF2-40B4-BE49-F238E27FC236}">
                <a16:creationId xmlns:a16="http://schemas.microsoft.com/office/drawing/2014/main" xmlns="" id="{D587C7D7-02CE-48AC-A561-F0156924662E}"/>
              </a:ext>
            </a:extLst>
          </p:cNvPr>
          <p:cNvGraphicFramePr>
            <a:graphicFrameLocks noChangeAspect="1"/>
          </p:cNvGraphicFramePr>
          <p:nvPr>
            <p:extLst/>
          </p:nvPr>
        </p:nvGraphicFramePr>
        <p:xfrm>
          <a:off x="6663011" y="1725613"/>
          <a:ext cx="5229992" cy="3129127"/>
        </p:xfrm>
        <a:graphic>
          <a:graphicData uri="http://schemas.openxmlformats.org/presentationml/2006/ole">
            <mc:AlternateContent xmlns:mc="http://schemas.openxmlformats.org/markup-compatibility/2006">
              <mc:Choice xmlns:v="urn:schemas-microsoft-com:vml" Requires="v">
                <p:oleObj spid="_x0000_s1033" name="Acrobat Document" r:id="rId3" imgW="7543800" imgH="5829300" progId="AcroExch.Document.7">
                  <p:link updateAutomatic="1"/>
                </p:oleObj>
              </mc:Choice>
              <mc:Fallback>
                <p:oleObj name="Acrobat Document" r:id="rId3" imgW="7543800" imgH="5829300" progId="AcroExch.Document.7">
                  <p:link updateAutomatic="1"/>
                  <p:pic>
                    <p:nvPicPr>
                      <p:cNvPr id="8" name="Object 2">
                        <a:extLst>
                          <a:ext uri="{FF2B5EF4-FFF2-40B4-BE49-F238E27FC236}">
                            <a16:creationId xmlns:a16="http://schemas.microsoft.com/office/drawing/2014/main" xmlns="" id="{D587C7D7-02CE-48AC-A561-F01569246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011" y="1725613"/>
                        <a:ext cx="5229992" cy="312912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6628240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243064"/>
          </a:xfrm>
        </p:spPr>
        <p:txBody>
          <a:bodyPr>
            <a:normAutofit fontScale="90000"/>
          </a:bodyPr>
          <a:lstStyle/>
          <a:p>
            <a:r>
              <a:rPr lang="en-US" b="1" dirty="0" err="1">
                <a:solidFill>
                  <a:srgbClr val="0000FF"/>
                </a:solidFill>
              </a:rPr>
              <a:t>Pandemide</a:t>
            </a:r>
            <a:r>
              <a:rPr lang="en-US" b="1" dirty="0">
                <a:solidFill>
                  <a:srgbClr val="0000FF"/>
                </a:solidFill>
              </a:rPr>
              <a:t> </a:t>
            </a:r>
            <a:r>
              <a:rPr lang="en-US" b="1" dirty="0" err="1">
                <a:solidFill>
                  <a:srgbClr val="0000FF"/>
                </a:solidFill>
              </a:rPr>
              <a:t>daha</a:t>
            </a:r>
            <a:r>
              <a:rPr lang="en-US" b="1" dirty="0">
                <a:solidFill>
                  <a:srgbClr val="0000FF"/>
                </a:solidFill>
              </a:rPr>
              <a:t> da </a:t>
            </a:r>
            <a:r>
              <a:rPr lang="en-US" b="1" dirty="0" err="1">
                <a:solidFill>
                  <a:srgbClr val="0000FF"/>
                </a:solidFill>
              </a:rPr>
              <a:t>katmelerşen</a:t>
            </a:r>
            <a:r>
              <a:rPr lang="en-US" b="1" dirty="0">
                <a:solidFill>
                  <a:srgbClr val="0000FF"/>
                </a:solidFill>
              </a:rPr>
              <a:t> </a:t>
            </a:r>
            <a:r>
              <a:rPr lang="en-US" b="1" dirty="0" err="1">
                <a:solidFill>
                  <a:srgbClr val="0000FF"/>
                </a:solidFill>
              </a:rPr>
              <a:t>tehlikeler</a:t>
            </a:r>
            <a:r>
              <a:rPr lang="en-US" b="1" dirty="0">
                <a:solidFill>
                  <a:srgbClr val="0000FF"/>
                </a:solidFill>
              </a:rPr>
              <a:t> </a:t>
            </a:r>
            <a:r>
              <a:rPr lang="en-US" b="1" dirty="0" err="1">
                <a:solidFill>
                  <a:srgbClr val="0000FF"/>
                </a:solidFill>
              </a:rPr>
              <a:t>ve</a:t>
            </a:r>
            <a:r>
              <a:rPr lang="en-US" b="1" dirty="0">
                <a:solidFill>
                  <a:srgbClr val="0000FF"/>
                </a:solidFill>
              </a:rPr>
              <a:t> </a:t>
            </a:r>
            <a:r>
              <a:rPr lang="en-US" b="1" dirty="0" err="1">
                <a:solidFill>
                  <a:srgbClr val="0000FF"/>
                </a:solidFill>
              </a:rPr>
              <a:t>risklere</a:t>
            </a:r>
            <a:r>
              <a:rPr lang="en-US" b="1" dirty="0">
                <a:solidFill>
                  <a:srgbClr val="0000FF"/>
                </a:solidFill>
              </a:rPr>
              <a:t> </a:t>
            </a:r>
            <a:r>
              <a:rPr lang="en-US" b="1" dirty="0" err="1">
                <a:solidFill>
                  <a:srgbClr val="0000FF"/>
                </a:solidFill>
              </a:rPr>
              <a:t>rağmen</a:t>
            </a:r>
            <a:r>
              <a:rPr lang="en-US" b="1" dirty="0">
                <a:solidFill>
                  <a:srgbClr val="0000FF"/>
                </a:solidFill>
              </a:rPr>
              <a:t> </a:t>
            </a:r>
            <a:r>
              <a:rPr lang="en-US" b="1" dirty="0" err="1">
                <a:solidFill>
                  <a:srgbClr val="0000FF"/>
                </a:solidFill>
              </a:rPr>
              <a:t>kamu</a:t>
            </a:r>
            <a:r>
              <a:rPr lang="en-US" b="1" dirty="0">
                <a:solidFill>
                  <a:srgbClr val="0000FF"/>
                </a:solidFill>
              </a:rPr>
              <a:t> </a:t>
            </a:r>
            <a:r>
              <a:rPr lang="en-US" b="1" dirty="0" err="1">
                <a:solidFill>
                  <a:srgbClr val="0000FF"/>
                </a:solidFill>
              </a:rPr>
              <a:t>sağlık</a:t>
            </a:r>
            <a:r>
              <a:rPr lang="en-US" b="1" dirty="0">
                <a:solidFill>
                  <a:srgbClr val="0000FF"/>
                </a:solidFill>
              </a:rPr>
              <a:t> </a:t>
            </a:r>
            <a:r>
              <a:rPr lang="en-US" b="1" dirty="0" err="1">
                <a:solidFill>
                  <a:srgbClr val="0000FF"/>
                </a:solidFill>
              </a:rPr>
              <a:t>kuruluşlarında</a:t>
            </a:r>
            <a:r>
              <a:rPr lang="en-US" b="1" dirty="0">
                <a:solidFill>
                  <a:srgbClr val="0000FF"/>
                </a:solidFill>
              </a:rPr>
              <a:t> İSG </a:t>
            </a:r>
            <a:r>
              <a:rPr lang="en-US" b="1" dirty="0" err="1">
                <a:solidFill>
                  <a:srgbClr val="0000FF"/>
                </a:solidFill>
              </a:rPr>
              <a:t>hizmetlerini</a:t>
            </a:r>
            <a:r>
              <a:rPr lang="en-US" b="1" dirty="0">
                <a:solidFill>
                  <a:srgbClr val="0000FF"/>
                </a:solidFill>
              </a:rPr>
              <a:t> </a:t>
            </a:r>
            <a:r>
              <a:rPr lang="en-US" b="1" dirty="0" err="1">
                <a:solidFill>
                  <a:srgbClr val="0000FF"/>
                </a:solidFill>
              </a:rPr>
              <a:t>erteleme</a:t>
            </a:r>
            <a:r>
              <a:rPr lang="en-US" b="1" dirty="0">
                <a:solidFill>
                  <a:srgbClr val="0000FF"/>
                </a:solidFill>
              </a:rPr>
              <a:t> </a:t>
            </a:r>
            <a:r>
              <a:rPr lang="en-US" b="1" dirty="0" err="1">
                <a:solidFill>
                  <a:srgbClr val="0000FF"/>
                </a:solidFill>
              </a:rPr>
              <a:t>geleneği</a:t>
            </a:r>
            <a:r>
              <a:rPr lang="en-US" b="1" dirty="0">
                <a:solidFill>
                  <a:srgbClr val="0000FF"/>
                </a:solidFill>
              </a:rPr>
              <a:t> </a:t>
            </a:r>
            <a:r>
              <a:rPr lang="en-US" b="1" dirty="0" err="1">
                <a:solidFill>
                  <a:srgbClr val="0000FF"/>
                </a:solidFill>
              </a:rPr>
              <a:t>devam</a:t>
            </a:r>
            <a:r>
              <a:rPr lang="en-US" b="1" dirty="0">
                <a:solidFill>
                  <a:srgbClr val="0000FF"/>
                </a:solidFill>
              </a:rPr>
              <a:t> </a:t>
            </a:r>
            <a:r>
              <a:rPr lang="en-US" b="1" dirty="0" err="1">
                <a:solidFill>
                  <a:srgbClr val="0000FF"/>
                </a:solidFill>
              </a:rPr>
              <a:t>etti</a:t>
            </a:r>
            <a:endParaRPr lang="en-US" b="1" dirty="0">
              <a:solidFill>
                <a:srgbClr val="0000FF"/>
              </a:solidFill>
            </a:endParaRPr>
          </a:p>
        </p:txBody>
      </p:sp>
      <p:sp>
        <p:nvSpPr>
          <p:cNvPr id="3" name="Content Placeholder 2"/>
          <p:cNvSpPr>
            <a:spLocks noGrp="1"/>
          </p:cNvSpPr>
          <p:nvPr>
            <p:ph idx="1"/>
          </p:nvPr>
        </p:nvSpPr>
        <p:spPr>
          <a:xfrm>
            <a:off x="1981200" y="2961038"/>
            <a:ext cx="8229600" cy="2818730"/>
          </a:xfrm>
        </p:spPr>
        <p:txBody>
          <a:bodyPr>
            <a:normAutofit fontScale="92500" lnSpcReduction="20000"/>
          </a:bodyPr>
          <a:lstStyle/>
          <a:p>
            <a:r>
              <a:rPr lang="en-US" dirty="0"/>
              <a:t>6331 </a:t>
            </a:r>
            <a:r>
              <a:rPr lang="en-US" dirty="0" err="1"/>
              <a:t>sayılı</a:t>
            </a:r>
            <a:r>
              <a:rPr lang="en-US" dirty="0"/>
              <a:t> </a:t>
            </a:r>
            <a:r>
              <a:rPr lang="en-US" dirty="0" err="1"/>
              <a:t>İş</a:t>
            </a:r>
            <a:r>
              <a:rPr lang="en-US" dirty="0"/>
              <a:t> </a:t>
            </a:r>
            <a:r>
              <a:rPr lang="en-US" dirty="0" err="1"/>
              <a:t>Sağlığı</a:t>
            </a:r>
            <a:r>
              <a:rPr lang="en-US" dirty="0"/>
              <a:t> </a:t>
            </a:r>
            <a:r>
              <a:rPr lang="en-US" dirty="0" err="1"/>
              <a:t>ve</a:t>
            </a:r>
            <a:r>
              <a:rPr lang="en-US" dirty="0"/>
              <a:t> </a:t>
            </a:r>
            <a:r>
              <a:rPr lang="en-US" dirty="0" err="1"/>
              <a:t>Güvenliği</a:t>
            </a:r>
            <a:r>
              <a:rPr lang="en-US" dirty="0"/>
              <a:t> </a:t>
            </a:r>
            <a:r>
              <a:rPr lang="en-US" dirty="0" err="1"/>
              <a:t>Yasası</a:t>
            </a:r>
            <a:r>
              <a:rPr lang="en-US" dirty="0"/>
              <a:t> (2012)</a:t>
            </a:r>
          </a:p>
          <a:p>
            <a:r>
              <a:rPr lang="en-US" dirty="0"/>
              <a:t>1 </a:t>
            </a:r>
            <a:r>
              <a:rPr lang="en-US" dirty="0" err="1"/>
              <a:t>Temmuz</a:t>
            </a:r>
            <a:r>
              <a:rPr lang="en-US" dirty="0"/>
              <a:t> 2014</a:t>
            </a:r>
          </a:p>
          <a:p>
            <a:r>
              <a:rPr lang="en-US" dirty="0"/>
              <a:t>1 </a:t>
            </a:r>
            <a:r>
              <a:rPr lang="en-US" dirty="0" err="1"/>
              <a:t>Temmuz</a:t>
            </a:r>
            <a:r>
              <a:rPr lang="en-US" dirty="0"/>
              <a:t> 2016</a:t>
            </a:r>
          </a:p>
          <a:p>
            <a:r>
              <a:rPr lang="en-US" dirty="0"/>
              <a:t>1 </a:t>
            </a:r>
            <a:r>
              <a:rPr lang="en-US" dirty="0" err="1"/>
              <a:t>Temmuz</a:t>
            </a:r>
            <a:r>
              <a:rPr lang="en-US" dirty="0"/>
              <a:t> 2017</a:t>
            </a:r>
          </a:p>
          <a:p>
            <a:r>
              <a:rPr lang="en-US" dirty="0"/>
              <a:t>1 </a:t>
            </a:r>
            <a:r>
              <a:rPr lang="en-US" dirty="0" err="1"/>
              <a:t>Temmuz</a:t>
            </a:r>
            <a:r>
              <a:rPr lang="en-US" dirty="0"/>
              <a:t> 2020</a:t>
            </a:r>
          </a:p>
          <a:p>
            <a:r>
              <a:rPr lang="en-US" b="1" dirty="0">
                <a:solidFill>
                  <a:srgbClr val="FF0000"/>
                </a:solidFill>
              </a:rPr>
              <a:t>31 </a:t>
            </a:r>
            <a:r>
              <a:rPr lang="en-US" b="1" dirty="0" err="1">
                <a:solidFill>
                  <a:srgbClr val="FF0000"/>
                </a:solidFill>
              </a:rPr>
              <a:t>Aralık</a:t>
            </a:r>
            <a:r>
              <a:rPr lang="en-US" b="1" dirty="0">
                <a:solidFill>
                  <a:srgbClr val="FF0000"/>
                </a:solidFill>
              </a:rPr>
              <a:t> 2023</a:t>
            </a:r>
          </a:p>
          <a:p>
            <a:r>
              <a:rPr lang="en-US" b="1" dirty="0">
                <a:solidFill>
                  <a:srgbClr val="7030A0"/>
                </a:solidFill>
              </a:rPr>
              <a:t>30 </a:t>
            </a:r>
            <a:r>
              <a:rPr lang="en-US" b="1" dirty="0" err="1">
                <a:solidFill>
                  <a:srgbClr val="7030A0"/>
                </a:solidFill>
              </a:rPr>
              <a:t>Aralık</a:t>
            </a:r>
            <a:r>
              <a:rPr lang="en-US" b="1" dirty="0">
                <a:solidFill>
                  <a:srgbClr val="7030A0"/>
                </a:solidFill>
              </a:rPr>
              <a:t> 2924</a:t>
            </a:r>
          </a:p>
          <a:p>
            <a:endParaRPr lang="en-US" dirty="0"/>
          </a:p>
        </p:txBody>
      </p:sp>
    </p:spTree>
    <p:extLst>
      <p:ext uri="{BB962C8B-B14F-4D97-AF65-F5344CB8AC3E}">
        <p14:creationId xmlns:p14="http://schemas.microsoft.com/office/powerpoint/2010/main" val="3670773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xmlns="" id="{7127D324-1508-4AEA-B8CD-E3F28296AEDD}"/>
              </a:ext>
            </a:extLst>
          </p:cNvPr>
          <p:cNvSpPr>
            <a:spLocks noGrp="1" noChangeArrowheads="1"/>
          </p:cNvSpPr>
          <p:nvPr>
            <p:ph type="title" idx="4294967295"/>
          </p:nvPr>
        </p:nvSpPr>
        <p:spPr>
          <a:xfrm>
            <a:off x="3009900" y="620714"/>
            <a:ext cx="6172200" cy="593725"/>
          </a:xfrm>
        </p:spPr>
        <p:txBody>
          <a:bodyPr/>
          <a:lstStyle/>
          <a:p>
            <a:pPr eaLnBrk="1" hangingPunct="1"/>
            <a:r>
              <a:rPr lang="tr-TR" altLang="tr-TR" sz="3600" b="1" dirty="0"/>
              <a:t>Kontrol ve Önlemler </a:t>
            </a:r>
          </a:p>
        </p:txBody>
      </p:sp>
      <p:sp>
        <p:nvSpPr>
          <p:cNvPr id="64515" name="Rectangle 3">
            <a:extLst>
              <a:ext uri="{FF2B5EF4-FFF2-40B4-BE49-F238E27FC236}">
                <a16:creationId xmlns:a16="http://schemas.microsoft.com/office/drawing/2014/main" xmlns="" id="{FF30C577-0E50-4A28-BA21-2D48CB2984FC}"/>
              </a:ext>
            </a:extLst>
          </p:cNvPr>
          <p:cNvSpPr>
            <a:spLocks noGrp="1" noChangeArrowheads="1"/>
          </p:cNvSpPr>
          <p:nvPr>
            <p:ph type="body" idx="4294967295"/>
          </p:nvPr>
        </p:nvSpPr>
        <p:spPr>
          <a:xfrm>
            <a:off x="1686910" y="1736725"/>
            <a:ext cx="8513379" cy="3384550"/>
          </a:xfrm>
        </p:spPr>
        <p:txBody>
          <a:bodyPr/>
          <a:lstStyle/>
          <a:p>
            <a:pPr eaLnBrk="1" hangingPunct="1">
              <a:lnSpc>
                <a:spcPct val="150000"/>
              </a:lnSpc>
            </a:pPr>
            <a:r>
              <a:rPr lang="tr-TR" altLang="tr-TR" b="1" dirty="0">
                <a:solidFill>
                  <a:srgbClr val="C00000"/>
                </a:solidFill>
              </a:rPr>
              <a:t>Tehlikeyi yok et, en aza indir</a:t>
            </a:r>
          </a:p>
          <a:p>
            <a:pPr eaLnBrk="1" hangingPunct="1">
              <a:lnSpc>
                <a:spcPct val="150000"/>
              </a:lnSpc>
            </a:pPr>
            <a:r>
              <a:rPr lang="tr-TR" altLang="tr-TR" b="1" dirty="0">
                <a:solidFill>
                  <a:srgbClr val="0000FF"/>
                </a:solidFill>
              </a:rPr>
              <a:t>Mühendislik önlemleri</a:t>
            </a:r>
          </a:p>
          <a:p>
            <a:pPr eaLnBrk="1" hangingPunct="1">
              <a:lnSpc>
                <a:spcPct val="150000"/>
              </a:lnSpc>
            </a:pPr>
            <a:r>
              <a:rPr lang="tr-TR" altLang="tr-TR" b="1" dirty="0">
                <a:solidFill>
                  <a:srgbClr val="C00000"/>
                </a:solidFill>
              </a:rPr>
              <a:t>İdari önlemler</a:t>
            </a:r>
          </a:p>
          <a:p>
            <a:pPr eaLnBrk="1" hangingPunct="1">
              <a:lnSpc>
                <a:spcPct val="150000"/>
              </a:lnSpc>
            </a:pPr>
            <a:r>
              <a:rPr lang="tr-TR" altLang="tr-TR" b="1" dirty="0">
                <a:solidFill>
                  <a:srgbClr val="0000FF"/>
                </a:solidFill>
              </a:rPr>
              <a:t>Kişisel Koruyucu Donanım</a:t>
            </a:r>
          </a:p>
          <a:p>
            <a:pPr>
              <a:lnSpc>
                <a:spcPct val="150000"/>
              </a:lnSpc>
              <a:buFont typeface="Arial" panose="020B0604020202020204" pitchFamily="34" charset="0"/>
              <a:buNone/>
            </a:pPr>
            <a:endParaRPr lang="tr-TR" altLang="tr-TR" b="1" dirty="0">
              <a:solidFill>
                <a:srgbClr val="0000FF"/>
              </a:solidFill>
            </a:endParaRPr>
          </a:p>
        </p:txBody>
      </p:sp>
    </p:spTree>
    <p:extLst>
      <p:ext uri="{BB962C8B-B14F-4D97-AF65-F5344CB8AC3E}">
        <p14:creationId xmlns:p14="http://schemas.microsoft.com/office/powerpoint/2010/main" val="2099878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EDA78AE-897E-4C4E-A76B-F52CA9FE67E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6B0B303B-7BA6-45EF-86CC-7B3B294FE177}"/>
              </a:ext>
            </a:extLst>
          </p:cNvPr>
          <p:cNvSpPr>
            <a:spLocks noGrp="1"/>
          </p:cNvSpPr>
          <p:nvPr>
            <p:ph idx="1"/>
          </p:nvPr>
        </p:nvSpPr>
        <p:spPr/>
        <p:txBody>
          <a:bodyPr/>
          <a:lstStyle/>
          <a:p>
            <a:endParaRPr lang="tr-TR" dirty="0"/>
          </a:p>
          <a:p>
            <a:endParaRPr lang="tr-TR" sz="3600" b="1" dirty="0"/>
          </a:p>
          <a:p>
            <a:r>
              <a:rPr lang="tr-TR" sz="3600" b="1" dirty="0">
                <a:solidFill>
                  <a:srgbClr val="C00000"/>
                </a:solidFill>
              </a:rPr>
              <a:t>İdari önlemler ne yazık ki eğitimler sınırlı ! </a:t>
            </a:r>
          </a:p>
          <a:p>
            <a:endParaRPr lang="tr-TR" sz="3600" b="1" dirty="0">
              <a:solidFill>
                <a:srgbClr val="C00000"/>
              </a:solidFill>
            </a:endParaRPr>
          </a:p>
          <a:p>
            <a:r>
              <a:rPr lang="tr-TR" sz="3600" b="1" i="1" dirty="0">
                <a:solidFill>
                  <a:srgbClr val="0000FF"/>
                </a:solidFill>
              </a:rPr>
              <a:t>İdari-yönetsel ?</a:t>
            </a:r>
          </a:p>
        </p:txBody>
      </p:sp>
    </p:spTree>
    <p:extLst>
      <p:ext uri="{BB962C8B-B14F-4D97-AF65-F5344CB8AC3E}">
        <p14:creationId xmlns:p14="http://schemas.microsoft.com/office/powerpoint/2010/main" val="2929761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Köşeleri Yuvarlatılmış 4">
            <a:extLst>
              <a:ext uri="{FF2B5EF4-FFF2-40B4-BE49-F238E27FC236}">
                <a16:creationId xmlns:a16="http://schemas.microsoft.com/office/drawing/2014/main" xmlns="" id="{D7711A08-5F2D-426E-B221-5C63C20EFECA}"/>
              </a:ext>
            </a:extLst>
          </p:cNvPr>
          <p:cNvSpPr/>
          <p:nvPr/>
        </p:nvSpPr>
        <p:spPr>
          <a:xfrm>
            <a:off x="8434552" y="930164"/>
            <a:ext cx="3394843" cy="430398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tr-TR" sz="2000" b="1" dirty="0" err="1">
                <a:solidFill>
                  <a:srgbClr val="FFFF00"/>
                </a:solidFill>
              </a:rPr>
              <a:t>Organizasyonel</a:t>
            </a:r>
            <a:r>
              <a:rPr lang="tr-TR" sz="2000" b="1" dirty="0">
                <a:solidFill>
                  <a:srgbClr val="FFFF00"/>
                </a:solidFill>
              </a:rPr>
              <a:t> önlemler (kaynakta yok etme)</a:t>
            </a:r>
          </a:p>
          <a:p>
            <a:pPr fontAlgn="base"/>
            <a:endParaRPr lang="tr-TR" sz="1200" b="1" dirty="0">
              <a:solidFill>
                <a:srgbClr val="FFFF00"/>
              </a:solidFill>
            </a:endParaRPr>
          </a:p>
          <a:p>
            <a:pPr marL="342900" indent="-342900" fontAlgn="base">
              <a:buClr>
                <a:srgbClr val="FFC000"/>
              </a:buClr>
              <a:buFont typeface="Wingdings" panose="05000000000000000000" pitchFamily="2" charset="2"/>
              <a:buChar char="§"/>
            </a:pPr>
            <a:r>
              <a:rPr lang="tr-TR" sz="2000" b="1" dirty="0"/>
              <a:t>Gelişen ve değişen iş programları</a:t>
            </a:r>
          </a:p>
          <a:p>
            <a:pPr marL="342900" indent="-342900" fontAlgn="base">
              <a:buClr>
                <a:srgbClr val="FFC000"/>
              </a:buClr>
              <a:buFont typeface="Wingdings" panose="05000000000000000000" pitchFamily="2" charset="2"/>
              <a:buChar char="§"/>
            </a:pPr>
            <a:r>
              <a:rPr lang="tr-TR" sz="2000" b="1" dirty="0"/>
              <a:t>Kalite çemberleri</a:t>
            </a:r>
          </a:p>
          <a:p>
            <a:pPr marL="342900" indent="-342900" fontAlgn="base">
              <a:buClr>
                <a:srgbClr val="FFC000"/>
              </a:buClr>
              <a:buFont typeface="Wingdings" panose="05000000000000000000" pitchFamily="2" charset="2"/>
              <a:buChar char="§"/>
            </a:pPr>
            <a:r>
              <a:rPr lang="tr-TR" sz="2000" b="1" dirty="0"/>
              <a:t>İş yerinde çevre, ergonomi ve güvenlik düzenlemeleri</a:t>
            </a:r>
          </a:p>
          <a:p>
            <a:pPr marL="342900" indent="-342900" fontAlgn="base">
              <a:buClr>
                <a:srgbClr val="FFC000"/>
              </a:buClr>
              <a:buFont typeface="Wingdings" panose="05000000000000000000" pitchFamily="2" charset="2"/>
              <a:buChar char="§"/>
            </a:pPr>
            <a:r>
              <a:rPr lang="tr-TR" sz="2000" b="1" dirty="0"/>
              <a:t>Yönetimden çalışana işletmedeki tüm bireyleri kapsayan </a:t>
            </a:r>
            <a:r>
              <a:rPr lang="tr-TR" sz="2000" b="1" dirty="0" err="1"/>
              <a:t>organizasyonel</a:t>
            </a:r>
            <a:r>
              <a:rPr lang="tr-TR" sz="2000" b="1" dirty="0"/>
              <a:t> iletişim</a:t>
            </a:r>
          </a:p>
        </p:txBody>
      </p:sp>
      <p:sp>
        <p:nvSpPr>
          <p:cNvPr id="6" name="Dikdörtgen: Köşeleri Yuvarlatılmış 5">
            <a:extLst>
              <a:ext uri="{FF2B5EF4-FFF2-40B4-BE49-F238E27FC236}">
                <a16:creationId xmlns:a16="http://schemas.microsoft.com/office/drawing/2014/main" xmlns="" id="{A529426E-7B98-4594-BDEE-0D7DBAAB324B}"/>
              </a:ext>
            </a:extLst>
          </p:cNvPr>
          <p:cNvSpPr/>
          <p:nvPr/>
        </p:nvSpPr>
        <p:spPr>
          <a:xfrm>
            <a:off x="362605" y="867103"/>
            <a:ext cx="3292367" cy="43039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tr-TR" sz="2000" b="1" dirty="0">
                <a:solidFill>
                  <a:srgbClr val="FFFF00"/>
                </a:solidFill>
              </a:rPr>
              <a:t>Stres Yönetimi Biçimleri</a:t>
            </a:r>
          </a:p>
          <a:p>
            <a:pPr fontAlgn="base"/>
            <a:endParaRPr lang="tr-TR" sz="1200" b="1" dirty="0">
              <a:solidFill>
                <a:srgbClr val="FFFF00"/>
              </a:solidFill>
            </a:endParaRPr>
          </a:p>
          <a:p>
            <a:pPr marL="342900" indent="-342900" fontAlgn="base">
              <a:buClr>
                <a:srgbClr val="FFC000"/>
              </a:buClr>
              <a:buFont typeface="Wingdings" panose="05000000000000000000" pitchFamily="2" charset="2"/>
              <a:buChar char="§"/>
            </a:pPr>
            <a:r>
              <a:rPr lang="tr-TR" sz="2000" b="1" dirty="0"/>
              <a:t>Sağlıklı beslenme</a:t>
            </a:r>
          </a:p>
          <a:p>
            <a:pPr marL="342900" indent="-342900" fontAlgn="base">
              <a:buClr>
                <a:srgbClr val="FFC000"/>
              </a:buClr>
              <a:buFont typeface="Wingdings" panose="05000000000000000000" pitchFamily="2" charset="2"/>
              <a:buChar char="§"/>
            </a:pPr>
            <a:r>
              <a:rPr lang="tr-TR" sz="2000" b="1" dirty="0"/>
              <a:t>Fizik egzersiz ve spor</a:t>
            </a:r>
          </a:p>
          <a:p>
            <a:pPr marL="342900" indent="-342900" fontAlgn="base">
              <a:buClr>
                <a:srgbClr val="FFC000"/>
              </a:buClr>
              <a:buFont typeface="Wingdings" panose="05000000000000000000" pitchFamily="2" charset="2"/>
              <a:buChar char="§"/>
            </a:pPr>
            <a:r>
              <a:rPr lang="tr-TR" sz="2000" b="1" dirty="0"/>
              <a:t>Derin nefes alıp verme</a:t>
            </a:r>
          </a:p>
          <a:p>
            <a:pPr marL="342900" indent="-342900" fontAlgn="base">
              <a:buClr>
                <a:srgbClr val="FFC000"/>
              </a:buClr>
              <a:buFont typeface="Wingdings" panose="05000000000000000000" pitchFamily="2" charset="2"/>
              <a:buChar char="§"/>
            </a:pPr>
            <a:r>
              <a:rPr lang="tr-TR" sz="2000" b="1" dirty="0"/>
              <a:t>Gevşeme ve rahatlama hareketleri</a:t>
            </a:r>
          </a:p>
          <a:p>
            <a:pPr marL="342900" indent="-342900" fontAlgn="base">
              <a:buClr>
                <a:srgbClr val="FFC000"/>
              </a:buClr>
              <a:buFont typeface="Wingdings" panose="05000000000000000000" pitchFamily="2" charset="2"/>
              <a:buChar char="§"/>
            </a:pPr>
            <a:r>
              <a:rPr lang="tr-TR" sz="2000" b="1" dirty="0"/>
              <a:t>Sosyal yardım</a:t>
            </a:r>
          </a:p>
          <a:p>
            <a:pPr marL="342900" indent="-342900" fontAlgn="base">
              <a:buClr>
                <a:srgbClr val="FFC000"/>
              </a:buClr>
              <a:buFont typeface="Wingdings" panose="05000000000000000000" pitchFamily="2" charset="2"/>
              <a:buChar char="§"/>
            </a:pPr>
            <a:r>
              <a:rPr lang="tr-TR" sz="2000" b="1" dirty="0"/>
              <a:t>İlaç tedavisi</a:t>
            </a:r>
          </a:p>
        </p:txBody>
      </p:sp>
      <p:sp>
        <p:nvSpPr>
          <p:cNvPr id="7" name="Dikdörtgen: Köşeleri Yuvarlatılmış 6">
            <a:extLst>
              <a:ext uri="{FF2B5EF4-FFF2-40B4-BE49-F238E27FC236}">
                <a16:creationId xmlns:a16="http://schemas.microsoft.com/office/drawing/2014/main" xmlns="" id="{85BBF134-137B-4BDE-88EF-17B1E2E4CBAE}"/>
              </a:ext>
            </a:extLst>
          </p:cNvPr>
          <p:cNvSpPr/>
          <p:nvPr/>
        </p:nvSpPr>
        <p:spPr>
          <a:xfrm>
            <a:off x="3988677" y="930164"/>
            <a:ext cx="4099034" cy="430398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tr-TR" sz="2000" b="1" dirty="0">
                <a:solidFill>
                  <a:srgbClr val="FFFF00"/>
                </a:solidFill>
              </a:rPr>
              <a:t>Stres Azaltma Teknikleri</a:t>
            </a:r>
          </a:p>
          <a:p>
            <a:pPr fontAlgn="base"/>
            <a:endParaRPr lang="tr-TR" sz="1200" b="1" dirty="0">
              <a:solidFill>
                <a:srgbClr val="FFFF00"/>
              </a:solidFill>
            </a:endParaRPr>
          </a:p>
          <a:p>
            <a:pPr marL="342900" indent="-342900" fontAlgn="base">
              <a:buClr>
                <a:srgbClr val="FFC000"/>
              </a:buClr>
              <a:buFont typeface="Wingdings" panose="05000000000000000000" pitchFamily="2" charset="2"/>
              <a:buChar char="§"/>
            </a:pPr>
            <a:r>
              <a:rPr lang="tr-TR" sz="2000" b="1" dirty="0"/>
              <a:t>Kendine güven eğitimi</a:t>
            </a:r>
          </a:p>
          <a:p>
            <a:pPr marL="342900" indent="-342900" fontAlgn="base">
              <a:buClr>
                <a:srgbClr val="FFC000"/>
              </a:buClr>
              <a:buFont typeface="Wingdings" panose="05000000000000000000" pitchFamily="2" charset="2"/>
              <a:buChar char="§"/>
            </a:pPr>
            <a:r>
              <a:rPr lang="tr-TR" sz="2000" b="1" dirty="0"/>
              <a:t>Çatışmaların çözümü</a:t>
            </a:r>
          </a:p>
          <a:p>
            <a:pPr marL="342900" indent="-342900" fontAlgn="base">
              <a:buClr>
                <a:srgbClr val="FFC000"/>
              </a:buClr>
              <a:buFont typeface="Wingdings" panose="05000000000000000000" pitchFamily="2" charset="2"/>
              <a:buChar char="§"/>
            </a:pPr>
            <a:r>
              <a:rPr lang="tr-TR" sz="2000" b="1" dirty="0"/>
              <a:t>Amaç ve öncelik sıralama eğitimi</a:t>
            </a:r>
          </a:p>
          <a:p>
            <a:pPr marL="342900" indent="-342900" fontAlgn="base">
              <a:buClr>
                <a:srgbClr val="FFC000"/>
              </a:buClr>
              <a:buFont typeface="Wingdings" panose="05000000000000000000" pitchFamily="2" charset="2"/>
              <a:buChar char="§"/>
            </a:pPr>
            <a:r>
              <a:rPr lang="tr-TR" sz="2000" b="1" dirty="0"/>
              <a:t>A-tipi davranışların değiştirilmesi</a:t>
            </a:r>
          </a:p>
          <a:p>
            <a:pPr marL="342900" indent="-342900" fontAlgn="base">
              <a:buClr>
                <a:srgbClr val="FFC000"/>
              </a:buClr>
              <a:buFont typeface="Wingdings" panose="05000000000000000000" pitchFamily="2" charset="2"/>
              <a:buChar char="§"/>
            </a:pPr>
            <a:r>
              <a:rPr lang="tr-TR" sz="2000" b="1" dirty="0"/>
              <a:t>Karar verme ve problem çözme ustalığı kazanma</a:t>
            </a:r>
          </a:p>
          <a:p>
            <a:pPr marL="342900" indent="-342900" fontAlgn="base">
              <a:buClr>
                <a:srgbClr val="FFC000"/>
              </a:buClr>
              <a:buFont typeface="Wingdings" panose="05000000000000000000" pitchFamily="2" charset="2"/>
              <a:buChar char="§"/>
            </a:pPr>
            <a:r>
              <a:rPr lang="tr-TR" sz="2000" b="1" dirty="0"/>
              <a:t>Zaman yönetimi ve düzenlemesi</a:t>
            </a:r>
          </a:p>
          <a:p>
            <a:pPr marL="342900" indent="-342900" fontAlgn="base">
              <a:buClr>
                <a:srgbClr val="FFC000"/>
              </a:buClr>
              <a:buFont typeface="Wingdings" panose="05000000000000000000" pitchFamily="2" charset="2"/>
              <a:buChar char="§"/>
            </a:pPr>
            <a:r>
              <a:rPr lang="tr-TR" sz="2000" b="1" dirty="0"/>
              <a:t>Psikoterapi</a:t>
            </a:r>
          </a:p>
          <a:p>
            <a:pPr marL="342900" indent="-342900" fontAlgn="base">
              <a:buClr>
                <a:srgbClr val="FFC000"/>
              </a:buClr>
              <a:buFont typeface="Wingdings" panose="05000000000000000000" pitchFamily="2" charset="2"/>
              <a:buChar char="§"/>
            </a:pPr>
            <a:r>
              <a:rPr lang="tr-TR" sz="2000" b="1" dirty="0"/>
              <a:t>Tıbbi tedavi</a:t>
            </a:r>
          </a:p>
        </p:txBody>
      </p:sp>
      <p:sp>
        <p:nvSpPr>
          <p:cNvPr id="8" name="Dikdörtgen 7">
            <a:extLst>
              <a:ext uri="{FF2B5EF4-FFF2-40B4-BE49-F238E27FC236}">
                <a16:creationId xmlns:a16="http://schemas.microsoft.com/office/drawing/2014/main" xmlns="" id="{076CED13-A4CA-4267-A6A6-8710AD7EEA9F}"/>
              </a:ext>
            </a:extLst>
          </p:cNvPr>
          <p:cNvSpPr/>
          <p:nvPr/>
        </p:nvSpPr>
        <p:spPr>
          <a:xfrm>
            <a:off x="1755227" y="6101256"/>
            <a:ext cx="8681546" cy="646331"/>
          </a:xfrm>
          <a:prstGeom prst="rect">
            <a:avLst/>
          </a:prstGeom>
        </p:spPr>
        <p:txBody>
          <a:bodyPr wrap="square">
            <a:spAutoFit/>
          </a:bodyPr>
          <a:lstStyle/>
          <a:p>
            <a:pPr algn="ctr" fontAlgn="base"/>
            <a:r>
              <a:rPr lang="tr-TR" b="1" i="0" dirty="0">
                <a:solidFill>
                  <a:schemeClr val="bg1">
                    <a:lumMod val="50000"/>
                  </a:schemeClr>
                </a:solidFill>
                <a:effectLst/>
                <a:latin typeface="inherit"/>
              </a:rPr>
              <a:t>ÇALIŞMA YAŞAMINDA PSİKOSOSYAL RİSK ETMENLERİ</a:t>
            </a:r>
            <a:endParaRPr lang="tr-TR" b="0" i="0" dirty="0">
              <a:solidFill>
                <a:schemeClr val="bg1">
                  <a:lumMod val="50000"/>
                </a:schemeClr>
              </a:solidFill>
              <a:effectLst/>
              <a:latin typeface="Tahoma" panose="020B0604030504040204" pitchFamily="34" charset="0"/>
            </a:endParaRPr>
          </a:p>
          <a:p>
            <a:pPr algn="ctr" fontAlgn="base"/>
            <a:r>
              <a:rPr lang="tr-TR" b="0" i="0" dirty="0">
                <a:solidFill>
                  <a:schemeClr val="bg1">
                    <a:lumMod val="50000"/>
                  </a:schemeClr>
                </a:solidFill>
                <a:effectLst/>
                <a:latin typeface="Tahoma" panose="020B0604030504040204" pitchFamily="34" charset="0"/>
              </a:rPr>
              <a:t>Prof. Dr. Mustafa Necmi İLHAN - </a:t>
            </a:r>
            <a:r>
              <a:rPr lang="tr-TR" dirty="0">
                <a:hlinkClick r:id="rId2"/>
              </a:rPr>
              <a:t>https://hasuder.org.tr/hsg/?p=4009</a:t>
            </a:r>
            <a:endParaRPr lang="tr-TR" b="0" i="0" dirty="0">
              <a:solidFill>
                <a:schemeClr val="bg1">
                  <a:lumMod val="50000"/>
                </a:schemeClr>
              </a:solidFill>
              <a:effectLst/>
              <a:latin typeface="Tahoma" panose="020B0604030504040204" pitchFamily="34" charset="0"/>
            </a:endParaRPr>
          </a:p>
        </p:txBody>
      </p:sp>
    </p:spTree>
    <p:extLst>
      <p:ext uri="{BB962C8B-B14F-4D97-AF65-F5344CB8AC3E}">
        <p14:creationId xmlns:p14="http://schemas.microsoft.com/office/powerpoint/2010/main" val="1860502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42A24-E6DA-2643-AD2C-5421D08F2067}"/>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xmlns="" id="{05C79D64-FFA8-EF40-A4C1-21A7E1D11D82}"/>
              </a:ext>
            </a:extLst>
          </p:cNvPr>
          <p:cNvSpPr>
            <a:spLocks noGrp="1"/>
          </p:cNvSpPr>
          <p:nvPr>
            <p:ph idx="1"/>
          </p:nvPr>
        </p:nvSpPr>
        <p:spPr/>
        <p:txBody>
          <a:bodyPr/>
          <a:lstStyle/>
          <a:p>
            <a:endParaRPr lang="tr-TR" dirty="0"/>
          </a:p>
          <a:p>
            <a:endParaRPr lang="tr-TR" dirty="0"/>
          </a:p>
          <a:p>
            <a:r>
              <a:rPr lang="tr-TR" b="1" dirty="0">
                <a:solidFill>
                  <a:srgbClr val="C00000"/>
                </a:solidFill>
              </a:rPr>
              <a:t>Dışsallıklar ???</a:t>
            </a:r>
          </a:p>
          <a:p>
            <a:endParaRPr lang="tr-TR" dirty="0"/>
          </a:p>
        </p:txBody>
      </p:sp>
    </p:spTree>
    <p:extLst>
      <p:ext uri="{BB962C8B-B14F-4D97-AF65-F5344CB8AC3E}">
        <p14:creationId xmlns:p14="http://schemas.microsoft.com/office/powerpoint/2010/main" val="19345909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243908332"/>
              </p:ext>
            </p:extLst>
          </p:nvPr>
        </p:nvGraphicFramePr>
        <p:xfrm>
          <a:off x="702130" y="133095"/>
          <a:ext cx="10499270" cy="742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5741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1507165F-B854-42C9-B488-F2291A547FE3}"/>
              </a:ext>
            </a:extLst>
          </p:cNvPr>
          <p:cNvSpPr>
            <a:spLocks noGrp="1"/>
          </p:cNvSpPr>
          <p:nvPr>
            <p:ph idx="1"/>
          </p:nvPr>
        </p:nvSpPr>
        <p:spPr/>
        <p:txBody>
          <a:bodyPr>
            <a:normAutofit lnSpcReduction="10000"/>
          </a:bodyPr>
          <a:lstStyle/>
          <a:p>
            <a:r>
              <a:rPr lang="tr-TR" b="1" dirty="0"/>
              <a:t>Etkinlik</a:t>
            </a:r>
          </a:p>
          <a:p>
            <a:r>
              <a:rPr lang="tr-TR" b="1" dirty="0"/>
              <a:t>Rekabet</a:t>
            </a:r>
          </a:p>
          <a:p>
            <a:r>
              <a:rPr lang="tr-TR" b="1" dirty="0"/>
              <a:t>Verimlilik</a:t>
            </a:r>
          </a:p>
          <a:p>
            <a:endParaRPr lang="tr-TR" b="1" dirty="0"/>
          </a:p>
          <a:p>
            <a:r>
              <a:rPr lang="tr-TR" b="1" dirty="0"/>
              <a:t>Finansal sürdürülebilirlik</a:t>
            </a:r>
          </a:p>
          <a:p>
            <a:r>
              <a:rPr lang="tr-TR" b="1" dirty="0"/>
              <a:t>Memnuniyet</a:t>
            </a:r>
          </a:p>
          <a:p>
            <a:r>
              <a:rPr lang="tr-TR" b="1" dirty="0"/>
              <a:t>Kalite</a:t>
            </a:r>
          </a:p>
          <a:p>
            <a:r>
              <a:rPr lang="tr-TR" b="1" dirty="0"/>
              <a:t>Performans</a:t>
            </a:r>
          </a:p>
          <a:p>
            <a:r>
              <a:rPr lang="tr-TR" b="1" dirty="0"/>
              <a:t>…</a:t>
            </a:r>
          </a:p>
        </p:txBody>
      </p:sp>
      <p:sp>
        <p:nvSpPr>
          <p:cNvPr id="4" name="Dikdörtgen: Yuvarlatılmış Köşeler 3">
            <a:extLst>
              <a:ext uri="{FF2B5EF4-FFF2-40B4-BE49-F238E27FC236}">
                <a16:creationId xmlns:a16="http://schemas.microsoft.com/office/drawing/2014/main" xmlns="" id="{53E4770E-F884-41E4-BFA3-F9CAAC06E6A2}"/>
              </a:ext>
            </a:extLst>
          </p:cNvPr>
          <p:cNvSpPr/>
          <p:nvPr/>
        </p:nvSpPr>
        <p:spPr>
          <a:xfrm>
            <a:off x="6922928" y="2615311"/>
            <a:ext cx="2547257" cy="2052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FFFF00"/>
                </a:solidFill>
              </a:rPr>
              <a:t>Hasta seçimi</a:t>
            </a:r>
          </a:p>
        </p:txBody>
      </p:sp>
    </p:spTree>
    <p:extLst>
      <p:ext uri="{BB962C8B-B14F-4D97-AF65-F5344CB8AC3E}">
        <p14:creationId xmlns:p14="http://schemas.microsoft.com/office/powerpoint/2010/main" val="38601724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819BDE9A-A06E-FE44-B4AA-EB49BB1073C8}"/>
              </a:ext>
            </a:extLst>
          </p:cNvPr>
          <p:cNvSpPr/>
          <p:nvPr/>
        </p:nvSpPr>
        <p:spPr>
          <a:xfrm>
            <a:off x="1518249" y="595222"/>
            <a:ext cx="4623758" cy="4037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t>Sağlık </a:t>
            </a:r>
          </a:p>
          <a:p>
            <a:pPr algn="ctr"/>
            <a:r>
              <a:rPr lang="tr-TR" sz="4000" dirty="0"/>
              <a:t>şiddet</a:t>
            </a:r>
          </a:p>
        </p:txBody>
      </p:sp>
      <p:sp>
        <p:nvSpPr>
          <p:cNvPr id="3" name="Oval 2">
            <a:extLst>
              <a:ext uri="{FF2B5EF4-FFF2-40B4-BE49-F238E27FC236}">
                <a16:creationId xmlns:a16="http://schemas.microsoft.com/office/drawing/2014/main" xmlns="" id="{9B8C973C-92DD-BE4C-A887-BB7AEC663D5F}"/>
              </a:ext>
            </a:extLst>
          </p:cNvPr>
          <p:cNvSpPr/>
          <p:nvPr/>
        </p:nvSpPr>
        <p:spPr>
          <a:xfrm>
            <a:off x="4965939" y="595222"/>
            <a:ext cx="4730151" cy="417518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rgbClr val="FFFF00"/>
                </a:solidFill>
              </a:rPr>
              <a:t>Toplumsal şiddet </a:t>
            </a:r>
          </a:p>
        </p:txBody>
      </p:sp>
      <p:sp>
        <p:nvSpPr>
          <p:cNvPr id="4" name="Oval 3">
            <a:extLst>
              <a:ext uri="{FF2B5EF4-FFF2-40B4-BE49-F238E27FC236}">
                <a16:creationId xmlns:a16="http://schemas.microsoft.com/office/drawing/2014/main" xmlns="" id="{59CF0C6A-5185-8240-9CEA-A2148337C393}"/>
              </a:ext>
            </a:extLst>
          </p:cNvPr>
          <p:cNvSpPr/>
          <p:nvPr/>
        </p:nvSpPr>
        <p:spPr>
          <a:xfrm>
            <a:off x="3099758" y="3375803"/>
            <a:ext cx="4456981" cy="3482197"/>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a:solidFill>
                  <a:srgbClr val="FFFF00"/>
                </a:solidFill>
              </a:rPr>
              <a:t>Hukuk</a:t>
            </a:r>
          </a:p>
        </p:txBody>
      </p:sp>
    </p:spTree>
    <p:extLst>
      <p:ext uri="{BB962C8B-B14F-4D97-AF65-F5344CB8AC3E}">
        <p14:creationId xmlns:p14="http://schemas.microsoft.com/office/powerpoint/2010/main" val="2529442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8047</Words>
  <Application>Microsoft Office PowerPoint</Application>
  <PresentationFormat>Özel</PresentationFormat>
  <Paragraphs>647</Paragraphs>
  <Slides>98</Slides>
  <Notes>0</Notes>
  <HiddenSlides>0</HiddenSlides>
  <MMClips>0</MMClips>
  <ScaleCrop>false</ScaleCrop>
  <HeadingPairs>
    <vt:vector size="6" baseType="variant">
      <vt:variant>
        <vt:lpstr>Tema</vt:lpstr>
      </vt:variant>
      <vt:variant>
        <vt:i4>1</vt:i4>
      </vt:variant>
      <vt:variant>
        <vt:lpstr>Bağlantılar</vt:lpstr>
      </vt:variant>
      <vt:variant>
        <vt:i4>1</vt:i4>
      </vt:variant>
      <vt:variant>
        <vt:lpstr>Slayt Başlıkları</vt:lpstr>
      </vt:variant>
      <vt:variant>
        <vt:i4>98</vt:i4>
      </vt:variant>
    </vt:vector>
  </HeadingPairs>
  <TitlesOfParts>
    <vt:vector size="100" baseType="lpstr">
      <vt:lpstr>Office Theme</vt:lpstr>
      <vt:lpstr>D:\yedek 17.12.2013\riskdeğerlendirme\OHS-WSA-handbook-medical-surgical-staff.pdf</vt:lpstr>
      <vt:lpstr>Sağlıkta Şiddet Epidemiyolojisi</vt:lpstr>
      <vt:lpstr>Epidemiyoloji</vt:lpstr>
      <vt:lpstr>Tanımlayıcı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Kime?</vt:lpstr>
      <vt:lpstr>Ne zaman?</vt:lpstr>
      <vt:lpstr>Nerede?</vt:lpstr>
      <vt:lpstr>Fail-şiddetin kaynağı</vt:lpstr>
      <vt:lpstr>PowerPoint Sunusu</vt:lpstr>
      <vt:lpstr>Sonuçları</vt:lpstr>
      <vt:lpstr>sonuçları</vt:lpstr>
      <vt:lpstr>maliyet olarak sağlıkta şiddet!!!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Tablo 1. Tükenmişlik ve işyerinde şiddetin kurumsal katkıları azaltmaya yönelik sağlık sistemi müdahaleleri.</vt:lpstr>
      <vt:lpstr>Tablo 1. Tükenmişlik ve WPV'ye kurumsal katkıları azaltmaya yönelik sağlık sistemi müdahaleleri.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eksik raporlama</vt:lpstr>
      <vt:lpstr>PowerPoint Sunusu</vt:lpstr>
      <vt:lpstr>PowerPoint Sunusu</vt:lpstr>
      <vt:lpstr>PowerPoint Sunusu</vt:lpstr>
      <vt:lpstr>PowerPoint Sunusu</vt:lpstr>
      <vt:lpstr>Son dönemde</vt:lpstr>
      <vt:lpstr>Psikososyal tehlikeler (on tehlike kategorisi)</vt:lpstr>
      <vt:lpstr>psikososyal tehlikeler (iki grupta, 10 tehlike)</vt:lpstr>
      <vt:lpstr>Hastanelerde psikososyal tehlikeler</vt:lpstr>
      <vt:lpstr>Pandemide daha da katmelerşen tehlikeler ve risklere rağmen kamu sağlık kuruluşlarında İSG hizmetlerini erteleme geleneği devam etti</vt:lpstr>
      <vt:lpstr>Kontrol ve Önlemler </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Sağlıkta Şiddet Epidemiyolojisi</dc:title>
  <dc:creator>Microsoft Office User</dc:creator>
  <cp:lastModifiedBy>ismail</cp:lastModifiedBy>
  <cp:revision>18</cp:revision>
  <dcterms:created xsi:type="dcterms:W3CDTF">2023-12-16T04:35:58Z</dcterms:created>
  <dcterms:modified xsi:type="dcterms:W3CDTF">2024-01-17T11:46:11Z</dcterms:modified>
</cp:coreProperties>
</file>