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257" r:id="rId3"/>
    <p:sldId id="352" r:id="rId4"/>
    <p:sldId id="383" r:id="rId5"/>
    <p:sldId id="347" r:id="rId6"/>
    <p:sldId id="376" r:id="rId7"/>
    <p:sldId id="377" r:id="rId8"/>
    <p:sldId id="395" r:id="rId9"/>
    <p:sldId id="389" r:id="rId10"/>
    <p:sldId id="390" r:id="rId11"/>
    <p:sldId id="394" r:id="rId12"/>
    <p:sldId id="397" r:id="rId13"/>
    <p:sldId id="359" r:id="rId14"/>
    <p:sldId id="263" r:id="rId15"/>
    <p:sldId id="367" r:id="rId16"/>
    <p:sldId id="384" r:id="rId17"/>
    <p:sldId id="385" r:id="rId18"/>
    <p:sldId id="386" r:id="rId19"/>
    <p:sldId id="387" r:id="rId20"/>
    <p:sldId id="353" r:id="rId21"/>
    <p:sldId id="396" r:id="rId22"/>
    <p:sldId id="355" r:id="rId23"/>
    <p:sldId id="374" r:id="rId24"/>
    <p:sldId id="368" r:id="rId25"/>
    <p:sldId id="370" r:id="rId26"/>
    <p:sldId id="292" r:id="rId27"/>
    <p:sldId id="379" r:id="rId28"/>
    <p:sldId id="358" r:id="rId29"/>
    <p:sldId id="331" r:id="rId30"/>
    <p:sldId id="322" r:id="rId31"/>
    <p:sldId id="391" r:id="rId32"/>
    <p:sldId id="351" r:id="rId33"/>
    <p:sldId id="380" r:id="rId34"/>
    <p:sldId id="269" r:id="rId35"/>
    <p:sldId id="348" r:id="rId36"/>
    <p:sldId id="382" r:id="rId37"/>
    <p:sldId id="260" r:id="rId38"/>
    <p:sldId id="393" r:id="rId39"/>
    <p:sldId id="320" r:id="rId40"/>
    <p:sldId id="333" r:id="rId41"/>
    <p:sldId id="392" r:id="rId42"/>
    <p:sldId id="334" r:id="rId43"/>
    <p:sldId id="336" r:id="rId44"/>
    <p:sldId id="312" r:id="rId45"/>
    <p:sldId id="286" r:id="rId46"/>
    <p:sldId id="264" r:id="rId47"/>
    <p:sldId id="296" r:id="rId48"/>
    <p:sldId id="303" r:id="rId49"/>
    <p:sldId id="365" r:id="rId50"/>
    <p:sldId id="366" r:id="rId51"/>
    <p:sldId id="315" r:id="rId52"/>
    <p:sldId id="363" r:id="rId53"/>
    <p:sldId id="369" r:id="rId54"/>
    <p:sldId id="371" r:id="rId55"/>
    <p:sldId id="372" r:id="rId56"/>
    <p:sldId id="375" r:id="rId57"/>
    <p:sldId id="378" r:id="rId58"/>
    <p:sldId id="309" r:id="rId59"/>
    <p:sldId id="373" r:id="rId60"/>
    <p:sldId id="308" r:id="rId61"/>
    <p:sldId id="310" r:id="rId62"/>
    <p:sldId id="388" r:id="rId63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94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94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94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94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94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-94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-94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-94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-94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6"/>
    <p:restoredTop sz="84582"/>
  </p:normalViewPr>
  <p:slideViewPr>
    <p:cSldViewPr>
      <p:cViewPr>
        <p:scale>
          <a:sx n="84" d="100"/>
          <a:sy n="84" d="100"/>
        </p:scale>
        <p:origin x="-102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7101C266-B7B9-454B-8F85-C1F7E616E61C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29737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Resmi yer tutucuya sürükleyin veya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F5134BA5-5B67-4F4A-B10B-3D183FC1375A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2574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F5134BA5-5B67-4F4A-B10B-3D183FC1375A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856449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F5134BA5-5B67-4F4A-B10B-3D183FC1375A}" type="slidenum">
              <a:rPr lang="tr-TR" altLang="tr-TR" smtClean="0"/>
              <a:pPr/>
              <a:t>‹#›</a:t>
            </a:fld>
            <a:endParaRPr lang="tr-TR" altLang="tr-TR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5495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F5134BA5-5B67-4F4A-B10B-3D183FC1375A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8736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4BA5-5B67-4F4A-B10B-3D183FC1375A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46230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Resmi yer tutucuya sürükleyin veya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Resmi yer tutucuya sürükleyin veya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Resmi yer tutucuya sürükleyin veya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4BA5-5B67-4F4A-B10B-3D183FC1375A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182246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Ana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2EF8-8298-574B-B8C0-EC275A8112B1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92576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tr-TR"/>
              <a:t>Ana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50ED51EB-7855-DE47-BEBA-FDEAFAB2879B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7346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Ana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19EA-729A-0D4C-A2B6-03C401E1DDA6}" type="slidenum">
              <a:rPr lang="tr-TR" altLang="tr-TR" smtClean="0"/>
              <a:pPr/>
              <a:t>‹#›</a:t>
            </a:fld>
            <a:endParaRPr lang="tr-TR" altLang="tr-TR"/>
          </a:p>
        </p:txBody>
      </p:sp>
      <p:pic>
        <p:nvPicPr>
          <p:cNvPr id="13" name="Resim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07" y="773411"/>
            <a:ext cx="1016372" cy="104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00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039C6D63-70B5-1446-81ED-D5523A8C8D54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73853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tr-TR"/>
              <a:t>Ana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tr-TR"/>
              <a:t>Ana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86A51-1BA2-9946-BCA7-E99E04CBED7F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98685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tr-TR"/>
              <a:t>Ana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tr-TR"/>
              <a:t>Ana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51D0-1530-A347-BEB1-6E7B53E0D7EA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0354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EFBE-150B-AB4D-ADD9-6490E43B202B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8219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CABE-0754-3045-AD16-A3D2EEE0F0AE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2857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tr-TR"/>
              <a:t>Ana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4BA5-5B67-4F4A-B10B-3D183FC1375A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0167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Resmi yer tutucuya sürükleyin veya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4BA5-5B67-4F4A-B10B-3D183FC1375A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74020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Ana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34BA5-5B67-4F4A-B10B-3D183FC1375A}" type="slidenum">
              <a:rPr lang="tr-TR" altLang="tr-TR" smtClean="0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31671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5" y="2204864"/>
            <a:ext cx="6624736" cy="1943596"/>
          </a:xfrm>
        </p:spPr>
        <p:txBody>
          <a:bodyPr/>
          <a:lstStyle/>
          <a:p>
            <a:pPr eaLnBrk="1" hangingPunct="1"/>
            <a:r>
              <a:rPr lang="tr-TR" altLang="tr-TR" sz="2800" dirty="0"/>
              <a:t>Türk Tabipleri Birliği Merkez Konseyi</a:t>
            </a:r>
            <a:br>
              <a:rPr lang="tr-TR" altLang="tr-TR" sz="2800" dirty="0"/>
            </a:br>
            <a:r>
              <a:rPr lang="tr-TR" altLang="tr-TR" sz="2800" dirty="0"/>
              <a:t>Çalışma Raporu</a:t>
            </a:r>
            <a:br>
              <a:rPr lang="tr-TR" altLang="tr-TR" sz="2800" dirty="0"/>
            </a:br>
            <a:r>
              <a:rPr lang="tr-TR" altLang="tr-TR" sz="2800" dirty="0"/>
              <a:t>1 </a:t>
            </a:r>
            <a:r>
              <a:rPr lang="tr-TR" altLang="tr-TR" sz="2800"/>
              <a:t>Haziran 2018-Kasım </a:t>
            </a:r>
            <a:r>
              <a:rPr lang="tr-TR" altLang="tr-TR" sz="2800" dirty="0"/>
              <a:t>2018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0241" y="4149080"/>
            <a:ext cx="6108101" cy="1117687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dirty="0"/>
              <a:t>Genel Yönetim Kurulu Toplantısı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/>
              <a:t>24 Kasım 2018</a:t>
            </a:r>
            <a:endParaRPr lang="tr-TR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dirty="0"/>
              <a:t>Ankara</a:t>
            </a:r>
          </a:p>
        </p:txBody>
      </p:sp>
      <p:pic>
        <p:nvPicPr>
          <p:cNvPr id="7172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708920"/>
            <a:ext cx="13335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Sağlık Torba Yasası (30.10.2018)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11 Kasım Pazar günü, saat 13.00’de, Ankara Kuğulu Park’ta buluşuyoruz!</a:t>
            </a:r>
          </a:p>
          <a:p>
            <a:r>
              <a:rPr lang="tr-TR" dirty="0"/>
              <a:t>Dünya Tabipler Birliği’nden 5. madde açıklaması: Utanç verici!</a:t>
            </a:r>
          </a:p>
          <a:p>
            <a:r>
              <a:rPr lang="tr-TR" dirty="0"/>
              <a:t>Eğitim ve çalışma hakkımız engellenemez!</a:t>
            </a:r>
          </a:p>
          <a:p>
            <a:r>
              <a:rPr lang="tr-TR" dirty="0"/>
              <a:t>Dr. Mihriban Yıldırım ve Dr. Onur Erden serbest bırakıldı!</a:t>
            </a:r>
          </a:p>
          <a:p>
            <a:r>
              <a:rPr lang="tr-TR" dirty="0"/>
              <a:t>TTB Merkez Konseyi ve 60 Tabip Odası’ndan milletvekillerine mektup: Hekimler 5. maddeyi istemiyor!</a:t>
            </a:r>
          </a:p>
        </p:txBody>
      </p:sp>
    </p:spTree>
    <p:extLst>
      <p:ext uri="{BB962C8B-B14F-4D97-AF65-F5344CB8AC3E}">
        <p14:creationId xmlns:p14="http://schemas.microsoft.com/office/powerpoint/2010/main" val="2548447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Sağlık Torba Yasası (30.10.2018)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Sağlık Torba Yasası aile hekimlerinin de haklarını kısıtlıyor</a:t>
            </a:r>
          </a:p>
          <a:p>
            <a:r>
              <a:rPr lang="tr-TR" b="1" dirty="0" err="1"/>
              <a:t>UEMO’dan</a:t>
            </a:r>
            <a:r>
              <a:rPr lang="tr-TR" b="1" dirty="0"/>
              <a:t> TTB’ye destek mesajı</a:t>
            </a:r>
          </a:p>
          <a:p>
            <a:r>
              <a:rPr lang="tr-TR" dirty="0"/>
              <a:t>Mesleğimize ve çalışma hakkımıza sahip çıkıyoruz!</a:t>
            </a:r>
          </a:p>
          <a:p>
            <a:r>
              <a:rPr lang="tr-TR" dirty="0"/>
              <a:t>TTB, hekimlerin insan olarak haklarının korunabilmesi için Birleşmiş Milletler İnsan Hakları Konseyi’ne başvurdu</a:t>
            </a:r>
          </a:p>
          <a:p>
            <a:r>
              <a:rPr lang="tr-TR" b="1" dirty="0"/>
              <a:t>Torba Yasa ne getiriyor, ne götürüyor?</a:t>
            </a:r>
          </a:p>
          <a:p>
            <a:endParaRPr lang="tr-TR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9136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Sağlık Torba Yasası (30.10.2018)</a:t>
            </a:r>
            <a:endParaRPr lang="tr-TR" dirty="0"/>
          </a:p>
        </p:txBody>
      </p:sp>
      <p:pic>
        <p:nvPicPr>
          <p:cNvPr id="4" name="İçerik Yer Tutucusu 3" descr="C:\Users\ikbal\AppData\Local\Temp\a6689e20831a602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8880"/>
            <a:ext cx="4255157" cy="359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1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15 Temmuz ve Sonrası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060848"/>
            <a:ext cx="5400600" cy="4680520"/>
          </a:xfrm>
        </p:spPr>
        <p:txBody>
          <a:bodyPr>
            <a:noAutofit/>
          </a:bodyPr>
          <a:lstStyle/>
          <a:p>
            <a:r>
              <a:rPr lang="tr-TR" b="1" dirty="0"/>
              <a:t>Haksız ve hukuksuz ihraçlara karşı çıkıyoruz!</a:t>
            </a:r>
          </a:p>
          <a:p>
            <a:r>
              <a:rPr lang="tr-TR" b="1" dirty="0"/>
              <a:t>Güvenlik soruşturmaları kaldırılmalı, yeni mezun hekimler mesleklerini yapabilmelidir</a:t>
            </a:r>
          </a:p>
          <a:p>
            <a:endParaRPr lang="tr-TR" dirty="0"/>
          </a:p>
        </p:txBody>
      </p:sp>
      <p:pic>
        <p:nvPicPr>
          <p:cNvPr id="4" name="Resim 3" descr="http://www.ttb.org.tr/lib_haber/5c072934-843f-11e8-9d04-9f4a940769f9.jpg">
            <a:extLst>
              <a:ext uri="{FF2B5EF4-FFF2-40B4-BE49-F238E27FC236}">
                <a16:creationId xmlns:a16="http://schemas.microsoft.com/office/drawing/2014/main" xmlns="" id="{6F8CEB34-C5A9-A640-9B79-22AB919B80D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0848"/>
            <a:ext cx="2936532" cy="21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http://www.ttb.org.tr/lib_haber/e43ad30e-c95f-11e8-829a-3584f952ad6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955" y="4509120"/>
            <a:ext cx="2992745" cy="1660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248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Hekime Yönelik Şiddet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76872"/>
            <a:ext cx="7855024" cy="4176463"/>
          </a:xfrm>
        </p:spPr>
        <p:txBody>
          <a:bodyPr>
            <a:normAutofit fontScale="85000" lnSpcReduction="20000"/>
          </a:bodyPr>
          <a:lstStyle/>
          <a:p>
            <a:r>
              <a:rPr lang="tr-TR" b="1" dirty="0"/>
              <a:t>Şimdi de İzmir ve Samsun: Sağlık kuruluşlarında sağlıkçılar şiddetten korunamıyor!</a:t>
            </a:r>
          </a:p>
          <a:p>
            <a:r>
              <a:rPr lang="tr-TR" b="1" dirty="0"/>
              <a:t>Hastaneler hasta, hekim ve sağlık çalışanları için güvenli hale getirilsin!</a:t>
            </a:r>
            <a:endParaRPr lang="tr-TR" dirty="0"/>
          </a:p>
          <a:p>
            <a:r>
              <a:rPr lang="tr-TR" b="1" dirty="0"/>
              <a:t>Ege Üniversitesi’ni güvenlik önlemlerini yeterli hale getirmeye, yasa yapıcıları Sağlıkta Şiddet Yasası önerimizi yasalaştırmaya çağırıyoruz!</a:t>
            </a:r>
            <a:endParaRPr lang="tr-TR" dirty="0"/>
          </a:p>
          <a:p>
            <a:r>
              <a:rPr lang="tr-TR" b="1" dirty="0"/>
              <a:t>Sağlıkta Şiddete Karşı Ege Üniversitesi Hastanesi’nde ‘Görev Etkinliği’ Yapıldı</a:t>
            </a:r>
            <a:endParaRPr lang="tr-TR" dirty="0"/>
          </a:p>
          <a:p>
            <a:r>
              <a:rPr lang="tr-TR" b="1" dirty="0"/>
              <a:t>TTB Heyeti Şanlıurfa ve Suruç’ta İncelemelerde Bulundu</a:t>
            </a:r>
            <a:endParaRPr lang="tr-TR" dirty="0"/>
          </a:p>
          <a:p>
            <a:r>
              <a:rPr lang="tr-TR" b="1" dirty="0"/>
              <a:t>Dr. Bahattin Ahmet Yalçın’a</a:t>
            </a:r>
            <a:br>
              <a:rPr lang="tr-TR" b="1" dirty="0"/>
            </a:br>
            <a:r>
              <a:rPr lang="tr-TR" b="1" dirty="0"/>
              <a:t> Yapılan Saldırıyı Kınıyoruz! </a:t>
            </a:r>
            <a:br>
              <a:rPr lang="tr-TR" b="1" dirty="0"/>
            </a:br>
            <a:r>
              <a:rPr lang="tr-TR" b="1" dirty="0"/>
              <a:t>Sağlıkta Şiddet Yasası Bir An </a:t>
            </a:r>
            <a:br>
              <a:rPr lang="tr-TR" b="1" dirty="0"/>
            </a:br>
            <a:r>
              <a:rPr lang="tr-TR" b="1" dirty="0"/>
              <a:t>Önce Çıkarılmalıdır!</a:t>
            </a:r>
            <a:endParaRPr lang="tr-TR" dirty="0"/>
          </a:p>
          <a:p>
            <a:r>
              <a:rPr lang="tr-TR" b="1" dirty="0"/>
              <a:t>TTB’den Tüm Hekimlere Çağrı!</a:t>
            </a:r>
            <a:endParaRPr lang="tr-TR" dirty="0"/>
          </a:p>
        </p:txBody>
      </p:sp>
      <p:pic>
        <p:nvPicPr>
          <p:cNvPr id="5" name="Resim 4" descr="http://www.ttb.org.tr/lib_haber/eb426fbc-72ee-11e8-8f08-7c307bdbd6a0.jpg">
            <a:extLst>
              <a:ext uri="{FF2B5EF4-FFF2-40B4-BE49-F238E27FC236}">
                <a16:creationId xmlns:a16="http://schemas.microsoft.com/office/drawing/2014/main" xmlns="" id="{AF206439-2D94-374D-B928-06A427F314C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5" b="13844"/>
          <a:stretch/>
        </p:blipFill>
        <p:spPr bwMode="auto">
          <a:xfrm>
            <a:off x="4660525" y="5301208"/>
            <a:ext cx="4483475" cy="15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Hekime Yönelik Şiddet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76872"/>
            <a:ext cx="7855024" cy="4176463"/>
          </a:xfrm>
        </p:spPr>
        <p:txBody>
          <a:bodyPr>
            <a:normAutofit fontScale="77500" lnSpcReduction="20000"/>
          </a:bodyPr>
          <a:lstStyle/>
          <a:p>
            <a:r>
              <a:rPr lang="tr-TR" b="1" dirty="0"/>
              <a:t>TTB UDEK: Sağlıkta Şiddet Sona Ersin</a:t>
            </a:r>
            <a:endParaRPr lang="tr-TR" dirty="0"/>
          </a:p>
          <a:p>
            <a:r>
              <a:rPr lang="tr-TR" b="1" dirty="0"/>
              <a:t>Sağlık Çalışanlarına Yönelik Şiddet Ülke Genelinde Protesto Edildi “ARTIK YETER! SAĞLIKTA ŞİDDET SONA ERSİN”</a:t>
            </a:r>
            <a:endParaRPr lang="tr-TR" dirty="0"/>
          </a:p>
          <a:p>
            <a:r>
              <a:rPr lang="tr-TR" b="1" dirty="0"/>
              <a:t>Sağlıkta Şiddete Karşı TTB Merkez Konseyi ve Tabip Odaları Yöneticileri Şanlıurfa’da Buluşuyor</a:t>
            </a:r>
            <a:endParaRPr lang="tr-TR" dirty="0"/>
          </a:p>
          <a:p>
            <a:r>
              <a:rPr lang="tr-TR" b="1" dirty="0"/>
              <a:t>TTB’nin Sağlıkta Şiddete Karşı Bildirgesi Şanlıurfa’da Açıklandı</a:t>
            </a:r>
          </a:p>
          <a:p>
            <a:r>
              <a:rPr lang="tr-TR" b="1" dirty="0"/>
              <a:t>TTB, Sağlık Alanında Yaşanan </a:t>
            </a:r>
            <a:br>
              <a:rPr lang="tr-TR" b="1" dirty="0"/>
            </a:br>
            <a:r>
              <a:rPr lang="tr-TR" b="1" dirty="0"/>
              <a:t>Şiddet İle İlgili Sağlık Bakanlığı’na</a:t>
            </a:r>
            <a:br>
              <a:rPr lang="tr-TR" b="1" dirty="0"/>
            </a:br>
            <a:r>
              <a:rPr lang="tr-TR" b="1" dirty="0"/>
              <a:t>ilettiği Randevu Talebine Yanıt </a:t>
            </a:r>
            <a:br>
              <a:rPr lang="tr-TR" b="1" dirty="0"/>
            </a:br>
            <a:r>
              <a:rPr lang="tr-TR" b="1" dirty="0"/>
              <a:t>Bekliyor!</a:t>
            </a:r>
          </a:p>
          <a:p>
            <a:r>
              <a:rPr lang="tr-TR" b="1" dirty="0"/>
              <a:t>Yaşatırken Ölmek istemiyoruz!</a:t>
            </a:r>
          </a:p>
          <a:p>
            <a:r>
              <a:rPr lang="tr-TR" b="1" dirty="0"/>
              <a:t>Hastanelerde kimsenin can </a:t>
            </a:r>
            <a:br>
              <a:rPr lang="tr-TR" b="1" dirty="0"/>
            </a:br>
            <a:r>
              <a:rPr lang="tr-TR" b="1" dirty="0"/>
              <a:t>güvenliği yok</a:t>
            </a:r>
          </a:p>
          <a:p>
            <a:r>
              <a:rPr lang="tr-TR" b="1" dirty="0"/>
              <a:t>TTB Merkez Konseyi Meclis </a:t>
            </a:r>
            <a:br>
              <a:rPr lang="tr-TR" b="1" dirty="0"/>
            </a:br>
            <a:r>
              <a:rPr lang="tr-TR" b="1" dirty="0"/>
              <a:t>Başkanı Yıldırım’dan randevu istedi</a:t>
            </a:r>
          </a:p>
        </p:txBody>
      </p:sp>
      <p:pic>
        <p:nvPicPr>
          <p:cNvPr id="5" name="Resim 4" descr="http://www.ttb.org.tr/lib_haber/2ee6d79e-926b-11e8-855e-02bcac27bd3f.jpg">
            <a:extLst>
              <a:ext uri="{FF2B5EF4-FFF2-40B4-BE49-F238E27FC236}">
                <a16:creationId xmlns:a16="http://schemas.microsoft.com/office/drawing/2014/main" xmlns="" id="{8676BF9A-3F16-5143-963B-D617C6305BF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91000"/>
            <a:ext cx="4000500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172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Hekime Yönelik Şiddet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5" y="2420888"/>
            <a:ext cx="6120679" cy="3599316"/>
          </a:xfrm>
        </p:spPr>
        <p:txBody>
          <a:bodyPr>
            <a:normAutofit lnSpcReduction="10000"/>
          </a:bodyPr>
          <a:lstStyle/>
          <a:p>
            <a:r>
              <a:rPr lang="tr-TR" b="1" dirty="0"/>
              <a:t>Dr. Kamil </a:t>
            </a:r>
            <a:r>
              <a:rPr lang="tr-TR" b="1" dirty="0" err="1"/>
              <a:t>Furtun</a:t>
            </a:r>
            <a:r>
              <a:rPr lang="tr-TR" b="1" dirty="0"/>
              <a:t> cinayetinde ihmali olduğu iddia edilen hastane yöneticilerinin yargılandığı dava başladı</a:t>
            </a:r>
          </a:p>
          <a:p>
            <a:r>
              <a:rPr lang="tr-TR" b="1" dirty="0"/>
              <a:t>Dr. Fikret </a:t>
            </a:r>
            <a:r>
              <a:rPr lang="tr-TR" b="1" dirty="0" err="1"/>
              <a:t>Hacıosman’ı</a:t>
            </a:r>
            <a:r>
              <a:rPr lang="tr-TR" b="1" dirty="0"/>
              <a:t> kaybettik, Türkiye sağlık camiasına ve tüm hekimlere başsağlığı diliyoruz</a:t>
            </a:r>
          </a:p>
          <a:p>
            <a:r>
              <a:rPr lang="tr-TR" b="1" dirty="0"/>
              <a:t>Hekimler sağlık alanında şiddete isyan ediyor: Kaçımızın ölmesini bekliyorsunuz?</a:t>
            </a:r>
          </a:p>
          <a:p>
            <a:r>
              <a:rPr lang="tr-TR" dirty="0"/>
              <a:t>TTB Merkez Konseyi TBMM’de…</a:t>
            </a:r>
          </a:p>
        </p:txBody>
      </p:sp>
      <p:pic>
        <p:nvPicPr>
          <p:cNvPr id="5" name="Resim 4" descr="http://www.ttb.org.tr/lib_haber/eb6c90a0-bcd9-11e8-950f-6495c001c2c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17806"/>
            <a:ext cx="2209428" cy="17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 descr="http://www.ttb.org.tr/lib_haber/512e13c0-c70f-11e8-829a-3584f952ad6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517" y="4437112"/>
            <a:ext cx="2232248" cy="1760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95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Hekime Yönelik Şiddet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1" y="2336873"/>
            <a:ext cx="5334744" cy="3599316"/>
          </a:xfrm>
        </p:spPr>
        <p:txBody>
          <a:bodyPr>
            <a:normAutofit fontScale="85000" lnSpcReduction="20000"/>
          </a:bodyPr>
          <a:lstStyle/>
          <a:p>
            <a:r>
              <a:rPr lang="tr-TR" b="1" dirty="0"/>
              <a:t>TTB Merkez Konseyi Sağlıkta Şiddet Yasası için TBMM’de…</a:t>
            </a:r>
          </a:p>
          <a:p>
            <a:r>
              <a:rPr lang="tr-TR" dirty="0"/>
              <a:t>Başka acılar yaşamak istemiyoruz!</a:t>
            </a:r>
          </a:p>
          <a:p>
            <a:r>
              <a:rPr lang="tr-TR" dirty="0"/>
              <a:t>TTB Merkez Konseyi sağlıkta şiddete yönelik eylem planını açıkladı</a:t>
            </a:r>
          </a:p>
          <a:p>
            <a:r>
              <a:rPr lang="tr-TR" dirty="0"/>
              <a:t>TTB, Milli Eğitim Bakanlığı’ndan ders kitaplarındaki sağlıkla ilgili yanlış ve sorunlu içeriklerin çıkarılmasını istedi</a:t>
            </a:r>
          </a:p>
          <a:p>
            <a:r>
              <a:rPr lang="tr-TR" dirty="0"/>
              <a:t>Artık Yeter! Sağlıkta Şiddet Yasası’nı İstiyoruz; Hemen Şimdi!</a:t>
            </a:r>
          </a:p>
          <a:p>
            <a:r>
              <a:rPr lang="tr-TR" dirty="0"/>
              <a:t>Hekimler Sağlıkta Şiddet Yasası için Türkiye çapında nöbet eylemlerine başladı</a:t>
            </a:r>
          </a:p>
        </p:txBody>
      </p:sp>
      <p:pic>
        <p:nvPicPr>
          <p:cNvPr id="4" name="Resim 3" descr="http://www.ttb.org.tr/lib_haber/0e4c069a-c7df-11e8-829a-3584f952ad6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69" y="2115592"/>
            <a:ext cx="2074319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http://www.ttb.org.tr/lib_haber/b20dd0a2-cbda-11e8-90dc-46d86983572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48" y="3621028"/>
            <a:ext cx="1838879" cy="132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sim 6" descr="http://www.ttb.org.tr/lib_haber/e46de9ea-cd44-11e8-90dc-46d86983572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61" y="4941167"/>
            <a:ext cx="2209428" cy="1372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630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Hekime Yönelik Şiddet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1" y="2336873"/>
            <a:ext cx="5406752" cy="3599316"/>
          </a:xfrm>
        </p:spPr>
        <p:txBody>
          <a:bodyPr/>
          <a:lstStyle/>
          <a:p>
            <a:r>
              <a:rPr lang="tr-TR" dirty="0"/>
              <a:t>Hekimlerden Sağlıkta Şiddete Karşı Kararlılık Deklarasyonu</a:t>
            </a:r>
          </a:p>
          <a:p>
            <a:r>
              <a:rPr lang="tr-TR" dirty="0"/>
              <a:t>TTB Heyeti, TBMM Başkanvekili Levent Gök ile görüştü</a:t>
            </a:r>
          </a:p>
          <a:p>
            <a:r>
              <a:rPr lang="tr-TR" b="1" dirty="0"/>
              <a:t>Sağlıkta şiddete karşı mücadeleye devam</a:t>
            </a:r>
          </a:p>
          <a:p>
            <a:r>
              <a:rPr lang="tr-TR" dirty="0"/>
              <a:t>TTB’nin Sağlıkta Şiddet Yasası önerisi TBMM Başkanlığı’na sunuldu</a:t>
            </a:r>
            <a:endParaRPr lang="tr-TR" b="1" dirty="0"/>
          </a:p>
          <a:p>
            <a:endParaRPr lang="tr-TR" dirty="0"/>
          </a:p>
        </p:txBody>
      </p:sp>
      <p:pic>
        <p:nvPicPr>
          <p:cNvPr id="4" name="Resim 3" descr="http://www.ttb.org.tr/lib_haber/8425c99e-d20e-11e8-9735-8bb3e14cda5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2622798" cy="218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http://www.ttb.org.tr/lib_haber/59d4123c-d21c-11e8-9735-8bb3e14cda5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21" y="4630104"/>
            <a:ext cx="2681321" cy="203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 descr="http://www.ttb.org.tr/lib_haber/3327b266-d2c0-11e8-9735-8bb3e14cda5f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373215"/>
            <a:ext cx="3361556" cy="1436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24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Hekime Yönelik Şiddet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1" y="2336873"/>
            <a:ext cx="5334744" cy="3599316"/>
          </a:xfrm>
        </p:spPr>
        <p:txBody>
          <a:bodyPr>
            <a:normAutofit/>
          </a:bodyPr>
          <a:lstStyle/>
          <a:p>
            <a:r>
              <a:rPr lang="tr-TR" sz="2000" dirty="0"/>
              <a:t>TTB hekim saygınlığını zedeleyen müfredat için Milli Eğitim Bakanlığı ile görüştü</a:t>
            </a:r>
          </a:p>
          <a:p>
            <a:r>
              <a:rPr lang="tr-TR" sz="2000" dirty="0"/>
              <a:t>Türk Tabipleri Birliği’nden Hekimlere Teşekkür: Sağlıkta Şiddete Karşı Mücadeleyi Biz Kazanacağız!</a:t>
            </a:r>
          </a:p>
          <a:p>
            <a:r>
              <a:rPr lang="tr-TR" sz="2000" dirty="0"/>
              <a:t>TTB Merkez Konseyi’nin Sağlıkta Şiddet Yasası’na ilişkin TBMM temasları sürüyor</a:t>
            </a:r>
          </a:p>
          <a:p>
            <a:r>
              <a:rPr lang="tr-TR" sz="2000" b="1" dirty="0"/>
              <a:t>Dr. Aynur </a:t>
            </a:r>
            <a:r>
              <a:rPr lang="tr-TR" sz="2000" b="1" dirty="0" err="1"/>
              <a:t>Dağdemir’i</a:t>
            </a:r>
            <a:r>
              <a:rPr lang="tr-TR" sz="2000" b="1" dirty="0"/>
              <a:t> saygıyla anıyoruz</a:t>
            </a:r>
            <a:endParaRPr lang="tr-TR" sz="2000" dirty="0"/>
          </a:p>
          <a:p>
            <a:endParaRPr lang="tr-TR" sz="2000" dirty="0"/>
          </a:p>
          <a:p>
            <a:endParaRPr lang="tr-TR" dirty="0"/>
          </a:p>
        </p:txBody>
      </p:sp>
      <p:pic>
        <p:nvPicPr>
          <p:cNvPr id="4" name="Resim 3" descr="http://www.ttb.org.tr/lib_haber/722cf084-d694-11e8-aabb-79fd8ab902d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19" y="2348880"/>
            <a:ext cx="2326054" cy="176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http://www.ttb.org.tr/lib_haber/8f46758e-d91c-11e8-bffb-3a953e79a1b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26337"/>
            <a:ext cx="3073524" cy="168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 descr="http://www.ttb.org.tr/lib_haber/9c015988-ebf5-11e8-8ab1-f387cb6597c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01" y="4961071"/>
            <a:ext cx="2930460" cy="16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587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tr-TR" b="1" dirty="0"/>
              <a:t>Kaybettiklerimiz</a:t>
            </a:r>
            <a:endParaRPr lang="tr-T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615609" y="2780929"/>
            <a:ext cx="3312368" cy="3122846"/>
          </a:xfrm>
        </p:spPr>
        <p:txBody>
          <a:bodyPr>
            <a:normAutofit/>
          </a:bodyPr>
          <a:lstStyle/>
          <a:p>
            <a:r>
              <a:rPr lang="tr-TR" b="1" dirty="0"/>
              <a:t>Dr. Köksal Aydın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8" name="Resim 7" descr="http://www.ttb.org.tr/lib_haber/77d8bbf8-9553-11e8-825a-02bcac27bd3f.jpg">
            <a:extLst>
              <a:ext uri="{FF2B5EF4-FFF2-40B4-BE49-F238E27FC236}">
                <a16:creationId xmlns:a16="http://schemas.microsoft.com/office/drawing/2014/main" xmlns="" id="{DC8E0006-D181-4040-9BCF-29385A92DB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5220072" cy="348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Tabip Odaları ve </a:t>
            </a:r>
            <a:br>
              <a:rPr lang="tr-TR" altLang="tr-TR" dirty="0"/>
            </a:br>
            <a:r>
              <a:rPr lang="tr-TR" altLang="tr-TR" dirty="0"/>
              <a:t>Merkez Konseyi’ne Baskılar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2060848"/>
            <a:ext cx="5328592" cy="4607768"/>
          </a:xfrm>
        </p:spPr>
        <p:txBody>
          <a:bodyPr>
            <a:noAutofit/>
          </a:bodyPr>
          <a:lstStyle/>
          <a:p>
            <a:r>
              <a:rPr lang="tr-TR" sz="1800" b="1" dirty="0"/>
              <a:t>Görevden alma davasında karar verildi; TTB görevini sürdürecek!</a:t>
            </a:r>
          </a:p>
          <a:p>
            <a:r>
              <a:rPr lang="tr-TR" sz="1800" b="1" dirty="0"/>
              <a:t>TTB Merkez Konseyi Üyesi Dr. Halis Yerlikaya Serbest Bırakılsın</a:t>
            </a:r>
            <a:endParaRPr lang="tr-TR" sz="1800" dirty="0"/>
          </a:p>
          <a:p>
            <a:r>
              <a:rPr lang="tr-TR" sz="1800" b="1" dirty="0"/>
              <a:t>TTB Merkez Konseyi üyesi Dr. Halis Yerlikaya serbest bırakıldı</a:t>
            </a:r>
            <a:endParaRPr lang="tr-TR" sz="1800" dirty="0"/>
          </a:p>
          <a:p>
            <a:r>
              <a:rPr lang="tr-TR" sz="1800" b="1" dirty="0"/>
              <a:t>Kötülüğünüzün Farkındayız… İyi Hekimlikten Asla Vazgeçmeyeceğiz!</a:t>
            </a:r>
          </a:p>
          <a:p>
            <a:r>
              <a:rPr lang="tr-TR" sz="1800" b="1" dirty="0"/>
              <a:t>Dünya Tabipler Birliği’nden TTB’ye destek</a:t>
            </a:r>
          </a:p>
          <a:p>
            <a:r>
              <a:rPr lang="tr-TR" sz="1800" b="1" dirty="0"/>
              <a:t>Avrupa Doktorlar Daimi Komitesi’nden (CPME) TTB’ye destek</a:t>
            </a:r>
          </a:p>
          <a:p>
            <a:r>
              <a:rPr lang="tr-TR" sz="1800" b="1" dirty="0"/>
              <a:t>MWIA, Türkiye’de hekimlere karşı yürütülen kampanyaya son verilmesi talebini destekliyor </a:t>
            </a:r>
          </a:p>
          <a:p>
            <a:endParaRPr lang="tr-TR" sz="1800" dirty="0"/>
          </a:p>
        </p:txBody>
      </p:sp>
      <p:pic>
        <p:nvPicPr>
          <p:cNvPr id="4" name="Resim 3" descr="http://www.ttb.org.tr/lib_haber/9f2b4f10-7bb1-11e8-b523-64b664d3f657.jpg">
            <a:extLst>
              <a:ext uri="{FF2B5EF4-FFF2-40B4-BE49-F238E27FC236}">
                <a16:creationId xmlns:a16="http://schemas.microsoft.com/office/drawing/2014/main" xmlns="" id="{BECA39AD-F80F-0949-8FED-DCA1DE69B01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62" y="2060849"/>
            <a:ext cx="3345683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http://www.ttb.org.tr/lib_haber/3632c5a0-9642-11e8-bba9-02bcac27bd3f.jpg">
            <a:extLst>
              <a:ext uri="{FF2B5EF4-FFF2-40B4-BE49-F238E27FC236}">
                <a16:creationId xmlns:a16="http://schemas.microsoft.com/office/drawing/2014/main" xmlns="" id="{B015C05A-7AFD-A343-BCC7-71D4B7381F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77833"/>
            <a:ext cx="3311811" cy="2209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867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Tabip Odaları ve </a:t>
            </a:r>
            <a:br>
              <a:rPr lang="tr-TR" altLang="tr-TR" dirty="0"/>
            </a:br>
            <a:r>
              <a:rPr lang="tr-TR" altLang="tr-TR" dirty="0"/>
              <a:t>Merkez Konseyi’ne Baskılar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TTB Merkez Konseyi üyesi Dr. Yaşar Ulutaş bir an önce görevine iade edilmelidir!</a:t>
            </a:r>
          </a:p>
        </p:txBody>
      </p:sp>
      <p:pic>
        <p:nvPicPr>
          <p:cNvPr id="4" name="Resim 3" descr="http://www.ttb.org.tr/lib_haber/7e9ffc38-ecc1-11e8-8ab1-f387cb6597c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01008"/>
            <a:ext cx="3721596" cy="1832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41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Hekimlere Baskılar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69221" y="2133600"/>
            <a:ext cx="5040560" cy="4607768"/>
          </a:xfrm>
        </p:spPr>
        <p:txBody>
          <a:bodyPr>
            <a:noAutofit/>
          </a:bodyPr>
          <a:lstStyle/>
          <a:p>
            <a:r>
              <a:rPr lang="tr-TR" sz="2000" b="1" dirty="0"/>
              <a:t>Keyfi uygulamalar son bulsun! (Mersin- Dr. Zeki Sinan Doğan)</a:t>
            </a:r>
          </a:p>
          <a:p>
            <a:r>
              <a:rPr lang="tr-TR" sz="2000" b="1" dirty="0"/>
              <a:t>Giresun’da Yaşanan Üzücü Olay Hakkında Kamuoyu Duyurusu</a:t>
            </a:r>
          </a:p>
          <a:p>
            <a:r>
              <a:rPr lang="tr-TR" sz="2000" b="1" dirty="0"/>
              <a:t>Dr. Özlem Yağdıran Görevine İade Edilsin, Linç Kampanyası Sona Ersin!</a:t>
            </a:r>
            <a:endParaRPr lang="tr-TR" sz="2000" dirty="0"/>
          </a:p>
          <a:p>
            <a:r>
              <a:rPr lang="tr-TR" sz="2000" b="1" dirty="0"/>
              <a:t>TTB Giresun’da açıklama yaptı: Hekimlerin Hastayı Görmeden İlaç Yazması Suçtur!</a:t>
            </a:r>
            <a:endParaRPr lang="tr-TR" sz="2000" dirty="0"/>
          </a:p>
          <a:p>
            <a:r>
              <a:rPr lang="tr-TR" sz="2000" b="1" dirty="0"/>
              <a:t>Dr. Özlem Yağdıran Görevine İade Edildi</a:t>
            </a:r>
          </a:p>
          <a:p>
            <a:r>
              <a:rPr lang="tr-TR" sz="2000" b="1" dirty="0"/>
              <a:t>“Kuralın batsın doktor hanım!” makalesi için tekzip kararı alındı</a:t>
            </a:r>
          </a:p>
          <a:p>
            <a:endParaRPr lang="tr-TR" sz="2000" dirty="0"/>
          </a:p>
          <a:p>
            <a:endParaRPr lang="tr-TR" sz="2000" dirty="0"/>
          </a:p>
        </p:txBody>
      </p:sp>
      <p:pic>
        <p:nvPicPr>
          <p:cNvPr id="5" name="Resim 4" descr="http://www.ttb.org.tr/lib_haber/7b6435aa-77b6-11e8-b523-64b664d3f657.jpg">
            <a:extLst>
              <a:ext uri="{FF2B5EF4-FFF2-40B4-BE49-F238E27FC236}">
                <a16:creationId xmlns:a16="http://schemas.microsoft.com/office/drawing/2014/main" xmlns="" id="{1B0C2F14-EFCD-7D4C-9FC9-6159F0E392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448" y="2060849"/>
            <a:ext cx="3562251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 descr="http://www.ttb.org.tr/lib_haber/fb2c9540-9564-11e8-825a-02bcac27bd3f.jpg">
            <a:extLst>
              <a:ext uri="{FF2B5EF4-FFF2-40B4-BE49-F238E27FC236}">
                <a16:creationId xmlns:a16="http://schemas.microsoft.com/office/drawing/2014/main" xmlns="" id="{A0899BDE-5972-6442-AB66-0639108959B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09120"/>
            <a:ext cx="3486785" cy="2326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92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Hekim Özlük Hakları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3600"/>
            <a:ext cx="7416824" cy="4607768"/>
          </a:xfrm>
        </p:spPr>
        <p:txBody>
          <a:bodyPr>
            <a:noAutofit/>
          </a:bodyPr>
          <a:lstStyle/>
          <a:p>
            <a:r>
              <a:rPr lang="tr-TR" b="1" dirty="0"/>
              <a:t>Aday olamayan hekimler görevlerine derhal dönebilmelidir.</a:t>
            </a:r>
          </a:p>
          <a:p>
            <a:r>
              <a:rPr lang="tr-TR" b="1" dirty="0"/>
              <a:t>e-Reçete zorunluluğunun iptali istendi.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191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Prof. Dr. Onur Hamzaoğlu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69221" y="2133600"/>
            <a:ext cx="5040560" cy="4607768"/>
          </a:xfrm>
        </p:spPr>
        <p:txBody>
          <a:bodyPr>
            <a:noAutofit/>
          </a:bodyPr>
          <a:lstStyle/>
          <a:p>
            <a:r>
              <a:rPr lang="tr-TR" sz="2000" b="1" dirty="0"/>
              <a:t>Milletvekilleri İbrahim Kaboğlu ve Ahmet Şık’tan TTB Toplum Hekim Dergisi Editörü Onur Hamzaoğlu İçin Özgürlük Çağrısı</a:t>
            </a:r>
          </a:p>
          <a:p>
            <a:r>
              <a:rPr lang="tr-TR" sz="2000" b="1" dirty="0"/>
              <a:t>TTB ve ATO’dan Ortak Açıklama “Prof. Dr. Onur Hamzaoğlu, Yaşamını Halkın Sağlığına Adamış Bilim İnsanıdır. Serbest Bırakılsın!”</a:t>
            </a:r>
            <a:endParaRPr lang="tr-TR" sz="2000" dirty="0"/>
          </a:p>
          <a:p>
            <a:r>
              <a:rPr lang="tr-TR" sz="2000" b="1" dirty="0"/>
              <a:t>‘Hamzaoğlu’ Okuma Tiyatrosu Ankara’da Sahnelendi</a:t>
            </a:r>
            <a:endParaRPr lang="tr-TR" sz="2000" dirty="0"/>
          </a:p>
          <a:p>
            <a:r>
              <a:rPr lang="tr-TR" sz="2000" b="1" dirty="0"/>
              <a:t>CPME, Prof. Dr. Onur Hamzaoğlu’nun serbest bırakılması talebiyle Cumhurbaşkanı’na mektup gönderdi</a:t>
            </a:r>
            <a:endParaRPr lang="tr-TR" sz="2000" dirty="0"/>
          </a:p>
          <a:p>
            <a:r>
              <a:rPr lang="tr-TR" sz="2000" b="1" dirty="0"/>
              <a:t>Prof. Dr. Onur Hamzaoğlu Özgürlüğüne Kavuştu!</a:t>
            </a:r>
            <a:endParaRPr lang="tr-TR" sz="2000" dirty="0"/>
          </a:p>
          <a:p>
            <a:endParaRPr lang="tr-TR" sz="2000" dirty="0"/>
          </a:p>
        </p:txBody>
      </p:sp>
      <p:pic>
        <p:nvPicPr>
          <p:cNvPr id="7" name="Resim 6" descr="http://www.ttb.org.tr/lib_haber/1c397594-8914-11e8-855e-02bcac27bd3f.jpg">
            <a:extLst>
              <a:ext uri="{FF2B5EF4-FFF2-40B4-BE49-F238E27FC236}">
                <a16:creationId xmlns:a16="http://schemas.microsoft.com/office/drawing/2014/main" xmlns="" id="{E4B327B9-A217-2340-A04E-8D635D2A55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94623"/>
            <a:ext cx="3460115" cy="23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 descr="http://www.ttb.org.tr/lib_haber/b5b8c154-8b1a-11e8-855e-02bcac27bd3f.jpg">
            <a:extLst>
              <a:ext uri="{FF2B5EF4-FFF2-40B4-BE49-F238E27FC236}">
                <a16:creationId xmlns:a16="http://schemas.microsoft.com/office/drawing/2014/main" xmlns="" id="{03825030-510D-274F-84A4-E7E2D25BD93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61" y="4509120"/>
            <a:ext cx="3471433" cy="231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349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10 Ekim (Ankara Gar Katliamı)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3600"/>
            <a:ext cx="7416824" cy="4607768"/>
          </a:xfrm>
        </p:spPr>
        <p:txBody>
          <a:bodyPr>
            <a:noAutofit/>
          </a:bodyPr>
          <a:lstStyle/>
          <a:p>
            <a:r>
              <a:rPr lang="tr-TR" b="1" dirty="0"/>
              <a:t>Duruşmalar:</a:t>
            </a:r>
          </a:p>
          <a:p>
            <a:pPr marL="0" indent="0">
              <a:buNone/>
            </a:pPr>
            <a:r>
              <a:rPr lang="tr-TR" b="1" dirty="0"/>
              <a:t>	12-13 Haziran 2018 , 31 Temmuz-1-2 Ağustos 2018</a:t>
            </a:r>
          </a:p>
          <a:p>
            <a:r>
              <a:rPr lang="tr-TR" b="1" dirty="0"/>
              <a:t>10 Ekim Ankara Gar Katliamı ile İlgili Ankara Valisi ile görüşme</a:t>
            </a:r>
          </a:p>
          <a:p>
            <a:r>
              <a:rPr lang="tr-TR" b="1" dirty="0"/>
              <a:t>“Emek - Barış ve Demokrasi” </a:t>
            </a:r>
            <a:r>
              <a:rPr lang="tr-TR" b="1" dirty="0" err="1"/>
              <a:t>Mitingi’ne</a:t>
            </a:r>
            <a:r>
              <a:rPr lang="tr-TR" b="1" dirty="0"/>
              <a:t> Güle Oynaya Gelen 103 İnsanın Parçalanmış Bedenleri Arasında Adalet Arıyoruz!</a:t>
            </a:r>
          </a:p>
          <a:p>
            <a:r>
              <a:rPr lang="tr-TR" b="1" dirty="0"/>
              <a:t>On Ekim Anıtı Yenileme Ortak Basın Açıklaması (30 Ekim 2018)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4746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Uluslararası İlişkiler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2132856"/>
            <a:ext cx="5256584" cy="4608512"/>
          </a:xfrm>
        </p:spPr>
        <p:txBody>
          <a:bodyPr>
            <a:noAutofit/>
          </a:bodyPr>
          <a:lstStyle/>
          <a:p>
            <a:r>
              <a:rPr lang="tr-TR" dirty="0"/>
              <a:t>TTB’den Yunanistan Tabipler Birliği’ne ‘Geçmiş Olsun’ Mesajı</a:t>
            </a:r>
          </a:p>
          <a:p>
            <a:r>
              <a:rPr lang="tr-TR" dirty="0"/>
              <a:t>TTB, Dünya Tabipler Birliği Genel Kurulu’na katıldı</a:t>
            </a:r>
          </a:p>
          <a:p>
            <a:r>
              <a:rPr lang="tr-TR" dirty="0"/>
              <a:t>UEMS (ATUB) Genel Kurulu (18-19 Ekim 2018)</a:t>
            </a:r>
          </a:p>
          <a:p>
            <a:r>
              <a:rPr lang="tr-TR" dirty="0"/>
              <a:t>DSÖ Hava Kirliliği Toplantısı (Cenevre, 30 Ekim-1 Kasım)</a:t>
            </a:r>
          </a:p>
        </p:txBody>
      </p:sp>
      <p:pic>
        <p:nvPicPr>
          <p:cNvPr id="4" name="Resim 3" descr="http://www.ttb.org.tr/lib_haber/7ee89ad6-d062-11e8-9735-8bb3e14cda5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6872"/>
            <a:ext cx="3720326" cy="204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Bakanlıklarla İlişkiler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/>
              <a:t>ÇSGB İş Sağlığı ve Güvenliği Genel Müdürlüğü İSGÜM İş ve Meslek Hastalıkları Önleme Eylem Planı Çalışma Grubu Toplantısı</a:t>
            </a:r>
          </a:p>
          <a:p>
            <a:r>
              <a:rPr lang="tr-TR" dirty="0"/>
              <a:t>Gümrük ve Ticaret Bakanlığı Reklam Kurulu</a:t>
            </a:r>
          </a:p>
          <a:p>
            <a:r>
              <a:rPr lang="tr-TR" dirty="0"/>
              <a:t>ÇSGB İş Sağlığı ve Güvenliği Genel Müdürlüğü «28.Ulusal İSG Konsey» Toplantısı</a:t>
            </a:r>
          </a:p>
          <a:p>
            <a:r>
              <a:rPr lang="tr-TR" dirty="0"/>
              <a:t>Orman ve Su İşleri Bakanlığı «HADMEK» Toplantısı</a:t>
            </a:r>
          </a:p>
          <a:p>
            <a:r>
              <a:rPr lang="tr-TR" dirty="0"/>
              <a:t>Kamu Denetçiliği Kurumu Toplantısı</a:t>
            </a:r>
          </a:p>
          <a:p>
            <a:r>
              <a:rPr lang="tr-TR" dirty="0"/>
              <a:t>TC Mesleki Yeterlilik Kurumu Meslek Standartları Dairesi Başkanlığı «Meslek Haritası </a:t>
            </a:r>
            <a:r>
              <a:rPr lang="tr-TR" dirty="0" err="1"/>
              <a:t>Çalıştayı</a:t>
            </a:r>
            <a:r>
              <a:rPr lang="tr-TR" dirty="0"/>
              <a:t>» </a:t>
            </a:r>
          </a:p>
          <a:p>
            <a:r>
              <a:rPr lang="tr-TR" dirty="0"/>
              <a:t>TC Sağlık Bakanlığı «Türkiye </a:t>
            </a:r>
            <a:r>
              <a:rPr lang="tr-TR" dirty="0" err="1"/>
              <a:t>Zoonotik</a:t>
            </a:r>
            <a:r>
              <a:rPr lang="tr-TR" dirty="0"/>
              <a:t> Hastalıklarla Mücadele Komitesi 1. Olağan Toplantısı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67981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Kurumlarla İlişkiler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19C0203-3D3F-B54B-B5B8-CF3231DD6D47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2132856"/>
            <a:ext cx="4752528" cy="460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tr-TR" sz="1800" b="1" dirty="0"/>
              <a:t>Mülkiyeliler Birliği Heyeti TTB’yi ziyaret etti </a:t>
            </a:r>
          </a:p>
          <a:p>
            <a:pPr fontAlgn="auto">
              <a:spcAft>
                <a:spcPts val="0"/>
              </a:spcAft>
            </a:pPr>
            <a:r>
              <a:rPr lang="tr-TR" sz="1800" b="1" dirty="0"/>
              <a:t>ÖDP Heyeti TTB’ni ziyaret etti</a:t>
            </a:r>
          </a:p>
          <a:p>
            <a:pPr fontAlgn="auto">
              <a:spcAft>
                <a:spcPts val="0"/>
              </a:spcAft>
            </a:pPr>
            <a:r>
              <a:rPr lang="tr-TR" sz="1800" b="1" dirty="0"/>
              <a:t>Türk Ortopedi ve Travmatoloji Birliği Derneği Ziyareti</a:t>
            </a:r>
          </a:p>
          <a:p>
            <a:pPr fontAlgn="auto">
              <a:spcAft>
                <a:spcPts val="0"/>
              </a:spcAft>
            </a:pPr>
            <a:r>
              <a:rPr lang="tr-TR" sz="1800" b="1" dirty="0"/>
              <a:t>İHD Genel Kurulu </a:t>
            </a:r>
          </a:p>
          <a:p>
            <a:pPr fontAlgn="auto">
              <a:spcAft>
                <a:spcPts val="0"/>
              </a:spcAft>
            </a:pPr>
            <a:r>
              <a:rPr lang="tr-TR" sz="1800" b="1" dirty="0"/>
              <a:t>Emek Partisi İle Görüşme (1 Ekim 2018)</a:t>
            </a:r>
          </a:p>
          <a:p>
            <a:pPr fontAlgn="auto">
              <a:spcAft>
                <a:spcPts val="0"/>
              </a:spcAft>
            </a:pPr>
            <a:r>
              <a:rPr lang="tr-TR" sz="1800" b="1" dirty="0"/>
              <a:t>TÜRMOB XX. Türkiye Muhasebe Kongresi (5 Ekim 2018)</a:t>
            </a:r>
          </a:p>
          <a:p>
            <a:pPr fontAlgn="auto">
              <a:spcAft>
                <a:spcPts val="0"/>
              </a:spcAft>
            </a:pPr>
            <a:r>
              <a:rPr lang="tr-TR" sz="1800" b="1" dirty="0"/>
              <a:t>Türkiye Hapishane Çalışmaları Merkezi/Ceza İnfaz Sisteminde Sivil Toplum Derneği «Türkiye Hapishaneleri Raporu Atölye Çalışması» </a:t>
            </a:r>
            <a:endParaRPr lang="tr-TR" sz="1800" dirty="0"/>
          </a:p>
        </p:txBody>
      </p:sp>
      <p:pic>
        <p:nvPicPr>
          <p:cNvPr id="7" name="Resim 6" descr="http://www.ttb.org.tr/lib_haber/c373acc4-7935-11e8-b523-64b664d3f657.jpg">
            <a:extLst>
              <a:ext uri="{FF2B5EF4-FFF2-40B4-BE49-F238E27FC236}">
                <a16:creationId xmlns:a16="http://schemas.microsoft.com/office/drawing/2014/main" xmlns="" id="{780B5C2D-E8DC-164D-9628-0C5FFD2153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3480211" cy="232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 descr="http://www.ttb.org.tr/lib_haber/d028b4ee-7ed2-11e8-9d04-9f4a940769f9.jpg">
            <a:extLst>
              <a:ext uri="{FF2B5EF4-FFF2-40B4-BE49-F238E27FC236}">
                <a16:creationId xmlns:a16="http://schemas.microsoft.com/office/drawing/2014/main" xmlns="" id="{2248C2F4-B059-0B40-A929-943474139D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70" y="4529499"/>
            <a:ext cx="3446145" cy="2299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842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569325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tr-TR" sz="4400" dirty="0"/>
              <a:t>Katıldığımız Etkinlikler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276475"/>
            <a:ext cx="4410075" cy="3886200"/>
          </a:xfrm>
        </p:spPr>
        <p:txBody>
          <a:bodyPr>
            <a:normAutofit/>
          </a:bodyPr>
          <a:lstStyle/>
          <a:p>
            <a:r>
              <a:rPr lang="tr-TR" altLang="tr-TR" sz="1800" b="1" dirty="0"/>
              <a:t>Hacettepe Üniversitesi Nüfus </a:t>
            </a:r>
            <a:r>
              <a:rPr lang="tr-TR" altLang="tr-TR" sz="1800" b="1" dirty="0" err="1"/>
              <a:t>Etüdleri</a:t>
            </a:r>
            <a:r>
              <a:rPr lang="tr-TR" altLang="tr-TR" sz="1800" b="1" dirty="0"/>
              <a:t> Enstitüsü «2018 Türkiye Nüfus ve Sağlık Araştırması Hazırlık Toplantısı»</a:t>
            </a:r>
          </a:p>
          <a:p>
            <a:r>
              <a:rPr lang="tr-TR" altLang="tr-TR" sz="1800" b="1" dirty="0"/>
              <a:t>Çiğdem Toker Duruşması</a:t>
            </a:r>
          </a:p>
          <a:p>
            <a:r>
              <a:rPr lang="tr-TR" altLang="tr-TR" sz="1800" b="1" dirty="0"/>
              <a:t>Tarım Orman İş Kocaeli Orman İşletme Müdürlüğü Çöp Yakma Tesisi Kurulma ve İşletmesinin Olası Etkileri Teknik Heyet Ziyareti</a:t>
            </a:r>
          </a:p>
          <a:p>
            <a:r>
              <a:rPr lang="tr-TR" altLang="tr-TR" sz="1800" b="1" dirty="0"/>
              <a:t>13. Karaburun Bilim Kongresi (İzmir, 8 Eylül 2018)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tr-TR" b="1" dirty="0"/>
              <a:t>TTB 69. Büyük Kongresi </a:t>
            </a:r>
            <a:endParaRPr lang="tr-T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7533177" y="2276872"/>
            <a:ext cx="1503319" cy="3886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tr-TR" altLang="tr-TR" dirty="0"/>
              <a:t>8-10 Haziran 2018</a:t>
            </a:r>
          </a:p>
        </p:txBody>
      </p:sp>
      <p:pic>
        <p:nvPicPr>
          <p:cNvPr id="6" name="Resim 5" descr="http://www.ttb.org.tr/lib_haber/bb67cf58-6b37-11e8-8f08-7c307bdbd6a0.jpg">
            <a:extLst>
              <a:ext uri="{FF2B5EF4-FFF2-40B4-BE49-F238E27FC236}">
                <a16:creationId xmlns:a16="http://schemas.microsoft.com/office/drawing/2014/main" xmlns="" id="{D9C5E563-2EE7-514B-81CD-DE0DD7AB15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" y="1988840"/>
            <a:ext cx="7303166" cy="486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811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tr-TR" altLang="tr-TR" sz="4000" dirty="0"/>
              <a:t>Sağlık Meslek Örgütleri Ortak Açıklamalar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2276475"/>
            <a:ext cx="4679950" cy="3886200"/>
          </a:xfrm>
        </p:spPr>
        <p:txBody>
          <a:bodyPr>
            <a:normAutofit fontScale="92500" lnSpcReduction="10000"/>
          </a:bodyPr>
          <a:lstStyle/>
          <a:p>
            <a:r>
              <a:rPr lang="tr-TR" sz="1800" b="1" dirty="0"/>
              <a:t>Sağlık Meslek Örgütleri haftalık olarak toplantılarını gerçekleştirmektedir.</a:t>
            </a:r>
          </a:p>
          <a:p>
            <a:r>
              <a:rPr lang="tr-TR" sz="1800" b="1" dirty="0"/>
              <a:t>Türk </a:t>
            </a:r>
            <a:r>
              <a:rPr lang="tr-TR" sz="1800" b="1" dirty="0" err="1"/>
              <a:t>Dişhekimleri</a:t>
            </a:r>
            <a:r>
              <a:rPr lang="tr-TR" sz="1800" b="1" dirty="0"/>
              <a:t> Birliği’nin Yeni Merkez Konseye Ziyareti (4 Temmuz 2018)</a:t>
            </a:r>
          </a:p>
          <a:p>
            <a:r>
              <a:rPr lang="tr-TR" sz="1800" b="1" dirty="0"/>
              <a:t>Türk Eczacıları Birliği Ziyareti (21 Haziran 2018)</a:t>
            </a:r>
          </a:p>
          <a:p>
            <a:r>
              <a:rPr lang="tr-TR" sz="1800" b="1" dirty="0"/>
              <a:t>Güvenli Besine Ulaşma Hakkımız Devlet Tarafından Güvenceye Alınmalıdır</a:t>
            </a:r>
            <a:endParaRPr lang="tr-TR" sz="1800" dirty="0"/>
          </a:p>
          <a:p>
            <a:r>
              <a:rPr lang="tr-TR" sz="1800" b="1" dirty="0"/>
              <a:t>Sağlık çalışanlarının mesleki sorumlulukları yerine getirmesi yargılanamaz!</a:t>
            </a:r>
          </a:p>
          <a:p>
            <a:r>
              <a:rPr lang="tr-TR" sz="1800" b="1" dirty="0"/>
              <a:t>Sağlık meslek örgütlerinden eksik fiili hizmet zammı düzenlemesine karşı ortak mücadele kararı</a:t>
            </a:r>
          </a:p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461" y="2130341"/>
            <a:ext cx="215918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 descr="http://www.ttb.org.tr/lib_haber/f4f71584-bbf6-11e8-950f-6495c001c2c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702" y="3598971"/>
            <a:ext cx="214763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www.ttb.org.tr/lib_haber/6addfb1a-bccd-11e8-950f-6495c001c2c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461" y="4967123"/>
            <a:ext cx="2339224" cy="15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Sağlık Meslek Örgütleri Ortak Açıklamalar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Türk </a:t>
            </a:r>
            <a:r>
              <a:rPr lang="tr-TR" dirty="0" err="1"/>
              <a:t>Dişhekimleri</a:t>
            </a:r>
            <a:r>
              <a:rPr lang="tr-TR" dirty="0"/>
              <a:t> Birliği «Türkiye’nin Yeni Yönetim Koşullarında, Kamu Kurumu Niteliğindeki Meslek Kuruluşlarının Geleceği Sempozyumu (25-26 Eylül 2018)</a:t>
            </a:r>
          </a:p>
          <a:p>
            <a:r>
              <a:rPr lang="tr-TR" dirty="0"/>
              <a:t>Türk Eczacıları Birliği «Dünya Eczacılar Günü Resepsiyonu» (25 Eylül 2018)</a:t>
            </a:r>
          </a:p>
          <a:p>
            <a:r>
              <a:rPr lang="tr-TR" dirty="0"/>
              <a:t>24. Uluslararası </a:t>
            </a:r>
            <a:r>
              <a:rPr lang="tr-TR" dirty="0" err="1"/>
              <a:t>Dişhekimliği</a:t>
            </a:r>
            <a:r>
              <a:rPr lang="tr-TR" dirty="0"/>
              <a:t> Kongresi (27 Eylül 2018)</a:t>
            </a:r>
          </a:p>
          <a:p>
            <a:r>
              <a:rPr lang="tr-TR" dirty="0"/>
              <a:t>Türk </a:t>
            </a:r>
            <a:r>
              <a:rPr lang="tr-TR" dirty="0" err="1"/>
              <a:t>Dişhekimleri</a:t>
            </a:r>
            <a:r>
              <a:rPr lang="tr-TR" dirty="0"/>
              <a:t> Birliği 17. Olağan Genel Kurulu (2 Kasım 2018)</a:t>
            </a:r>
          </a:p>
          <a:p>
            <a:r>
              <a:rPr lang="tr-TR" dirty="0"/>
              <a:t>14. Türkiye Eczacılık Kongresi (3 Kasım 2018)</a:t>
            </a:r>
          </a:p>
        </p:txBody>
      </p:sp>
    </p:spTree>
    <p:extLst>
      <p:ext uri="{BB962C8B-B14F-4D97-AF65-F5344CB8AC3E}">
        <p14:creationId xmlns:p14="http://schemas.microsoft.com/office/powerpoint/2010/main" val="1359371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tr-TR" altLang="tr-TR" sz="4000" dirty="0"/>
              <a:t>Emek Meslek Örgütleri Ortak Açıklamalar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2276475"/>
            <a:ext cx="7560766" cy="3886200"/>
          </a:xfrm>
        </p:spPr>
        <p:txBody>
          <a:bodyPr>
            <a:normAutofit lnSpcReduction="10000"/>
          </a:bodyPr>
          <a:lstStyle/>
          <a:p>
            <a:r>
              <a:rPr lang="tr-TR" b="1" dirty="0"/>
              <a:t>KESK Heyeti TTB’ni ziyaret etti</a:t>
            </a:r>
          </a:p>
          <a:p>
            <a:r>
              <a:rPr lang="tr-TR" b="1" dirty="0"/>
              <a:t>TTB- DİSK-KESK-TMMOB ve 10 Ekim-</a:t>
            </a:r>
            <a:r>
              <a:rPr lang="tr-TR" b="1" dirty="0" err="1"/>
              <a:t>Der’den</a:t>
            </a:r>
            <a:r>
              <a:rPr lang="tr-TR" b="1" dirty="0"/>
              <a:t>, 10 Ekim Ankara Katliamı Davası’na Çağrı</a:t>
            </a:r>
            <a:endParaRPr lang="tr-TR" dirty="0"/>
          </a:p>
          <a:p>
            <a:r>
              <a:rPr lang="tr-TR" b="1" dirty="0"/>
              <a:t>DİSK-KESK-TMMOB-TTB: Sağlık Bakanlığı Anayasal Yetkilerini Aşıyor!</a:t>
            </a:r>
          </a:p>
          <a:p>
            <a:r>
              <a:rPr lang="tr-TR" b="1" dirty="0"/>
              <a:t>KESK-DİSK-TMMOB-TTB’den </a:t>
            </a:r>
            <a:br>
              <a:rPr lang="tr-TR" b="1" dirty="0"/>
            </a:br>
            <a:r>
              <a:rPr lang="tr-TR" b="1" dirty="0"/>
              <a:t>CHP’ye Ziyaret</a:t>
            </a:r>
          </a:p>
          <a:p>
            <a:r>
              <a:rPr lang="tr-TR" b="1" dirty="0"/>
              <a:t>Barış’ı, özgürlüğü ve eşitliği </a:t>
            </a:r>
            <a:br>
              <a:rPr lang="tr-TR" b="1" dirty="0"/>
            </a:br>
            <a:r>
              <a:rPr lang="tr-TR" b="1" dirty="0"/>
              <a:t>bu topraklarda kökleşmiş bir </a:t>
            </a:r>
            <a:br>
              <a:rPr lang="tr-TR" b="1" dirty="0"/>
            </a:br>
            <a:r>
              <a:rPr lang="tr-TR" b="1" dirty="0"/>
              <a:t>ağaç haline getireceğimize </a:t>
            </a:r>
            <a:br>
              <a:rPr lang="tr-TR" b="1" dirty="0"/>
            </a:br>
            <a:r>
              <a:rPr lang="tr-TR" b="1" dirty="0"/>
              <a:t>söz veriyoruz!</a:t>
            </a:r>
          </a:p>
          <a:p>
            <a:endParaRPr lang="tr-TR" dirty="0"/>
          </a:p>
        </p:txBody>
      </p:sp>
      <p:pic>
        <p:nvPicPr>
          <p:cNvPr id="4" name="Resim 3" descr="http://www.ttb.org.tr/lib_haber/8b8df798-9bc1-11e8-a344-02bcac27bd3f.jpg">
            <a:extLst>
              <a:ext uri="{FF2B5EF4-FFF2-40B4-BE49-F238E27FC236}">
                <a16:creationId xmlns:a16="http://schemas.microsoft.com/office/drawing/2014/main" xmlns="" id="{64DC606F-C15F-D44F-AEA0-87D019A889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66242"/>
            <a:ext cx="3851920" cy="2569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154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Emek Meslek Örgütleri Ortak Açıklamalar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1" y="2336873"/>
            <a:ext cx="5488418" cy="3599316"/>
          </a:xfrm>
        </p:spPr>
        <p:txBody>
          <a:bodyPr>
            <a:normAutofit fontScale="85000" lnSpcReduction="10000"/>
          </a:bodyPr>
          <a:lstStyle/>
          <a:p>
            <a:r>
              <a:rPr lang="tr-TR" dirty="0"/>
              <a:t>TTB, DİSK, KESK ve TMMOB’den gözaltına alınan 3. havalimanı işçilerinin durumu ve talepleriyle ilgili ortak açıklama</a:t>
            </a:r>
          </a:p>
          <a:p>
            <a:r>
              <a:rPr lang="tr-TR" dirty="0"/>
              <a:t>TTB, DİSK, KESK ve TMMOB’dan ortak mücadele çağrısı: Krizin bedelini ödemeyeceğiz!</a:t>
            </a:r>
          </a:p>
          <a:p>
            <a:r>
              <a:rPr lang="tr-TR" dirty="0"/>
              <a:t>TTB, DİSK, KESK ve TMMOB’den </a:t>
            </a:r>
            <a:r>
              <a:rPr lang="tr-TR" dirty="0" err="1"/>
              <a:t>Flormar</a:t>
            </a:r>
            <a:r>
              <a:rPr lang="tr-TR" dirty="0"/>
              <a:t> işçilerine destek ziyareti</a:t>
            </a:r>
          </a:p>
          <a:p>
            <a:r>
              <a:rPr lang="tr-TR" dirty="0"/>
              <a:t>Sendikalar, meslek ve demokratik kitle örgütlerinden krize karşı ortak deklarasyon</a:t>
            </a:r>
          </a:p>
          <a:p>
            <a:r>
              <a:rPr lang="tr-TR" dirty="0" err="1"/>
              <a:t>KESK’in</a:t>
            </a:r>
            <a:r>
              <a:rPr lang="tr-TR" dirty="0"/>
              <a:t> yanındayız</a:t>
            </a:r>
          </a:p>
          <a:p>
            <a:endParaRPr lang="tr-TR" dirty="0"/>
          </a:p>
          <a:p>
            <a:endParaRPr lang="tr-TR" b="1" dirty="0"/>
          </a:p>
          <a:p>
            <a:endParaRPr lang="tr-TR" dirty="0"/>
          </a:p>
        </p:txBody>
      </p:sp>
      <p:pic>
        <p:nvPicPr>
          <p:cNvPr id="5" name="Resim 4" descr="http://www.ttb.org.tr/lib_haber/bb5a3170-d768-11e8-aabb-79fd8ab902d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0848"/>
            <a:ext cx="2736304" cy="219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 descr="http://www.ttb.org.tr/lib_haber/b0d25ca6-d92e-11e8-bffb-3a953e79a1b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53136"/>
            <a:ext cx="2750378" cy="1617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317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Toplumsal Sorumluluklarımız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2158628"/>
            <a:ext cx="4608512" cy="4582740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/>
              <a:t>Hemşire Rezzan en-</a:t>
            </a:r>
            <a:r>
              <a:rPr lang="tr-TR" b="1" dirty="0" err="1"/>
              <a:t>Neccar’ın</a:t>
            </a:r>
            <a:r>
              <a:rPr lang="tr-TR" b="1" dirty="0"/>
              <a:t> Gazze’de sağlık hizmeti sunarken öldürülmesi bir insanlık suçudur!</a:t>
            </a:r>
          </a:p>
          <a:p>
            <a:r>
              <a:rPr lang="tr-TR" b="1" dirty="0"/>
              <a:t>TTB’ye Ali İsmail Korkmaz Yaşam Ödülü</a:t>
            </a:r>
            <a:endParaRPr lang="tr-TR" dirty="0"/>
          </a:p>
          <a:p>
            <a:r>
              <a:rPr lang="tr-TR" b="1" dirty="0"/>
              <a:t>Çocuk işçiliği yasaklanmalıdır!</a:t>
            </a:r>
            <a:endParaRPr lang="tr-TR" dirty="0"/>
          </a:p>
          <a:p>
            <a:r>
              <a:rPr lang="tr-TR" b="1" dirty="0"/>
              <a:t>Hastanelerin güvenliği sağlansın</a:t>
            </a:r>
            <a:endParaRPr lang="tr-TR" dirty="0"/>
          </a:p>
          <a:p>
            <a:r>
              <a:rPr lang="tr-TR" b="1" dirty="0"/>
              <a:t>Mülteciliği Ortaya Çıkaran Koşullara Son Verilsin</a:t>
            </a:r>
            <a:endParaRPr lang="tr-TR" dirty="0"/>
          </a:p>
          <a:p>
            <a:r>
              <a:rPr lang="tr-TR" b="1" dirty="0" err="1"/>
              <a:t>Madımak’ın</a:t>
            </a:r>
            <a:r>
              <a:rPr lang="tr-TR" b="1" dirty="0"/>
              <a:t> Ateşi İçimizi Yakmaya Devam Ediyor</a:t>
            </a:r>
            <a:endParaRPr lang="tr-TR" dirty="0"/>
          </a:p>
          <a:p>
            <a:r>
              <a:rPr lang="tr-TR" b="1" dirty="0"/>
              <a:t>”Süresiz Sağlık Kurulu” Raporu Hakkında Sağlık Bakanlığı Kamuoyunu Aydınlatmalıdır!</a:t>
            </a:r>
            <a:endParaRPr lang="tr-TR" dirty="0"/>
          </a:p>
        </p:txBody>
      </p:sp>
      <p:pic>
        <p:nvPicPr>
          <p:cNvPr id="6" name="Resim 5" descr="http://www.ttb.org.tr/lib_haber/cd8e3290-67ee-11e8-8f08-7c307bdbd6a0.jpg">
            <a:extLst>
              <a:ext uri="{FF2B5EF4-FFF2-40B4-BE49-F238E27FC236}">
                <a16:creationId xmlns:a16="http://schemas.microsoft.com/office/drawing/2014/main" xmlns="" id="{1DA381A8-815C-C74B-97B6-EFFB048DF0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83" y="4022725"/>
            <a:ext cx="4214495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Toplumsal Sorumluluklarımız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531639" y="2158628"/>
            <a:ext cx="4544418" cy="4294708"/>
          </a:xfrm>
        </p:spPr>
        <p:txBody>
          <a:bodyPr>
            <a:normAutofit fontScale="92500" lnSpcReduction="20000"/>
          </a:bodyPr>
          <a:lstStyle/>
          <a:p>
            <a:r>
              <a:rPr lang="tr-TR" sz="2000" b="1" dirty="0"/>
              <a:t>Toplum çocuklarına sahip çıkmalıdır</a:t>
            </a:r>
          </a:p>
          <a:p>
            <a:r>
              <a:rPr lang="tr-TR" sz="2000" b="1" dirty="0"/>
              <a:t>Bir Daha Yaşanmasın!</a:t>
            </a:r>
            <a:endParaRPr lang="tr-TR" sz="2000" dirty="0"/>
          </a:p>
          <a:p>
            <a:r>
              <a:rPr lang="tr-TR" sz="2000" b="1" dirty="0"/>
              <a:t>Çocuk Gebeliklerin Bildirimi Zorunludur</a:t>
            </a:r>
            <a:endParaRPr lang="tr-TR" sz="2000" dirty="0"/>
          </a:p>
          <a:p>
            <a:r>
              <a:rPr lang="tr-TR" sz="2000" b="1" dirty="0"/>
              <a:t>Yaşamı Savunmaya Devam Etmeliyiz</a:t>
            </a:r>
            <a:endParaRPr lang="tr-TR" sz="2000" dirty="0"/>
          </a:p>
          <a:p>
            <a:r>
              <a:rPr lang="tr-TR" sz="2000" b="1" dirty="0"/>
              <a:t>17 Ağustos 1999’u unutmayacağız!</a:t>
            </a:r>
          </a:p>
          <a:p>
            <a:r>
              <a:rPr lang="tr-TR" sz="2000" b="1" dirty="0"/>
              <a:t>Tercan’da 5 ölüm: Bireysel silahlanma gecikmeksizin kontrol altına alınmalıdır!</a:t>
            </a:r>
            <a:endParaRPr lang="tr-TR" sz="2000" dirty="0"/>
          </a:p>
          <a:p>
            <a:r>
              <a:rPr lang="tr-TR" sz="2000" b="1" dirty="0"/>
              <a:t>2018 </a:t>
            </a:r>
            <a:r>
              <a:rPr lang="tr-TR" sz="2000" b="1" dirty="0" err="1"/>
              <a:t>Türkiyesi’nde</a:t>
            </a:r>
            <a:r>
              <a:rPr lang="tr-TR" sz="2000" b="1" dirty="0"/>
              <a:t> Şarbon Karantinası</a:t>
            </a:r>
            <a:endParaRPr lang="tr-TR" sz="2000" dirty="0"/>
          </a:p>
          <a:p>
            <a:r>
              <a:rPr lang="tr-TR" sz="2000" b="1" dirty="0"/>
              <a:t>​30 Ağustos Zafer Bayramı Kutlu Olsun!</a:t>
            </a:r>
          </a:p>
          <a:p>
            <a:r>
              <a:rPr lang="tr-TR" sz="2000" b="1" dirty="0"/>
              <a:t>Öncelik çevre ve halkın sağlığı olmalı</a:t>
            </a:r>
          </a:p>
        </p:txBody>
      </p:sp>
      <p:pic>
        <p:nvPicPr>
          <p:cNvPr id="4" name="Resim 3" descr="http://www.ttb.org.tr/lib_haber/3d84dfb6-810f-11e8-9d04-9f4a940769f9.jpg">
            <a:extLst>
              <a:ext uri="{FF2B5EF4-FFF2-40B4-BE49-F238E27FC236}">
                <a16:creationId xmlns:a16="http://schemas.microsoft.com/office/drawing/2014/main" xmlns="" id="{58E726EA-B0D8-A942-A58B-9BAF72155E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3725545" cy="2486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66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Toplumsal Sorumluluklarımız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/>
              <a:t>Sekiz yaşında bir çocuğu kaybettik… Nedenini öğrenmek istiyoruz!</a:t>
            </a:r>
          </a:p>
          <a:p>
            <a:r>
              <a:rPr lang="tr-TR" dirty="0"/>
              <a:t>Şair </a:t>
            </a:r>
            <a:r>
              <a:rPr lang="tr-TR" dirty="0" err="1"/>
              <a:t>Arjen</a:t>
            </a:r>
            <a:r>
              <a:rPr lang="tr-TR" dirty="0"/>
              <a:t> Ari Onur Ödülü TTB’ye Verildi</a:t>
            </a:r>
          </a:p>
          <a:p>
            <a:r>
              <a:rPr lang="tr-TR" dirty="0"/>
              <a:t>Yaşamsal önemdeki ilaç ve malzemelerin temini için gerekli önlemler bir an önce alınmalıdır</a:t>
            </a:r>
          </a:p>
          <a:p>
            <a:r>
              <a:rPr lang="tr-TR" dirty="0"/>
              <a:t>Hekimlik değerlerinden ve toplumun sağlık hakkından vazgeçilemez!</a:t>
            </a:r>
          </a:p>
          <a:p>
            <a:r>
              <a:rPr lang="tr-TR" dirty="0"/>
              <a:t>Cumhuriyet Bayramımız kutlu olsun</a:t>
            </a:r>
          </a:p>
          <a:p>
            <a:r>
              <a:rPr lang="tr-TR" dirty="0"/>
              <a:t>Mustafa Kemal Atatürk’ü saygıyla anıyoruz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 descr="http://www.ttb.org.tr/lib_haber/ca8648d4-c55a-11e8-829a-3584f952ad6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642" y="2852936"/>
            <a:ext cx="2497460" cy="1688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7289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Halk Sağlığı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971551" y="2276872"/>
            <a:ext cx="4824586" cy="4030266"/>
          </a:xfrm>
        </p:spPr>
        <p:txBody>
          <a:bodyPr>
            <a:normAutofit fontScale="70000" lnSpcReduction="20000"/>
          </a:bodyPr>
          <a:lstStyle/>
          <a:p>
            <a:r>
              <a:rPr lang="tr-TR" dirty="0"/>
              <a:t>Çevre ve insan sağlığı için mücadelemiz sürecek</a:t>
            </a:r>
          </a:p>
          <a:p>
            <a:r>
              <a:rPr lang="tr-TR" dirty="0"/>
              <a:t>Hava kirliliği sağlık sorunlarına davetiye çıkarıyor</a:t>
            </a:r>
          </a:p>
          <a:p>
            <a:r>
              <a:rPr lang="tr-TR" dirty="0"/>
              <a:t>Seller Ne Tür Sağlık Sorunlarına Yol Açabilir?</a:t>
            </a:r>
          </a:p>
          <a:p>
            <a:r>
              <a:rPr lang="tr-TR" dirty="0"/>
              <a:t>Türk Tabipleri Birliği Halk Sağlığı Kolu toplandı</a:t>
            </a:r>
          </a:p>
          <a:p>
            <a:r>
              <a:rPr lang="tr-TR" dirty="0"/>
              <a:t>Bu kaçıncı kaza?</a:t>
            </a:r>
          </a:p>
          <a:p>
            <a:r>
              <a:rPr lang="tr-TR" dirty="0"/>
              <a:t>Plastik çöp ithalatı derhal durdurulmalıdır!</a:t>
            </a:r>
          </a:p>
          <a:p>
            <a:r>
              <a:rPr lang="tr-TR" dirty="0"/>
              <a:t>TTB Halk Sağlığı Kolu Yürütme Kurulu (20 Ekim 2018)</a:t>
            </a:r>
          </a:p>
          <a:p>
            <a:r>
              <a:rPr lang="tr-TR" dirty="0"/>
              <a:t>30. Gezici Eğitim Semineri «</a:t>
            </a:r>
            <a:r>
              <a:rPr lang="tr-TR" dirty="0" err="1"/>
              <a:t>Zoonozlor</a:t>
            </a:r>
            <a:r>
              <a:rPr lang="tr-TR" dirty="0"/>
              <a:t> ve Çevre» (İstanbul, Tekirdağ, Kırklareli 21-26 Ekim 2018)</a:t>
            </a:r>
          </a:p>
          <a:p>
            <a:r>
              <a:rPr lang="tr-TR" dirty="0"/>
              <a:t>1. Küresel Hava Kirliliği ve Sağlık Konferansı Cenevre’de gerçekleştirildi</a:t>
            </a:r>
          </a:p>
          <a:p>
            <a:endParaRPr lang="tr-TR" dirty="0"/>
          </a:p>
          <a:p>
            <a:endParaRPr lang="tr-TR" b="1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 descr="http://www.ttb.org.tr/lib_haber/f09f4ef8-bcb3-11e8-950f-6495c001c2c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36912"/>
            <a:ext cx="2550219" cy="2012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Tütün Çalışma Grubu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Tütün kontrolü ile ilgili gelişmelere ilişkin TTB görüşü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656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Aile Hekimliği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276475"/>
            <a:ext cx="4098032" cy="3886200"/>
          </a:xfrm>
        </p:spPr>
        <p:txBody>
          <a:bodyPr>
            <a:normAutofit lnSpcReduction="10000"/>
          </a:bodyPr>
          <a:lstStyle/>
          <a:p>
            <a:r>
              <a:rPr lang="tr-TR" b="1" dirty="0"/>
              <a:t>Popülist bir politika: Aile hekimliğinde </a:t>
            </a:r>
            <a:br>
              <a:rPr lang="tr-TR" b="1" dirty="0"/>
            </a:br>
            <a:r>
              <a:rPr lang="tr-TR" b="1" dirty="0"/>
              <a:t>“</a:t>
            </a:r>
            <a:r>
              <a:rPr lang="tr-TR" b="1" dirty="0" err="1"/>
              <a:t>check-up</a:t>
            </a:r>
            <a:r>
              <a:rPr lang="tr-TR" b="1" dirty="0"/>
              <a:t>” uygulaması</a:t>
            </a:r>
          </a:p>
          <a:p>
            <a:r>
              <a:rPr lang="tr-TR" b="1" dirty="0"/>
              <a:t>TTB Aile Hekimliği Kolu önümüzdeki döneme ait programını belirledi</a:t>
            </a:r>
          </a:p>
          <a:p>
            <a:r>
              <a:rPr lang="tr-TR" b="1" dirty="0"/>
              <a:t>TTB Aile Hekimliği Kolu Yürütme Kurulu toplantılarını internet üzerinden düzenli olarak gerçekleştirmektedir.</a:t>
            </a:r>
          </a:p>
          <a:p>
            <a:endParaRPr lang="tr-TR" dirty="0"/>
          </a:p>
        </p:txBody>
      </p:sp>
      <p:pic>
        <p:nvPicPr>
          <p:cNvPr id="4" name="Resim 3" descr="http://www.ttb.org.tr/lib_haber/2733901a-d77a-11e8-aabb-79fd8ab902d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81500"/>
            <a:ext cx="3505572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Bölge Toplantıları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1" y="2336873"/>
            <a:ext cx="5190727" cy="3599316"/>
          </a:xfrm>
        </p:spPr>
        <p:txBody>
          <a:bodyPr/>
          <a:lstStyle/>
          <a:p>
            <a:r>
              <a:rPr lang="tr-TR" dirty="0"/>
              <a:t>Doğu ve Güneydoğu Anadolu Tabip Odaları Bölge Toplantısı (16.09.2018)</a:t>
            </a:r>
          </a:p>
          <a:p>
            <a:r>
              <a:rPr lang="tr-TR" dirty="0"/>
              <a:t>Karadeniz Tabip Odaları Bölge Toplantısı (13.10.2018)</a:t>
            </a:r>
          </a:p>
          <a:p>
            <a:r>
              <a:rPr lang="tr-TR" dirty="0"/>
              <a:t>Ege Tabip Odaları Bölge Toplantısı (20 Ekim 2018)</a:t>
            </a:r>
          </a:p>
        </p:txBody>
      </p:sp>
      <p:pic>
        <p:nvPicPr>
          <p:cNvPr id="4" name="Resim 3" descr="http://www.ttb.org.tr/lib_haber/86eaab5e-bcb0-11e8-950f-6495c001c2c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38146"/>
            <a:ext cx="2134016" cy="140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http://www.ttb.org.tr/lib_haber/af106178-d11e-11e8-9735-8bb3e14cda5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1048"/>
            <a:ext cx="3214136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77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TTB Pratisyen Hekimler</a:t>
            </a:r>
          </a:p>
        </p:txBody>
      </p:sp>
      <p:sp>
        <p:nvSpPr>
          <p:cNvPr id="11267" name="İçerik Yer Tutucusu 2"/>
          <p:cNvSpPr>
            <a:spLocks noGrp="1"/>
          </p:cNvSpPr>
          <p:nvPr>
            <p:ph idx="1"/>
          </p:nvPr>
        </p:nvSpPr>
        <p:spPr>
          <a:xfrm>
            <a:off x="755576" y="2276872"/>
            <a:ext cx="4608512" cy="40324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tr-TR" sz="1800" b="1" dirty="0"/>
              <a:t>PHK Yürütme Kurulu: 4 Ağustos 2018</a:t>
            </a:r>
          </a:p>
          <a:p>
            <a:pPr>
              <a:lnSpc>
                <a:spcPct val="120000"/>
              </a:lnSpc>
            </a:pPr>
            <a:r>
              <a:rPr lang="tr-TR" sz="1800" b="1" dirty="0"/>
              <a:t>21. Pratisyen Hekimlik Kongresi (8-11 Kasım 2018 – Hatay)</a:t>
            </a:r>
          </a:p>
          <a:p>
            <a:pPr>
              <a:lnSpc>
                <a:spcPct val="120000"/>
              </a:lnSpc>
            </a:pPr>
            <a:r>
              <a:rPr lang="tr-TR" sz="1800" b="1" dirty="0"/>
              <a:t>TTB Pratisyen Hekimlik Kol Toplantısı (15 Eylül 2018)</a:t>
            </a:r>
          </a:p>
          <a:p>
            <a:pPr>
              <a:lnSpc>
                <a:spcPct val="120000"/>
              </a:lnSpc>
            </a:pPr>
            <a:r>
              <a:rPr lang="tr-TR" sz="1800" b="1" dirty="0"/>
              <a:t>2018-2020 dönemi TTB PHK Yürütme Kurulu belirlendi</a:t>
            </a:r>
          </a:p>
          <a:p>
            <a:pPr>
              <a:lnSpc>
                <a:spcPct val="120000"/>
              </a:lnSpc>
            </a:pPr>
            <a:r>
              <a:rPr lang="tr-TR" sz="1800" b="1" dirty="0"/>
              <a:t>21. Pratisyen Hekimlik Kongresi’nin sonuç bildirgesi açıklandı</a:t>
            </a:r>
          </a:p>
        </p:txBody>
      </p:sp>
      <p:pic>
        <p:nvPicPr>
          <p:cNvPr id="2050" name="Picture 2" descr="http://www.ttb.org.tr/userfiles/images/pratkong2018.jpg">
            <a:extLst>
              <a:ext uri="{FF2B5EF4-FFF2-40B4-BE49-F238E27FC236}">
                <a16:creationId xmlns:a16="http://schemas.microsoft.com/office/drawing/2014/main" xmlns="" id="{A291D3E7-6B91-3243-8889-5A904CC7B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768" y="2132856"/>
            <a:ext cx="16452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ttb.org.tr/lib_haber/8b52a818-ba67-11e8-950f-6495c001c2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61" y="2538752"/>
            <a:ext cx="2346707" cy="15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 descr="http://www.ttb.org.tr/lib_haber/20842ea4-e982-11e8-87d8-24c77806b47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25144"/>
            <a:ext cx="3216270" cy="2013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TTB Emekli Hekimler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TTB Emekli Hekim Kol Toplantısı</a:t>
            </a:r>
          </a:p>
          <a:p>
            <a:pPr lvl="1"/>
            <a:r>
              <a:rPr lang="tr-TR" dirty="0"/>
              <a:t>13-14 Ekim 2018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57" y="2060848"/>
            <a:ext cx="3244052" cy="439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244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Yüksek Onur Kurulu</a:t>
            </a:r>
          </a:p>
        </p:txBody>
      </p:sp>
      <p:sp>
        <p:nvSpPr>
          <p:cNvPr id="12291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 dirty="0"/>
              <a:t>28-30 Eylül 2018</a:t>
            </a:r>
          </a:p>
          <a:p>
            <a:r>
              <a:rPr lang="tr-TR" altLang="tr-TR" dirty="0"/>
              <a:t>23-25 Kasım 2018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tr-TR" dirty="0"/>
              <a:t>Uzmanlık Dernekleri Eşgüdüm Kurulu</a:t>
            </a:r>
          </a:p>
        </p:txBody>
      </p:sp>
      <p:sp>
        <p:nvSpPr>
          <p:cNvPr id="14339" name="İçerik Yer Tutucusu 2"/>
          <p:cNvSpPr>
            <a:spLocks noGrp="1"/>
          </p:cNvSpPr>
          <p:nvPr>
            <p:ph idx="1"/>
          </p:nvPr>
        </p:nvSpPr>
        <p:spPr>
          <a:xfrm>
            <a:off x="762000" y="2276475"/>
            <a:ext cx="7410400" cy="3886200"/>
          </a:xfrm>
        </p:spPr>
        <p:txBody>
          <a:bodyPr>
            <a:normAutofit/>
          </a:bodyPr>
          <a:lstStyle/>
          <a:p>
            <a:r>
              <a:rPr lang="tr-TR" dirty="0"/>
              <a:t>Muayenehanelerde Yapılabilecek Tıbbi İşlemler Listesi Toplantısı (21 Eylül 2018)</a:t>
            </a:r>
          </a:p>
          <a:p>
            <a:r>
              <a:rPr lang="tr-TR" dirty="0"/>
              <a:t>UDEK Yürütme Kurulu (11 Ekim 2018)</a:t>
            </a:r>
          </a:p>
          <a:p>
            <a:r>
              <a:rPr lang="tr-TR" dirty="0"/>
              <a:t>UDEK-UYEK Yürütme Kurulu (18 Ekim 2018)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04664"/>
            <a:ext cx="8058150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tr-TR" dirty="0"/>
              <a:t>İşçi Sağlığı ve İşyeri Hekimliği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276872"/>
            <a:ext cx="4818112" cy="4104455"/>
          </a:xfrm>
        </p:spPr>
        <p:txBody>
          <a:bodyPr>
            <a:normAutofit lnSpcReduction="10000"/>
          </a:bodyPr>
          <a:lstStyle/>
          <a:p>
            <a:r>
              <a:rPr lang="tr-TR" sz="1600" dirty="0"/>
              <a:t>Önce insan, önce güven</a:t>
            </a:r>
          </a:p>
          <a:p>
            <a:r>
              <a:rPr lang="tr-TR" sz="1600" dirty="0"/>
              <a:t>Soma Davası’nda karar duruşması ertelendi</a:t>
            </a:r>
          </a:p>
          <a:p>
            <a:r>
              <a:rPr lang="tr-TR" sz="1600" dirty="0"/>
              <a:t>Mahkeme kararı: İşyeri hekimlerinin bilgileri TTB ile paylaşılmalıdır</a:t>
            </a:r>
          </a:p>
          <a:p>
            <a:r>
              <a:rPr lang="tr-TR" sz="1600" dirty="0"/>
              <a:t>İşyeri Hekimlerinin Bilgileri </a:t>
            </a:r>
            <a:br>
              <a:rPr lang="tr-TR" sz="1600" dirty="0"/>
            </a:br>
            <a:r>
              <a:rPr lang="tr-TR" sz="1600" dirty="0"/>
              <a:t>TTB’ye Verilmelidir</a:t>
            </a:r>
          </a:p>
          <a:p>
            <a:r>
              <a:rPr lang="tr-TR" sz="1600" dirty="0"/>
              <a:t>İşçi Sağlığı Yürütme Kurulu Toplantısı: 15 Temmuz 2018</a:t>
            </a:r>
          </a:p>
          <a:p>
            <a:r>
              <a:rPr lang="tr-TR" sz="1600" dirty="0"/>
              <a:t>TTB İşçi Sağlığı ve İşyeri Hekimliği Bilim Eğitim Kurulu (30 Eylül 2018)</a:t>
            </a:r>
          </a:p>
          <a:p>
            <a:r>
              <a:rPr lang="tr-TR" sz="1600" dirty="0"/>
              <a:t>TTB İşçi Sağlığı ve İşyeri Hekimliği Kolu toplandı</a:t>
            </a:r>
          </a:p>
          <a:p>
            <a:r>
              <a:rPr lang="tr-TR" sz="1600" dirty="0"/>
              <a:t>Üçüncü havalimanı işçileri çalışma koşullarına isyan ediyorlar</a:t>
            </a:r>
          </a:p>
          <a:p>
            <a:r>
              <a:rPr lang="tr-TR" sz="1600" dirty="0"/>
              <a:t>TTB İşçi Sağlığı ve İşyeri Hekimliği Kolu Yürütme Kurulu (17.11.2018)</a:t>
            </a:r>
          </a:p>
          <a:p>
            <a:endParaRPr lang="tr-TR" sz="1600" b="1" dirty="0"/>
          </a:p>
          <a:p>
            <a:endParaRPr lang="tr-TR" dirty="0"/>
          </a:p>
        </p:txBody>
      </p:sp>
      <p:pic>
        <p:nvPicPr>
          <p:cNvPr id="4" name="Resim 3" descr="http://www.ttb.org.tr/lib_haber/48064ace-8380-11e8-9d04-9f4a940769f9.jpg">
            <a:extLst>
              <a:ext uri="{FF2B5EF4-FFF2-40B4-BE49-F238E27FC236}">
                <a16:creationId xmlns:a16="http://schemas.microsoft.com/office/drawing/2014/main" xmlns="" id="{2777D241-6516-1040-9F9A-5D0742989B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32856"/>
            <a:ext cx="272972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http://www.ttb.org.tr/lib_haber/f980d86e-d123-11e8-9735-8bb3e14cda5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37112"/>
            <a:ext cx="2657718" cy="1690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tr-TR" altLang="tr-TR" sz="4900"/>
              <a:t>Sağlık Çalışanlarının Sağlığı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276872"/>
            <a:ext cx="5688632" cy="4320480"/>
          </a:xfrm>
        </p:spPr>
        <p:txBody>
          <a:bodyPr/>
          <a:lstStyle/>
          <a:p>
            <a:r>
              <a:rPr lang="tr-TR" sz="2000" dirty="0"/>
              <a:t>Sağlık Çalışanlarında Radyasyon Güvenliği Sempozyumu (21 Ekim 2018)</a:t>
            </a:r>
          </a:p>
          <a:p>
            <a:r>
              <a:rPr lang="tr-TR" sz="2000" dirty="0"/>
              <a:t>Sağlık Çalışanlarında Radyasyon Güvenliği - </a:t>
            </a:r>
            <a:r>
              <a:rPr lang="tr-TR" sz="2000" dirty="0" err="1"/>
              <a:t>Skopi</a:t>
            </a:r>
            <a:r>
              <a:rPr lang="tr-TR" sz="2000" dirty="0"/>
              <a:t> Sempozyumu yapıldı</a:t>
            </a:r>
          </a:p>
          <a:p>
            <a:r>
              <a:rPr lang="tr-TR" sz="2000" dirty="0"/>
              <a:t>Sağlıkta </a:t>
            </a:r>
            <a:r>
              <a:rPr lang="tr-TR" sz="2000" dirty="0" err="1"/>
              <a:t>Mobbing</a:t>
            </a:r>
            <a:r>
              <a:rPr lang="tr-TR" sz="2000" dirty="0"/>
              <a:t>, </a:t>
            </a:r>
            <a:r>
              <a:rPr lang="tr-TR" sz="2000" dirty="0" err="1"/>
              <a:t>Mobbingde</a:t>
            </a:r>
            <a:r>
              <a:rPr lang="tr-TR" sz="2000" dirty="0"/>
              <a:t> Sağlık Sempozyumu gerçekleştirildi</a:t>
            </a:r>
          </a:p>
          <a:p>
            <a:endParaRPr lang="tr-TR" sz="2000" dirty="0"/>
          </a:p>
          <a:p>
            <a:endParaRPr lang="tr-TR" b="1" dirty="0"/>
          </a:p>
          <a:p>
            <a:pPr marL="0" indent="0">
              <a:buNone/>
            </a:pPr>
            <a:endParaRPr lang="tr-TR" b="1" dirty="0"/>
          </a:p>
        </p:txBody>
      </p:sp>
      <p:pic>
        <p:nvPicPr>
          <p:cNvPr id="1026" name="Picture 2" descr="http://www.saglikcalisanisagligi.org/site_icerik_2016/haberler/Temmuz2018/radyasyonafis.jpg">
            <a:extLst>
              <a:ext uri="{FF2B5EF4-FFF2-40B4-BE49-F238E27FC236}">
                <a16:creationId xmlns:a16="http://schemas.microsoft.com/office/drawing/2014/main" xmlns="" id="{67994BC5-7F21-B44A-B7AF-129CE9C7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76" y="2167115"/>
            <a:ext cx="1438256" cy="205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 descr="http://www.ttb.org.tr/lib_haber/e99536ea-d78e-11e8-aabb-79fd8ab902d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83" y="4365104"/>
            <a:ext cx="2310449" cy="163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 descr="http://www.ttb.org.tr/lib_haber/fd5a8840-eccb-11e8-8ab1-f387cb6597c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83358"/>
            <a:ext cx="3791381" cy="1762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Kişisel Sağlık Verileri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27" y="2132856"/>
            <a:ext cx="2103373" cy="295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827584" y="2348879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Kişisel Sağlık Verileri III. Ulusal Kongresi gerçekleştirildi</a:t>
            </a:r>
            <a:endParaRPr lang="tr-TR" dirty="0"/>
          </a:p>
        </p:txBody>
      </p:sp>
      <p:pic>
        <p:nvPicPr>
          <p:cNvPr id="7" name="Resim 6" descr="http://www.ttb.org.tr/lib_haber/280f9f7e-d2b1-11e8-9735-8bb3e14cda5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31" y="3933056"/>
            <a:ext cx="4583469" cy="2554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4704"/>
            <a:ext cx="6690320" cy="1079500"/>
          </a:xfrm>
        </p:spPr>
        <p:txBody>
          <a:bodyPr>
            <a:noAutofit/>
          </a:bodyPr>
          <a:lstStyle/>
          <a:p>
            <a:pPr eaLnBrk="1" hangingPunct="1"/>
            <a:r>
              <a:rPr lang="tr-TR" altLang="tr-TR" sz="4000" dirty="0"/>
              <a:t>Kadın Hekimlik ve Kadın Sağlığı Kolu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33400" y="2336873"/>
            <a:ext cx="7927032" cy="361240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2000" b="1" dirty="0"/>
              <a:t>TTB Kadın Hekimlik ve Kadın Sağlığı Kol Toplantısı (9 Eylül 2018)</a:t>
            </a:r>
          </a:p>
          <a:p>
            <a:pPr>
              <a:lnSpc>
                <a:spcPct val="110000"/>
              </a:lnSpc>
            </a:pPr>
            <a:r>
              <a:rPr lang="tr-TR" sz="2000" b="1" dirty="0"/>
              <a:t>TTB Kadın Hekimlik ve Kadın Sağlığı Kolu Yürütme Kurulu toplantılarını internet üzerinden düzenli olarak gerçekleştirmektedir.</a:t>
            </a:r>
          </a:p>
          <a:p>
            <a:pPr>
              <a:lnSpc>
                <a:spcPct val="110000"/>
              </a:lnSpc>
            </a:pPr>
            <a:endParaRPr lang="tr-TR" sz="20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Asistan Hekim Kolu</a:t>
            </a:r>
          </a:p>
        </p:txBody>
      </p:sp>
      <p:sp>
        <p:nvSpPr>
          <p:cNvPr id="6" name="İçerik Yer Tutucusu 2"/>
          <p:cNvSpPr>
            <a:spLocks noGrp="1"/>
          </p:cNvSpPr>
          <p:nvPr>
            <p:ph idx="1"/>
          </p:nvPr>
        </p:nvSpPr>
        <p:spPr>
          <a:xfrm>
            <a:off x="107504" y="2336872"/>
            <a:ext cx="2880320" cy="3900439"/>
          </a:xfrm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Tıp Öğrencileri Kolu (TÖK)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TTB-TÖK Güz Okulu ve Genel Kurulu (27-29 Ekim 2018)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Tabip Odaları Ziyaretleri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2132856"/>
            <a:ext cx="2664296" cy="3886200"/>
          </a:xfrm>
        </p:spPr>
        <p:txBody>
          <a:bodyPr>
            <a:normAutofit/>
          </a:bodyPr>
          <a:lstStyle/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510484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TTB Kültür Sanat Çalışma Grubu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Çalışma Grubu Toplantısı:21 Ekim 2018</a:t>
            </a:r>
          </a:p>
          <a:p>
            <a:r>
              <a:rPr lang="tr-TR" dirty="0"/>
              <a:t>TTB Edebiyat Matineleri «7 Bölge </a:t>
            </a:r>
            <a:r>
              <a:rPr lang="tr-TR"/>
              <a:t>7 Matine»: 21 Ekim 2018</a:t>
            </a:r>
            <a:endParaRPr lang="tr-T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İnsan Hakları Kolu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276475"/>
            <a:ext cx="4673600" cy="3886200"/>
          </a:xfrm>
        </p:spPr>
        <p:txBody>
          <a:bodyPr/>
          <a:lstStyle/>
          <a:p>
            <a:pPr eaLnBrk="1" hangingPunct="1"/>
            <a:r>
              <a:rPr lang="tr-TR" altLang="tr-TR" sz="2000" dirty="0"/>
              <a:t>Cezaevlerinden TTB’ye gönderilen mektupları değerlendiren ve yanıtlayan bir çalışma grubu oluşturuldu ve rutin olarak toplantıları gerçekleştiriliyor.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Tıp Eğitimi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3600"/>
            <a:ext cx="7416824" cy="4607768"/>
          </a:xfrm>
        </p:spPr>
        <p:txBody>
          <a:bodyPr>
            <a:noAutofit/>
          </a:bodyPr>
          <a:lstStyle/>
          <a:p>
            <a:r>
              <a:rPr lang="tr-TR" sz="1800" b="1" dirty="0"/>
              <a:t>AÜTF Halk Sağlığı ve HÜTF Halk Sağlığı </a:t>
            </a:r>
            <a:r>
              <a:rPr lang="tr-TR" sz="1800" b="1" dirty="0" err="1"/>
              <a:t>intörn</a:t>
            </a:r>
            <a:r>
              <a:rPr lang="tr-TR" sz="1800" b="1" dirty="0"/>
              <a:t> toplantıları aylık periyotlarla gerçekleştirilmektedir.</a:t>
            </a:r>
          </a:p>
          <a:p>
            <a:pPr marL="0" indent="0">
              <a:buNone/>
            </a:pPr>
            <a:endParaRPr lang="tr-TR" sz="1800" b="1" dirty="0"/>
          </a:p>
          <a:p>
            <a:r>
              <a:rPr lang="tr-TR" sz="1800" b="1" dirty="0"/>
              <a:t>UTEAK Toplantısı -9-10 Eylül 2018</a:t>
            </a: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5138762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Özel Hekimlik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3600"/>
            <a:ext cx="7416824" cy="4607768"/>
          </a:xfrm>
        </p:spPr>
        <p:txBody>
          <a:bodyPr>
            <a:noAutofit/>
          </a:bodyPr>
          <a:lstStyle/>
          <a:p>
            <a:r>
              <a:rPr lang="tr-TR" b="1" dirty="0"/>
              <a:t>Özel Hekimlik Kolu Olağan Genel Toplantısı Yapıldı</a:t>
            </a:r>
          </a:p>
          <a:p>
            <a:r>
              <a:rPr lang="tr-TR" b="1" dirty="0"/>
              <a:t>TTB Hekimlik Ücretleri Çalışma Grubu Yönergesi oluşturuldu</a:t>
            </a:r>
          </a:p>
          <a:p>
            <a:r>
              <a:rPr lang="tr-TR" b="1" dirty="0"/>
              <a:t>TTB Hekimlik Ücret Tarifeleri Çalışma Grubu Toplantısı (12 Ekim 2018)</a:t>
            </a:r>
          </a:p>
          <a:p>
            <a:r>
              <a:rPr lang="tr-TR" b="1" dirty="0"/>
              <a:t>HUV Danışma Kurulu Toplantısı (30 Ekim 2018)</a:t>
            </a:r>
          </a:p>
          <a:p>
            <a:endParaRPr lang="tr-TR" dirty="0"/>
          </a:p>
          <a:p>
            <a:endParaRPr lang="tr-TR" dirty="0"/>
          </a:p>
          <a:p>
            <a:endParaRPr lang="tr-TR" sz="2000" b="1" dirty="0"/>
          </a:p>
        </p:txBody>
      </p:sp>
      <p:pic>
        <p:nvPicPr>
          <p:cNvPr id="4" name="Resim 3" descr="http://www.ttb.org.tr/lib_haber/da622826-9004-11e8-855e-02bcac27bd3f.jpg">
            <a:extLst>
              <a:ext uri="{FF2B5EF4-FFF2-40B4-BE49-F238E27FC236}">
                <a16:creationId xmlns:a16="http://schemas.microsoft.com/office/drawing/2014/main" xmlns="" id="{BF90649C-4A32-2144-8D5C-F1B4BE31BAF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97152"/>
            <a:ext cx="3485515" cy="1749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1366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Behçet Aysan Şiir Ödülü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3600"/>
            <a:ext cx="7416824" cy="4607768"/>
          </a:xfrm>
        </p:spPr>
        <p:txBody>
          <a:bodyPr>
            <a:noAutofit/>
          </a:bodyPr>
          <a:lstStyle/>
          <a:p>
            <a:r>
              <a:rPr lang="tr-TR" b="1" dirty="0"/>
              <a:t>2018 TTB Behçet Aysan Şiir Ödülü duyurusu yapıldı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55802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Bilirkişilik Temel Eğitimleri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3600"/>
            <a:ext cx="7416824" cy="4607768"/>
          </a:xfrm>
        </p:spPr>
        <p:txBody>
          <a:bodyPr>
            <a:noAutofit/>
          </a:bodyPr>
          <a:lstStyle/>
          <a:p>
            <a:r>
              <a:rPr lang="tr-TR" sz="1800" b="1" dirty="0"/>
              <a:t>Bilirkişilik Temel Eğitimleri için başvuru süresi başladı</a:t>
            </a:r>
          </a:p>
          <a:p>
            <a:r>
              <a:rPr lang="tr-TR" sz="1400" dirty="0"/>
              <a:t>13-16 Eylül 2018 Ankara Tabip Odası</a:t>
            </a:r>
          </a:p>
          <a:p>
            <a:r>
              <a:rPr lang="tr-TR" sz="1400" dirty="0"/>
              <a:t>13-16 Eylül 2018 TTB Merkez Konseyi</a:t>
            </a:r>
          </a:p>
          <a:p>
            <a:r>
              <a:rPr lang="tr-TR" sz="1400" dirty="0"/>
              <a:t>20-23 Eylül 2018 İstanbul Tabip Odası</a:t>
            </a:r>
          </a:p>
          <a:p>
            <a:r>
              <a:rPr lang="tr-TR" sz="1400" dirty="0"/>
              <a:t>27-30 Eylül 2018 İzmir Tabip Odası</a:t>
            </a:r>
          </a:p>
          <a:p>
            <a:r>
              <a:rPr lang="tr-TR" sz="1400" dirty="0"/>
              <a:t>18-21 Ekim 2018 Ankara (</a:t>
            </a:r>
            <a:r>
              <a:rPr lang="tr-TR" sz="1400" dirty="0" err="1"/>
              <a:t>Dişhekimleri</a:t>
            </a:r>
            <a:r>
              <a:rPr lang="tr-TR" sz="1400" dirty="0"/>
              <a:t> Birliği)</a:t>
            </a:r>
          </a:p>
          <a:p>
            <a:r>
              <a:rPr lang="tr-TR" sz="1400" dirty="0"/>
              <a:t>25-28 Ekim 2018 Tekirdağ Tabip Odası</a:t>
            </a:r>
          </a:p>
          <a:p>
            <a:r>
              <a:rPr lang="tr-TR" sz="1400" dirty="0"/>
              <a:t>8-11 Kasım 2018 Balıkesir Tabip Odası</a:t>
            </a:r>
          </a:p>
          <a:p>
            <a:r>
              <a:rPr lang="tr-TR" sz="1400" dirty="0"/>
              <a:t>15-18 Kasım 2018 Ankara Tabip Odası</a:t>
            </a:r>
          </a:p>
          <a:p>
            <a:r>
              <a:rPr lang="tr-TR" sz="1400" dirty="0"/>
              <a:t>15-18 Kasım 2018 İstanbul Tabip Odası (Kadıköy)</a:t>
            </a:r>
          </a:p>
          <a:p>
            <a:r>
              <a:rPr lang="tr-TR" sz="1400" dirty="0"/>
              <a:t>22-25 Kasım 2018 İstanbul Tabip Odası (Kadıköy)</a:t>
            </a:r>
          </a:p>
          <a:p>
            <a:endParaRPr lang="tr-TR" sz="1800" dirty="0"/>
          </a:p>
          <a:p>
            <a:r>
              <a:rPr lang="tr-TR" sz="1800" dirty="0"/>
              <a:t>TC Adalet Bakanlığı Bilirkişilik Danışma Kurulu Toplantısı (23 Ekim 2018</a:t>
            </a:r>
          </a:p>
          <a:p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23438293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Kamu Özel Ortaklığı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3600"/>
            <a:ext cx="6480720" cy="4607768"/>
          </a:xfrm>
        </p:spPr>
        <p:txBody>
          <a:bodyPr>
            <a:noAutofit/>
          </a:bodyPr>
          <a:lstStyle/>
          <a:p>
            <a:r>
              <a:rPr lang="tr-TR" b="1" dirty="0"/>
              <a:t>TTB, kamu-özel ortaklığı yöntemiyle yapılan Malatya FTR Hastanesi’ne ilişkin ÇSED araştırması kapsamındaki görüşünü firmaya iletti</a:t>
            </a:r>
          </a:p>
          <a:p>
            <a:r>
              <a:rPr lang="tr-TR" dirty="0"/>
              <a:t>Kriz; Sağlık Ortamı ve Şehir Hastanelerine Etkisi </a:t>
            </a:r>
            <a:r>
              <a:rPr lang="tr-TR" dirty="0" err="1"/>
              <a:t>Çalıştayı</a:t>
            </a:r>
            <a:r>
              <a:rPr lang="tr-TR" dirty="0"/>
              <a:t> gerçekleştirildi</a:t>
            </a:r>
          </a:p>
        </p:txBody>
      </p:sp>
      <p:pic>
        <p:nvPicPr>
          <p:cNvPr id="4" name="Resim 3" descr="http://www.ttb.org.tr/lib_haber/50dae572-be79-11e8-950f-6495c001c2c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13176"/>
            <a:ext cx="2352174" cy="1545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5647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TTB Etik Kurul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1" y="2336873"/>
            <a:ext cx="6198840" cy="3599316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29 Haziran 2018</a:t>
            </a:r>
          </a:p>
          <a:p>
            <a:r>
              <a:rPr lang="tr-TR" dirty="0"/>
              <a:t>7 Eylül 2018</a:t>
            </a:r>
          </a:p>
          <a:p>
            <a:r>
              <a:rPr lang="tr-TR" dirty="0"/>
              <a:t>10 Ekim 2018</a:t>
            </a:r>
          </a:p>
          <a:p>
            <a:r>
              <a:rPr lang="tr-TR" dirty="0"/>
              <a:t>24 Kasım 2018</a:t>
            </a:r>
          </a:p>
          <a:p>
            <a:r>
              <a:rPr lang="tr-TR" dirty="0"/>
              <a:t>TTB Etik Kurulu ”Özgürlüğünden Yoksun Bırakılanların Sağlık </a:t>
            </a:r>
            <a:r>
              <a:rPr lang="tr-TR" dirty="0" err="1"/>
              <a:t>Hakkı”na</a:t>
            </a:r>
            <a:r>
              <a:rPr lang="tr-TR" dirty="0"/>
              <a:t> ilişkin görüşünü açıkladı</a:t>
            </a:r>
          </a:p>
          <a:p>
            <a:r>
              <a:rPr lang="tr-TR" dirty="0"/>
              <a:t>Aşı konusunda yaşanan tereddütler, aşı reddi ve aşı karşıtlığı konusunda TTB Etik Kurulu görüşü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3050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Anma Etkinlikleri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2276475"/>
            <a:ext cx="4463851" cy="3886200"/>
          </a:xfrm>
        </p:spPr>
        <p:txBody>
          <a:bodyPr>
            <a:normAutofit/>
          </a:bodyPr>
          <a:lstStyle/>
          <a:p>
            <a:r>
              <a:rPr lang="tr-TR" b="1" dirty="0"/>
              <a:t>TTB eski Merkez Konseyi üyesi Dr. İlhan Diken anıldı</a:t>
            </a:r>
            <a:endParaRPr lang="tr-TR" dirty="0"/>
          </a:p>
          <a:p>
            <a:endParaRPr lang="tr-TR" dirty="0"/>
          </a:p>
        </p:txBody>
      </p:sp>
      <p:pic>
        <p:nvPicPr>
          <p:cNvPr id="7" name="Resim 6" descr="http://www.ttb.org.tr/lib_haber/e9925efe-75f8-11e8-b8e4-f23637708b6a.jpg">
            <a:extLst>
              <a:ext uri="{FF2B5EF4-FFF2-40B4-BE49-F238E27FC236}">
                <a16:creationId xmlns:a16="http://schemas.microsoft.com/office/drawing/2014/main" xmlns="" id="{563597AE-118C-5942-9297-F1784D09D1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0346"/>
            <a:ext cx="5472608" cy="3651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Füsun </a:t>
            </a:r>
            <a:r>
              <a:rPr lang="tr-TR" altLang="tr-TR" dirty="0" err="1"/>
              <a:t>Sayek</a:t>
            </a:r>
            <a:r>
              <a:rPr lang="tr-TR" altLang="tr-TR" dirty="0"/>
              <a:t> Etkinlikleri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3600"/>
            <a:ext cx="5256584" cy="4607768"/>
          </a:xfrm>
        </p:spPr>
        <p:txBody>
          <a:bodyPr>
            <a:noAutofit/>
          </a:bodyPr>
          <a:lstStyle/>
          <a:p>
            <a:r>
              <a:rPr lang="tr-TR" sz="2000" b="1" dirty="0"/>
              <a:t>Füsun Sayek etkinlikleri kapsamında “Sağlıklı Beslenme ve Çocuklarda </a:t>
            </a:r>
            <a:r>
              <a:rPr lang="tr-TR" sz="2000" b="1" dirty="0" err="1"/>
              <a:t>Obezite</a:t>
            </a:r>
            <a:r>
              <a:rPr lang="tr-TR" sz="2000" b="1" dirty="0"/>
              <a:t>” konulu TTB oturumu gerçekleştirildi (29 Ağustos 2018)</a:t>
            </a:r>
          </a:p>
          <a:p>
            <a:r>
              <a:rPr lang="tr-TR" sz="2000" b="1" dirty="0"/>
              <a:t>Dr. Füsun Sayek anıldı</a:t>
            </a:r>
          </a:p>
          <a:p>
            <a:endParaRPr lang="tr-TR" dirty="0"/>
          </a:p>
        </p:txBody>
      </p:sp>
      <p:pic>
        <p:nvPicPr>
          <p:cNvPr id="4" name="Resim 3" descr="http://www.ttb.org.tr/lib_haber/86ccb35c-ac65-11e8-b86c-f3b5b25ebe9d.jpg">
            <a:extLst>
              <a:ext uri="{FF2B5EF4-FFF2-40B4-BE49-F238E27FC236}">
                <a16:creationId xmlns:a16="http://schemas.microsoft.com/office/drawing/2014/main" xmlns="" id="{69E05FBD-2F0F-1945-8652-4A25B57136A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2857"/>
            <a:ext cx="266429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http://www.ttb.org.tr/lib_haber/4d4238aa-d14a-11e8-9735-8bb3e14cda5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37483"/>
            <a:ext cx="3996444" cy="2193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53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Torba Yasa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3600"/>
            <a:ext cx="7416824" cy="4607768"/>
          </a:xfrm>
        </p:spPr>
        <p:txBody>
          <a:bodyPr>
            <a:noAutofit/>
          </a:bodyPr>
          <a:lstStyle/>
          <a:p>
            <a:r>
              <a:rPr lang="tr-TR" sz="2000" b="1" dirty="0"/>
              <a:t>TTB Plan ve Bütçe Komisyonu Toplantısı (23 Temmuz 2018)</a:t>
            </a:r>
          </a:p>
          <a:p>
            <a:r>
              <a:rPr lang="tr-TR" sz="2000" b="1" dirty="0"/>
              <a:t>Emekli Hekim Maaşları ve Fiili Hizmet Süresi Zammına İlişkin Beş Talebimiz Var!</a:t>
            </a:r>
          </a:p>
          <a:p>
            <a:r>
              <a:rPr lang="tr-TR" sz="2000" b="1" dirty="0"/>
              <a:t>TTB’den Tabip Odalarına Teşekkür… Mücadeleye ve Dayanışmaya Devam!</a:t>
            </a:r>
            <a:endParaRPr lang="tr-TR" sz="2000" dirty="0"/>
          </a:p>
          <a:p>
            <a:r>
              <a:rPr lang="tr-TR" sz="2000" b="1" dirty="0"/>
              <a:t>Torba Yasa Neler Getiriyor?</a:t>
            </a:r>
          </a:p>
          <a:p>
            <a:r>
              <a:rPr lang="tr-TR" sz="2000" b="1" dirty="0"/>
              <a:t>Aile Hekimlerinin Bedelli Askerlikle İlgili İzin Sorunları Çözülüyor</a:t>
            </a:r>
          </a:p>
          <a:p>
            <a:r>
              <a:rPr lang="tr-TR" sz="2000" b="1" dirty="0"/>
              <a:t>Bedelli Askerlikten Yararlanacak Aile Hekimlerinin Sözleşmeleri Feshedilemez!</a:t>
            </a:r>
          </a:p>
          <a:p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8196561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6781800" cy="1600200"/>
          </a:xfrm>
        </p:spPr>
        <p:txBody>
          <a:bodyPr/>
          <a:lstStyle/>
          <a:p>
            <a:pPr eaLnBrk="1" hangingPunct="1"/>
            <a:r>
              <a:rPr lang="tr-TR" altLang="tr-TR" dirty="0"/>
              <a:t>Nusret Fişek Etkinlikleri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149475"/>
            <a:ext cx="7417196" cy="4447877"/>
          </a:xfrm>
        </p:spPr>
        <p:txBody>
          <a:bodyPr/>
          <a:lstStyle/>
          <a:p>
            <a:r>
              <a:rPr lang="tr-TR" b="1" dirty="0"/>
              <a:t>TTB Nusret Fişek Halk Sağlığı Araştırma İnceleme Özendirme Ödülü duyurusu yapıldı ve jüri üyeleri belirlendi</a:t>
            </a:r>
          </a:p>
          <a:p>
            <a:r>
              <a:rPr lang="tr-TR" b="1" dirty="0"/>
              <a:t>Prof. Dr. Nusret Fişek anıldı</a:t>
            </a:r>
            <a:endParaRPr lang="tr-TR" dirty="0"/>
          </a:p>
        </p:txBody>
      </p:sp>
      <p:pic>
        <p:nvPicPr>
          <p:cNvPr id="32774" name="Picture 6" descr="http://www.ttb.org.tr/images/stories/haberler/2015/nf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66" y="2852936"/>
            <a:ext cx="2994934" cy="21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 descr="http://www.ttb.org.tr/lib_haber/5e14d12c-de8a-11e8-b0cd-0573319e83b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01" y="3733319"/>
            <a:ext cx="3199785" cy="2489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04813"/>
            <a:ext cx="8058150" cy="1295400"/>
          </a:xfrm>
        </p:spPr>
        <p:txBody>
          <a:bodyPr/>
          <a:lstStyle/>
          <a:p>
            <a:pPr eaLnBrk="1" hangingPunct="1"/>
            <a:r>
              <a:rPr lang="tr-TR" altLang="tr-TR" dirty="0"/>
              <a:t>Yayınlar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55575" y="2132856"/>
            <a:ext cx="4530725" cy="38862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tr-TR" altLang="tr-TR" sz="2000" dirty="0"/>
              <a:t>Toplum ve Hekim Dergisi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tr-TR" altLang="tr-TR" dirty="0"/>
              <a:t>	</a:t>
            </a:r>
            <a:r>
              <a:rPr lang="tr-TR" altLang="tr-TR" sz="1400" dirty="0"/>
              <a:t>   -Temmuz-Ağustos 2018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tr-TR" altLang="tr-TR" sz="1400" dirty="0"/>
              <a:t>	   - Eylül-Ekim 2018 </a:t>
            </a:r>
          </a:p>
          <a:p>
            <a:pPr marL="0" indent="0">
              <a:buNone/>
            </a:pPr>
            <a:r>
              <a:rPr lang="tr-TR" altLang="tr-TR" sz="1400" dirty="0"/>
              <a:t>        -Hakem Kurulu Toplantısı: 28 Temmuz 2018, 29 Eylül 2018)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/>
              <a:t>Mesleki Sağlık Güvenlik Dergisi</a:t>
            </a:r>
          </a:p>
          <a:p>
            <a:pPr lvl="1"/>
            <a:r>
              <a:rPr lang="tr-TR" altLang="tr-TR" sz="1400" dirty="0"/>
              <a:t>66. Sayı (Ücret ve İşçi Sağlığı)</a:t>
            </a:r>
          </a:p>
          <a:p>
            <a:pPr marL="457200" lvl="1" indent="0">
              <a:buNone/>
            </a:pPr>
            <a:r>
              <a:rPr lang="tr-TR" altLang="tr-TR" sz="1400" dirty="0"/>
              <a:t>-Yayın Kurulu Toplantısı: 1 Temmuz 2018, 29 Eylül 2018)</a:t>
            </a:r>
            <a:endParaRPr lang="tr-TR" altLang="tr-TR" sz="1600" dirty="0"/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/>
              <a:t>Sürekli Tıp Eğitimi Dergisi</a:t>
            </a:r>
          </a:p>
          <a:p>
            <a:pPr lvl="1"/>
            <a:r>
              <a:rPr lang="tr-TR" altLang="tr-TR" sz="1400" dirty="0"/>
              <a:t>Mayıs-Haziran 2018</a:t>
            </a:r>
          </a:p>
          <a:p>
            <a:pPr lvl="1"/>
            <a:r>
              <a:rPr lang="tr-TR" altLang="tr-TR" sz="1400" dirty="0"/>
              <a:t>Temmuz-Ağustos 2018</a:t>
            </a:r>
          </a:p>
          <a:p>
            <a:pPr lvl="1"/>
            <a:r>
              <a:rPr lang="tr-TR" altLang="tr-TR" sz="1400" dirty="0"/>
              <a:t>Eylül-Ekim 2018</a:t>
            </a:r>
          </a:p>
          <a:p>
            <a:pPr lvl="1"/>
            <a:r>
              <a:rPr lang="tr-TR" altLang="tr-TR" sz="1400" dirty="0"/>
              <a:t>Kasım-Aralık 2018</a:t>
            </a:r>
            <a:endParaRPr lang="tr-TR" altLang="tr-TR" sz="1600" dirty="0"/>
          </a:p>
          <a:p>
            <a:pPr eaLnBrk="1" hangingPunct="1">
              <a:lnSpc>
                <a:spcPct val="90000"/>
              </a:lnSpc>
            </a:pPr>
            <a:r>
              <a:rPr lang="tr-TR" altLang="tr-TR" sz="2000" dirty="0"/>
              <a:t>Tıp Dünyası Gazetesi</a:t>
            </a:r>
            <a:endParaRPr lang="tr-TR" altLang="tr-TR" sz="1400" dirty="0"/>
          </a:p>
          <a:p>
            <a:pPr lvl="1"/>
            <a:r>
              <a:rPr lang="tr-TR" altLang="tr-TR" sz="1400" dirty="0"/>
              <a:t>Haziran-Temmuz 238. Sayı</a:t>
            </a:r>
          </a:p>
          <a:p>
            <a:pPr lvl="1"/>
            <a:r>
              <a:rPr lang="tr-TR" altLang="tr-TR" sz="1400" dirty="0"/>
              <a:t>Eylül-Ekim 239. Sayı</a:t>
            </a:r>
          </a:p>
        </p:txBody>
      </p:sp>
      <p:sp>
        <p:nvSpPr>
          <p:cNvPr id="36868" name="AutoShape 9" descr="data:image/png;base64,iVBORw0KGgoAAAANSUhEUgAAAMgAAAEsCAIAAAAJmGvpAAAgAElEQVR4nOydd1xT1///j93DVetotVUgZCfskE3YG5IQQtggQ8W9IZstyN57CIhKFnspS5YgIOLAjWjV1lVF7f7U3x9BxG2Htv3+wuP14BFuDufe3Pu87/M673PODdiQ0hwQW6eSSn+jNqQ0g+XRNa6hCpVU+hu1PLoGBMTW/ePHodL/MQXE1qnAUunvlwosld6IVGCp9EakAkulNyIVWCq9EanAUumNSAWWSm9EKrBUeiNSgaXSG5EKLJXeiFRgqfRG9FpguYdXekRUqfQyhVf949fyX6VXg+URXqnjm/ulfcKXjokqPV8OierOaWyR3C2s8h+/ov8SvRosz4iqr5nJQE8ItLhATwDwYoAXAz0B0H/0+kXS4QND0RPlCWJgIAS6/MmNOBHAhgBt3ivqURZ7YtfCyde6fIATTZaZejFV/1PSEwAD4RN1vqjkiw7j2fLKjTjRB7QoZ6FMBdYfA2uZU8o7eLHd1nKoSxowFAO8WJ2V8jUzGRiKATkM6AuAvgCQwwAxbBIgUhgghtFWFwNiKCCEApxIyztb0yUN6AsX2cVjPLOAoRgQQj812+EilFhtKgOkMEAMBfpCQAoD5DCgLwQ6PIAXA1IYIIR+bBLN5O6Du6Yrd73YMXGe9U6AFwNCqI5Pziem0YAQ+i414l1KOCCEzrGIwXplAbwYEMOALh/o8IEuHxBDAV6M8sicbxMHCKGAEDrbIsZFKEW4ZQCcCJDDgKF4EhpyOCCEAh0+IIQCcjjACYEOD+BEgBg61yoW6zmtZrwYEENnm8doeWcDnOgT0x0qsP4wWIvpSV/YxQ+evmq+bhfQ439qEuUVrvAIlX9IjQA4ofmGUnrwXoAXv08OZwskDtv3zMCLAV6cJul3E8tmm+0AWO6ahHoWrwKggvGB+Stia4EuHxBCPyWHtw6O7SjtAnqC96kRputKZpDDgaHIZO2u1XF1C2zjlCEBxkk/femm1boSoMv/iBoeXtSxPqnhHUIowIk2JjcutIsHWtyNKU1+0dUAE6LpkrZqZy3QE3xgFOkeKguKq/OJqPzQOBLo8PyiqzGeWQAnAvpC8srCyo5TpY0jS+mJQE+g5pSyIrbmS4cEYCCcbxu3MrZ2kV080BPo+uasSajHeGYCXT7CLWNFTA3Q5b9PifCJqFRnpQA9gTorZXV8HdDlf2IarQLrD4P1FSNpjklUcf1wbGk3wHLn2+wsrD2SXz000zQaaPNyqgZtNu8GOryv6Un9J6/kVw+9SwoD+kJp28mWgQszjSIBlrs6vs6JWwEQ22y3lEcWHQRaPEAKA5jg2LJuesg+oMWdaR5TWHfkHUo40BPs3N3d3HfeYfseZSsD5aSduXzLcl0JwHIxnpl7mo8V1Bz52CQaGAhTK/q+YiQBTMj6pEafyEqADtb1yYne1Qm0eAvt4sqaRmRtJ+XtoxB2GkAHh+a3E1cUAAMh0BdSgopKG4+WNBzVdE4FqO2bU5t6jl02WVMM0MHUoKLiuuGP8WKgzdtR0iVpPREUVweQ23H+eRGFHQDLnWUS3dx/niOUAkwI2jMztqwb6KjA+lNgfc1M/pQWyRZIIOxUYCgChFCLDaXGa4qVPgPjmfmRcRQghL5LCjNfX6K3PFfZTGA8syirCudZ7wQGQg3n1MWOicBA+IV9AsojExiKACkMGIq0vLO/YiQBQ9F71Agd35wZ5DCgL9xR0hUQUzPLNFrZbH1qGu3Mq4C7pgMD4acmUQW1R0obR94jhwO8WNs7+2OTKIATLXNKWUJPBDjRXMtYtEcmMBR9SIvEemVpeWXr+OTMNNsBcCKke8Y8652AIAZ48RyLWPdQmY5PjtKZLbKPt9+251OzaGAomm8bp+mSBnAioCegb9/TOjjmIpAALe5nVrEo90zloTps2wPjpAMD4WyLGGUUfGtNoXt4pWdE1V9Q9dvRqviGV4O1lJkMdAUAO828a/Mem+4pB20oBtq8xw5Xlw+0eZNvTTluAyHQm2aBdfmT2w1FQJcPDMXAUDTfJu45Rlu5a0MRhJ260C5u8t2pXes/qn/KYisrVGrqGJ6qU+fRkegLgRZ3spiBcHJfONHHJtFIt4x3yOHAUPR4u6HocT/m7Zp3tzCFzdY9tDW7aGtL/rDWlRiv3WWyJv9taG2B47ZSYL2lnLSq6EUiBxXDXNMXOyQupie9HS2wi//S8YW7+9wmboFd/Ns5kkUOCfOsd37xys/+ttINbmEKu+17zTaUmm0s+6Oy3FSOD8wGVpHAJuaNy3bnPKcY4B9TyxHLXyL3sL8Yfv/vyyPiLSVI3cMqlfnYPyrvqBrbbaUz6ImAmfrG5ZQ+3y1ZNaTz/4U8wqust5TMcEwAjBTASAGOycAh6fFvesrk9pfLMRk4JgNGCnBMAvTkFxZjps13TVKB9VflIpIz+VKWQPaPH8lL9ARY9omfeWYvW1E02y1r8fL8TzgZT1DikPR8XOjJ87xy5npkA9uEWW5ZH7LTX8iWCqy/LieB1C+6Jq6se3tmC0f8zx/Pi/QYLLtE1NqS+MpB95haE750XV572N5DrvH1wHYymC32K5jBTH1uuDLnS6Mk/bhN5XUDY9CgXcAuUQXWGxGdW7FqZ23byDfJbWMHj191Fcv/tWw9Bssyfl1eu4VYAfTFvinNgt29yTVHfFKbgU0CYKTMYKTobdnzrtPzwKInA/vEzYUH1f3yE6uHMBvK/gNgccQKF5HcWShz4kvZon91m+IaqnARy5l8KZMniSzq6D31rWVqH1hRLem94Bmm+A+AZZtosKU8ufqIc3jVmty2rcWdKzJb3BMblWC945Squ7l8BvNZqlKAXWLo3kPxlYPv2SSsz2//14GlZIglkDF4EjpXQudKWHyZe2jlqpiG7amtEQVdQQkNLiL5P34lnhWDJ2HyJGyhbEVs7Y5dnY395xVHrsLErcBXPnNzo+zQ2H8DLEYKsE/8OqAQsbZ0tlvWbLesTzgZXy7PVxqmGcyURb55L3LlaiuKNIN2veecNsst633ntBda/rcPFidU4RZauWZnozj7YGbF4J7GE7VdZ5sHzzcdO1d+dCRloKf87Ehp4zFHbsU/fiWeOGyxwjVUUVR/tLLrbPPQ+L5D46G1p4lx3WBFFQisAquq/2NgKR26feJkL0/ZN5ze9XtRd88+CdgnTpb59/QKOWIFR6yo6z9beuxo8lAPv/+AT5vMoq4YU5H2edEOkCkE8ZupNQXljcfpXMk/fiWePHK5d0TV8PjtwH0nvuIfAEE1wE8BAivB6hqwuuY/CdZr5hdepJdQ9Y+A5R1WrRg59V5uKEgOBknbQXIwSOGCVB5IE4AMEUgOsaov2f2vBMs1VFHSeKzh8MXYprPvBdWAoOpJqv6LYDkkTbooZeChpwD6NFZeyRw9+X1W2guzEv8UWJIjJz/KiwDpQpAhelr/VrCUYvAkjiH76rpOsQuGgL/ivwqWXaLOxt3R0n5E0K5PWWnKDuAMRsp7rDQlFh84p72MKrtE9LrSkrZRE6FM6ff/YbBcxHJnodxDXFVx5OTHLwWrrOGYfXAFWyRX6l9l5Jl8aXTRQXHtaeD3nwXLJsFCJE+oHJzrmrk2t31tbrtHYqNHUiO3tHueZzagJ1uIFe85pb2wsaOnfEhP5pZ2B2a0AKv4fxgsTqjCN7pmbVzT1oSWxhPnXgKWbUNpQ8f5wOj69fHNSvntqP3Hr8qUnATS6OKDoppT/2GwHJPnstPjKgd3yA4nVg9tKjwYvq9vW3FnjGxgkW/eDHoKfE3J8xOkjyKW1rrSKEl/lKQfWP/TYLEFsqah8yXHhwuGB3cOdr2TKX4+WKk89J603SdH8o8MFgwPFgwPFhwdaj857hle5SL+V8St/wtgOSQtDSx0T2yErCqmR1cTt+7hl/Xgtu7VXlf6ITt9BjMVt3Xvy8BySFrkm+eXfuDrgMIX2qy/AhZHrGCL5GyhjC2Sv/Kqu4kqK4+c+rQwAqSGgFTec5CaUroQpHJBOg+k8UAqF2Tx9x49FhBdpwLrbwOLkQIckoB1PLBPAlZx7zmlWodVAnoysEuctO0vSntOyTEZWMX9zeadI1Y48aV0rtQlrNY3rmVF8sGAxA7PHc1Owko6V+IsfH7S3E1UqRgc/awoGqQLXkbVM5DNyBbvGf4DYHHEcheR3OWNDa28DljTZ2WxhTImX/rUaeE8+VmeMpGcv3wLuYUqWALZUzt9Ot0wzTO90IP/af1RsJg8CUtUvb3gcHXP+dETw9+d2n/npPT2aPXl0c7DR0fzG04HJnU48mQsgfQtg+XElzrypKzwave4Ju+kAx7xzc6RtXSBjMGT/L3e/0Vgzd7SJD805h4qZwvldG6Fm5IqkXx1YmNkSdfG1Obph+E77THV7mGVvtE1bmGP/gyv9Imq5jx6lyWQKscnnJ48pc5C2fQTwhbJGTyJE186RTM/t21T2v7pg2NPgEVPnkw0OL446rw1sBy5En7x0JHjx38cTPy9mvZzwewHqeB+EniQAn7MfvfXsmW/t7jfOlbR2H9+TVrXU/kCJVhzCqNAGv/57uqp1lCpNAHIEr0cLBZfyhQp+HsHZJ1nBw4MnJbtv1BadXZP3XB9d0PX6YS6E97xTXRuxd8VwF4E1pytSrAUTL6EtqbEPazSNVThGFKh6Dy9r+VkTfeZneW9TJ6UI1a4h1XG7en1iqhSBteVcfWtg2Pu4ZXKka5V8fXRpd1socw1VOEikgsLOtLlA5mKQVFBx1QEchHJ1yU3+cXUKmMbWyT3j6lNkfaHF3dOXqmQCsXBUxmKATrv8VV4DBY9+WOXjE9dM99jpc31yAZ2icAuETgkAXoysE8CjknAPhHY/zXgXh8sOk+aVn3q5/Py38oh9xLB3Z3gx6wZv5Uv+20v5OfC2feSwd1EcDcJPEgFD2tN71xoid3T7zRtfpKbqLJm+PTC0ph3sl5FVYbo3Szx+zlh7+eEvp8t/iA/THLsxIvAonMr1uQc7Ow7ez+35J61y/VPlt78eNl9JOU+mnp7HvR7LOUHQfRY+0BC3XGmUPaHQhdHPDki7sSXsgQytkjOeRQaY0o6+dUvAkvuGqqYCj90bkVz/4WDRy/J2k8FxNYqzah3VHV11xn/2FoX0SRY3SOXXUMVHLGCJZAFZ7VWtJ5U7s4xpKKx73zP8W/OXL7VMTzuFVnFEcudBFJ+XvvhU1eT9vUx+VKOWOEslLUOjY1du3PswnX/mFq2SO7Irdhz4ET83kOM54JlHe+Z1FTUctIvbX/+/uNLvXM1g3Yt9Ml7n5W2NKDwM89s9ZVFy1YUviK3/reARedWxFQc//100YM0cDcZTCSD3w64Xj3T23PkVNfQqVMnj/w4kvtLOfxuEphIB3fjwMMqvbre847cx9HbWSBrPHy+8cy5mtHTe08f+ygn/PltYgpXX5LdfvFizcnTtaNnakdP154603F83ON5vUI6tyJSfuR2z9BdQ/NLYOYY+OCmvsXVzsGW3jNtPaevtvTegBPHwLvfzl76S1KOov+ik0jxOkaNLZLRuRLvyKqQzAMxJZ2xJV3C3NY1CfWuYjmdK3EMqYgp6eS9FKxpd6PkwMBYy+BYy8BY5K4uJ76UI5Z7R1Z3jVz2ja5xEctdRPIVO+tbBsaUB8YSyIT5HY1955VA0LmS8v3Hd5b3KjpP1/Sc3ZDS7CyUOQlk27Naxr+9U9wwwuRJOGK5W1jl8bHrBwbGInZ1Ootkyn8saToWu7uHyX98CR6DZRXPiW/oOP5NzeELcYrBVZkt+7rOiPYcWpvbHi3p55X17Go9ySvrfuf1p5X+ObDYQrnvzpbvznb9lPPRRAq4mwR+a3auH/zWPaqZzlcw+Arn0NoteQMnz479Vkm6mwQmEsH/Dq6IrTg2/XZxDVV4RlSt2FEftKOxaeTcC81WcohNQ2lV6xmv0OoVO+qV8o6sfvaoGNwKwb7B+9X7v5urfhHMuQQWfTtLfbzzSGBulwNP6sCTBhX2fnOg99pHX42Dzy+BT3/ZGlZxaMyR97T5ezJKKRxDKlbH18vaTh4YuVLQOcavGuVXjaa0nK8a/KZl+HJFy4kNSY0Rhe3cqtHXAcuJLx08fS2ypEvWfipDPsDgSThiuXdUddvQRWX4cRHJV8TVNxw6NwWWIL+jsvO0sglj8CQFtcM7yrrlHaequs5sy2phCWUMniRNdrh/9Gp97zml8WLypZmKgf6TV1Olh5Vb6FxJadOxHWUvBIu5o1bee27/0XFeWXdi1dC+rjPWYZVD56/bRlRFVPRHS/p3d5z6lJ3+stHovw6WI1dS3HzmYYvT3QQwkQ5+SJ9x7XiNV2zblFXkiBV0boXvzrZvzg38lP/ZvURwdzg/KK372a6Qi0jOESjkL3HxjzLvDsEVypbC5Xm5DGehzDdp/+Weozfmw8bBZ5fA4nEw5z5zeUHbGbvgfcoydsEVks6zExTHcfDZJfDFZTDrh9yyUNmRFw0WsUVylkC6u/Fo47GrHoVHPt/SCAIqgZ8CeMuAhxQsV8zd3MjMPlzQOXZ2/Lqo5hRYLn85WByxgiOW72s5Wdl5OqqkS9mh4YjlPlHV6bLDnlMeK76+rvfspFsSyjal7Y/b06s8dZxQhU90jXdUtX9MrV9MrWdElbJO3+ia8OLOtUlN7EeNO0sgW5/SHLizbgrQ6NLurZkHpl+C6QnSz71y1FYUqa0o+sI3D72+THdtKSumNq1u+GNm6tf+BVobdyPWlMx4o00hR6xwDq09frT/l4JPJ1LBRBr4Off9k0e7mKLap+ywY0hFrOzUrz2bfkkBp0c6XcLrn+uXX9E9fL2xQkeeRN574YGD10Uw8xJYcgksvgRmfR+Xtbm0bwp3Bk+yo2rk3qrgcTDrElg8Dj6/+QXm1OFTbs+za2yRzD1UceDwhfiWC7M21IPlcrCqGqyuAX4KdWFrQPnI9qpTy8tGNEStwFvuUXzEv+zoU2OFz41YymvMEsicpkUOTqji8T0ZqvCIqFoRVz/1rotIzhJI3ab+FMsnEyiixwkU5TTDp+5b52km0u3Rn25hCrZIrqT2MVjMVGCbAGzigVUcsE0AdonAOl59ZdEcj2xgnwTskyY3vlHzzhbJ/BM6bh4tf5ACJtLBRDq4nwImju3alDvkELLvqTveI6rxxtjAw6GtjT0npxusJyRSKAZPzS+OmZzO8MfBchbKVmZ13JA1XgHzLoEvL4HFl8CXV8Dnl/bU+aa0TJ1cJ4F02+7+76NSL4FZl8DiS2DxRfDJz+EJSY2jT1XuIpazhbKWgbHVFSeAjxysfDRtIaDSt2S4++TV3Y1HM6R9JfXDbUfGczsvfra5EQRUgjU1rwPWc6W88Ey+VMkHe1qvQmm8niZm2p3gJJC+0ilODbC6iOSr4ht8o2s4YvljsOyTsOvLvvIvwKwvW+JfAKzjgX0isI6fTJnaJkz2CpW9RdsE4JAEnp1Q+hfBYglkG7L67g8k3E+aBOtuCvh5N/TS2InNuYcdQh5nRDmhCrdQRdiu3tiKY2uSmtgvyJT+dbAcuZLCttMPWP4XHxFzCXzx7Xtfj9Yc5MQ0TGUXnYWy1TmdN0vll8FnymLjYP5tNVxv7ynmk6GUHlJRceCYoO4M8JWDoEes+Css0/sOj17xClc4hFQweBJHboUTX5JU3tMx+p06/wBYWfVcsJThxGlaROGI5UyehDkto8YSSKNKusr3H8+QD6xJbJwq6cSXekZU+URVPw5OInlQQsNUZsFZKI/d3bN8R81UVWyR3Fkom74vZ6HMP6bWJ7qaLZIr28S1yU1skWz6nHeflObwfX1pdcOM6Bp+abd9ZPW24k5eWY99ZPWKzBb/9ANB2a1eyU0OkdWRFf3YDbv/cAB7HbA2ZvffP7zz3iOwJtLB3STwc6na/bNV8p5LAYkdjjwZkydRngsmX8rgvTD//tfB4oQqWBHVw+1HbsyBj4OFj8BadGM2dKip3yn8sc1ni+R+qS3X6tqvgIWPAtvib8Bn1/bU+Ke3TQUJJ76Un90iG7oyY2XVZPO3ugYE1byzqlo68M2GpMbprZhrqMJ2+94saZ+g9jRY/pymkCOSBSU0JO7ri93dE5zd6iyUKZf75tcc2dd6cmVcvXK/DsEV1V1n6nrPCfLbT168sXxHjdLhJew91Dp0sfnwBWF+B0sgZQmkIdmtXSOXUiT9LIGMI5a7iOUnL96UtY+yRXKOWMEWyQJ31tf3nittOsYWTRYoP3CibehiY9/5kOxWlkCqnFzp+qR590puipYeTqk9srnwoKz3XKx8IK1u2CupKVY+UNI2aiaS5zQd29d1JlY+INjduza3HVju/JvBchbKApM7bw8X3k95DNZEOribDB6kgd+bHG8el+3vOy0uHWaH1TpyJa8ejvhrYDkLZavzOm/k7bkM5jyiavElsPDWAnTXgSE7/mT7wuRL6VyJy476C829197/+hL44lHQmjnB2yGsGJrqLrH40uaBMb2dXcC/8jEogVWY6IO1veeYvKcPw4kvjSrqELwgQcoRyYIS6lsGx+p7z4UVHXTiS+nciuzKwe9u3z996ZYwv0O5X8eQir0HTtT2nDVZXyZtH+XmtDH5Up/o6jOXb7UNXRy9eDOqpJvJl7IE0i0ZBy5c+X5f60nlPzL4krrec5mKAeX5ofMku5uPJVX0hRV1csRylkC2KW3/uW9utx8Zv3D1+/yaJ3oq0xdTUHlS5NpS3La9PilN4j2H1uW1p9UNeyc3uSc0uiU0QFfvEu89tDqnjRVbR+NLTYWyqZVhf6N5l7tGNJwbaf8p592JtCfYmkibzIj+Ljf49Wjy8eODyZUnXUJrnrrF/16wGDxJdNXRe2t542DmFFjjYMGNL3WGT10NrjgirBhSSlAxKKo6dvn4hW9nal4Cix6VnH2P5Z/ZdEJZP0sg5We35neNP0HV6hrgp/AqGS6oHnr2MF6eeXcLlXPE8uruMwcGxvx21LqI5Y4hFbsajp4Yu5G4r8/t0RA1nSfJqhxs7r9gvL5sV8PI5vQDLIHUPbyy78SV/tErZy7fji7tZvAkDJ4kfs+hkXPfNR++4CyYTFBlyAfKDxz3iKh0EcnpPEn9oXPpsgFlWGKL5AGxdUNnrvWPXjl+4Xpd77nnJ0gZKY/XQNslTk5jt0tUru4C9omT0+GVTssh6WWDzX8t3SCt6T7zUKF3N+lJsKaUDCYSwS8F8x4e5h09fWFNWhfjmRv97wLLkSspaRm9Z84eB3OnRaxFl2dC7wh33otOvRf1WBNRqd9vi7g0Y8k4+HwcLBgHCy6CmRN4mz0tJ5UJLTq3Yt+B4w7Zh5+gZHUN8FMIa07FlHQ+e5O8akhHzuBJcqqHJG2jTL7ENVThIpL7Rte0DI5VdZ3xjqpW+m4GT5Ii7T967rusysGWwTGOWNmuyQN31hXWDe8s71UW44gVXpFVwvyONUmNSlPlLJRtTG0+dOLKmqRGpesPiK1rGRyL23NIeajOQtmapMbEfX2b0/dH7uqafuRPgOWYDGwTAD0ZOCRNRiP7xMkJDn+xP/j6YDnxpdvzB345nnMv8QVgKZUKJhLA/yqwdy73hxT0v5CtvwYWXSBraDt+B0EZB59PA2vxOPjyygfLbs2BPqWbc2G3v9K7/fWkbn2N/s2GU3dw1IEv5YQqXMXyusMXPw9uftwTfNQfTDpwjpt1gPWMWXwlWMpibqGP588o+2hekdVTPoEtkq1JakyTHU6u6F8eXcOe5sQZPMn0rCZHLHd6MrPAeZSAmDwhXEmmYoCf1z61wN9ZKGPwJCyh7Klx6ycm+nlkU7iS91hpS/wKdDeXA7tEtRVFn3AysBt2w9eU/JkQ9SfAcg1VMPiy+r4LD9ucJ+LB0w3ik7qbCH4pWvjt+X7/hLbnW/i/BhZTXNnVOnxzIWaac198CSy6+gnkWsfh/e3HWttGXq62gyeSKvqUV2tjcqN04JunqVpdA1ZU5XZc2JTcyH5mePF1wJryy9NoeHoyjJKhPzf5YnrlnFCFd2S1R/irH580faLfIs+cVdmtvLKedbnt3NJum1BFSdsoZn2Z3rrS5Joj8zyy/+qsh9cEiy2SuUfWdx+98LBv0w8Z79xNfBledxPAw1pK/aHzdN7fD5ZTePVgc/+NObAp2zTZK5ylObT/sF14DUOkeIWEcpZQ5haqYAmkYfntOZ0XQUDl02CtrC7sHFuX2PDnwHrL4ojlnNcoNr0pfNc+ySelyTWhISi7lR5dYyqS+6buR68rXbo8f2N+x4fMV63u+rvAcg1VOAtlLFHVrtaLt840PGxi/pD53sSL8XqQAu6cqFiZfPA5QesvghVWdXj/wI258CfB+vLaO1+eqWxzj2t8/YmmTgJp9K6Dqa0XnnbuU2Al1P8nwHpNTesVJtD40qKWEwZb9gRmHBDvOTSbne4QVa0ZtCuhemhrcecHTqlvDyzlneHIlQQktks6x66fbXvY4v5T3qyJRDCR+gxbieBhh2+C7MRz+PiLvUKRvKX92O1lBuNgwXSP9Q2Y+22hJDCz44WJ2eeBFVHYkdkx9pyItaIq5y80hf9OTY9Y77HSPmSnf8hOB8rFXg5JgJEyg5nygXPaJ5yMl014fxNgKeUslDlyJcvjWnLqT42fGfz90LafCj67+5SvTwYPqwh7W0afM7DzKrBsGkrLGl7cK+RJ9rSOTlDp44/y6VMJqrviON6+QebLkx1PfpDgjP3lfZdBYNXTYPkrYpvOhua1PTsVliWQRhUdDH1m+dd/C6zJ5anT16kqZ8jQX7pw/g14LDmd98TsWLZI5hgicY9qTK4cPX925PcW14mkJ8GSaVV2HHfk/sGmMIVLqspTdJx2CH7i2Q1TdpXBk8RWj9xfHTI9jzU5u4HuU9ByyuGlD31QPoxk8rVY7hddXT14+YP19U8sa15dA/wUK/aM5DzKQz4FVmRhR3jdfxysN63Xmo8lkgclNCTKjvHyu6swJOUAACAASURBVJ7yTC4iuUNIhVtU04Hha781sx8nupLBwyrinudFLI5IUfkSsNKFn+SE1p0+sz25xX77PgZPwuBKnPjSqV6Ps1C2Kufg9WLpZTB3aqBGmXy/OR811HnMKaz6RbOQ2UKZV3TNhpyDU1HNiS+p6T0PC29/OmgFViEjOxr6LjybeX8RWLO2NKrA+mNgOXIlBfXHHo7GXz3X5xb5nAcMsQRSTuT+iye7fsz5cNLOJ4Lf270T5Sfoz1wYZ76squ/00t0JII3//KnJKVy8LLvnwuWSupHk8v4MyWDLwFh21dBUYowZWtnXfeLWYp1xMH960LoEZt2Py4qoOuYY8pygxRbKGCJF6+Hz9zr7d9UNs4QyTqiCzpUUVA8FlI88MbnqEVulhy4Jc1ufSsg9H6zVNTNWVe/tG18dV8cSyqZPcfn36OnFFMrs6NTvJ57dkAzojx4YOflwh+THk/4eb0maLDb5OvkPgsWT1XSe/L10/u+tbvnN47bb9z1bxoErP3h45LeSBUojfy8J3B/JX5ve++xjOelciaR1lFZTAFK4L5z2nsKdX7iD2bwnqLPGu0Wy7XDj7ubjjiGSqRoS6k/8sEl4EXz6ZGs4//oSrW9Gzi1PbaE/2SAyuBJ2VO2B49/e91r9k7Vr7eGLDL5USdv6xAbp4ctgZfXjeQ2TYFVqRXUcOX89MKZmeoPI5ElEOa1RDWeeTdb7lR1t6jnDEckCY2vdQp9OZf3jmg7W+6y0D5zTFvvlv8dK+2J53kcu6YCe/IFz+gxmCnBIet857QPn9EW+ecAhabZb1gfO6e+x0uZ4ZCsHgma6Zn7skvEeK+1zrxxAT1ngk/uJa+ZCn7x3mKmPpzK/DlhMQVX/4MCvRXMepL374LQ0SnLaLrhiuqt14kvdog9cGj34Y9YHE2lgIgX8VvrFwNETTsKqZ/MrTJ40qaxf2N8CEre9EKwMEUgTgOQQkBQM4jZTqwvKmx53MF1EcreY+rPdI9c/gz7VN7wI5t4h2Z4+NraxpM9RIHfgShx4EmZYFV8ydOLYxXsc3xuzl13qHvZOeDyrh86V1HSddswdAL7PBC1/hX1mf//p76KLD7KFMuX6Kv/o6o7D57fITjwd5IKq3w2qjmw40zB0ufnYtdyaIy8b1/rnwAKOCYCesjx1v3BPLz26ZnVOKye+flPhQf/0/SuzWt91StXZuDu+cnChV05ISVdAxoH1ee1B2a2rslqF5b0LvHI+YKZu39W1JqdtfV47r7TbP/2AeM8hNb/8oOxWn5RmYBP/umBxxHLXyKbzR/f/lP3O3RTwY96cH0+VKXrG16T3OIlq6HwFnV+5PL697ei135qYd5PARBq4lwB+H0kI3330uWfWRSz3iajZP3p+bmEUSH1Ba/iqBASDW7GjeuTH5NxL4NMnndbii2D2bR3jm3uqOjqO7+s6J+88M9AyeCez+CYcdwXMvF/bIpYeYUyLZ85CWVBcXduJbxdub378vKspLVdoRXbkd12s6hur7Dxd1XNO3n9pzZ5jn6yr+2Bt7dOWP6gaBFZ9sr5+3vbmIxdvr9xZ96965uVjsBipwbu6bMIqt+/qMuJJNhZ0bMjvSK4+Utx68l2n1LnuWcLdvR85p28pOpjbfNwusoq/uyd0zyFOfMPKrFaX+AaPxEb/9APp9UfjKwdZsXWrslosxQpOfP224s7Hj3J4nWkzK5K77gzn308AE+ngbiq4nwIeNjPujVYcGerb3zPc2T90/dT+/zUzJpImhwsfHvRq6L/I4L/QxtJ5FRkVgxkn+kBK8Aud1qsyW3S+rGbg4k8Bm8bBx08mS5eMg3nfgHm3NfD3rTj3qPQbnyPHwQdXZ8z7oUye0HDS4RkHRudK4sq65cNXP11X95ycVmAlCKhcxN1PiO+BR7SDldXAR17Yeyl2/7nnBrnZG+p3Hbq8q+Goy+slxF8ut7C/TZ4RSrASATPVPbGJGFwRITlMDJHwdvd6JDURQySJNUcAPQU4pLB21i/xL1iXf9AlvmFNXodXcrNncvPWXV2Llxd84ZO3vuBgQGZLYGbrxsJOKl+6IquVJpD7pO5nxzUA20TASAWMVMBMn/dKsIKS226N9T2sJN5PAXeTwEQquJsI7qeCXwpn/2/3V7+VLPwhHdyNBxMJ4MfsTx4OiduPXnUJq3n5EBiDJ6lsO5N8vPfTbDFI2v4yvJKCTWuLngXLRSR3DqtqH/nmZ0HUNzPmXwRzngxdX46DBeNg7kUw6yL48Ja6zr3aludSpZRjSEWWvL/q6LWvQ/aD5fKnQ9HqGrCqGvgpgJd08fbmisGrZfXD+w9fcC8eBt6yx0ONfgq4uPXA6HfpFYccgv+eJbIsgdTpbxJbKLfYUPyh/Y4PHHZ+4LDzM3bSJ4z4WU4Js5wS3rOPVepDx50fOu78wGHnJ4z4+ZxkYL1jJjNBWX6mU8I7tjHv2sZ8yoz/0DHuA4edc5wTP6bHfcZOetcudoFryrt2k//+oePODx3jv+TEvXL5lywouW3/wPn7p2QPGx1+LZz3IA3cSwITCeBeArifBH7Keud/5Zq/92y4dr4vtWrUSaB4ZRPAEcuZPGm+Yrh1bGz1waqlpXEgQwBSQkDS9mkKBqncjzOFaw7V7m0+6fhMSoktlLFCKws7zt5paJswcbz67hfjYOY4mDUOZo+D2eNg5mUw58ZC+I+bBWeOnNtWeujlCzToXMmOXZ2Hz91YsXvkw7W1YLkc+CuU4Qr4KYCfYt7mxm3yk4fOXI8p7bIP3ucVUdk5cim66fznWxqBrxz4yOwy+ocu3BDktD63W/onxBHLaWtLSKuKSEHFf13koGLSqiJ8QK5ShgG5hv45yt9TWwiBuYRHBXD+OcqNk+/65xACcwmBT2yZ+q0srPx3pSw37Hp1gpQlkDL48g2ZPbuaRwcGD984WffDSO7PR5J+OpoxcVJy4Vj7/t6RRPkJn9j99NeZRDp51hR0rmRtfFNxzdGqw6flJ0/mHjscM3RQ0H9g+6FmQf+BuCOdJSeOVB87JT04ui656blzJZSjTOvzuxQHT4/Xd9xLyn6wnnvfPei+95oHweHf76oY6hjOaDrhtqPu2YzUc+NoQEzNvgPHa498E153hpk7YBjXbZx8yK/0aFrbhYahS8V1w37R1Urv6CyUuYUqCqoHm49eEVafCq481XH00orY2r/Xs7uHVbqH/516a9++vvKVXys3DS+ZI1fqJKr2T2jfktvPLRraXjCwOrXLLaqJzpfTeZJnR9ZeKeWyYxeBfE1cU2huZ2JZX2bFYI50KLNiML7kEC+jfXlkDYMrVV7Fl3DvyJf6Ju0XVgylNp4sbDuT33o6rvb4pqJe54gaOvcPTE1hi+SOIRWr4urSJX3y9tGqrjPVXWfKm0ZiSjq9I6vo3IrpVXHEckduhW9UVUHNUGXHqEdY5bNDQP/f6tVfhPmUOI/WdjrxpU4CqXK9wF8/DmWdyrUYSimXRr1+5covtKHzJI5cCZ0rYfAkLIHszxkdF5GcwZPQuRVMnoTBldC5EuXq+OcXFisLS/4lT/D6l+gPg6WSSq8jFVgqvRGpwFLpjUgFlkpvRCqwVHojUoGl0huRCiyV3ohUYKn0RqQCS6U3IhVYKr0RqcBS6Y1IBZZKb0QqsFR6I1KBpdIbkQosld6IVGCp9EakAkulNyIVWCq9EanAUumN6M+Dpfx+PZX+7+lvmbz/J8HiiBWeEVXrU5p4+d2i4j5h8aG3p6JD/MKeKfEKe7iFPSGFPcGFPdxpG/mFPfzC3heqqJdfNPmaV9gzJW5hD7egm1vQzSvs5j2uZ6qq6ZVPbucWdPMKewRFva+p6VU9o8m3eIU9vIJuXmHPWz2xxYdExX3bcw4qv3vnnwHLSSDdltny8y+/lZTvidwRuyM+4a0pLim5ILckP6ckL7s4P6tgV3bxntziuvySxvxd0ryivMz8vKzCgqz8gqz8nIzc7IzcnMy87My8zIycrIzc7Mzc7Iy8rIzcjPScjPTsrIzcrIzcouyiXTm7yvPLyvJKyvJK9hWWl+eXleSVFOQU52cXZWfm52QWZGbkZGTkZGcW5GXmF2Tm52fl5WUV5Gbm52TmScukRbnFKakZqWlZaelZaWmZ6WmZKakZKWmZqWmZaWlZ6enZqWmZaelZyj+zMvIyM3KzM/NyMvOzM/OyM/JyMvOVVWVn5GZn5hVkFxXlle4u3leQXxLzFk/sjviEiOgdB1pbS5pOOL70+XVvFqzg7LaHDx8SjcgAAPDOjLcl8M6HHyDUsPClWOhXKNgSGHIJ3A6KYUEx5moIxJdfq3+xTPNLDfiXy+BfLoV9uUxt0ZKlC79UW7REbdFijS++0lj0ldqiJWpfLFu66GvNL9QxXyG0vkLqfY00WIrCqWFwahiihrYlimgKxxEh2vrqWvoaWtilKO2vEejFEI0v1DS/1EAu1kAvVsMu0UAsgSKXwDS/XKa1FIparLFg3vyFny9csmDJ4gWLlyxcsvDzRQvnL/piweIvFyxeNP+LJQu/Wjj/i3mffT7/8wWL5n+xeOES5BIoZgkCuQSG+gqOWAJV/2LZskVLl32xFPKlOuorOFoNowPVg6kjwXvvgHfe4ukFYMu2TfLusWfXnb9tsEytLMD77300Z/bb0YdzZs36/HNdFF4XScDCcSiYHgauh4BqwTS1NCAoiBoUrgGHa8BRGggMBKEFQWEgCCwEhYIgEeowmJqmphoEpqaJ1IBjIEgMBIXRROtAtfBwXR1NNBqC1IXq6MN0qSicEdKAhjKgoXRpSB0LDN4ShbNAGphhSCSEAQmhj4dpk+C6OlAtXagOGoJCQzA6UB2sprYWTFcHpqcDN9CG62Og2jowXR2YHhaqjYCg0FCspjps2TINtWUQ9WWa6ss0sZoYPNwAq4nBamLhGgi4OhwJQWE0MQZwfR2othZMRx9lqI3W//izOW/t3H40ZzaYAbj8EGnnhf+/wPp4zuyPHoGlhyTqIAx1ETgduAEGpouGaiEgKKg6HKoO11SDQdShMA0ERA2qqQbTVIdpqEEhalCIGhSmDkdoIDAQjJYmFquJxUK1dKC6RCQBhzCAqyP0Ybqm2lRTHYox2tAYZWCFxluiDc2R+jZogrUWxcbAylzXjKZjRsLSKGgKVduUrGVCQFMJKDIBRcGjqYYYKh5jhENTtREEPQQBhyAYIPD6cJwOTA8L1cFAtRAQ1LJlGhpqmhpqmjANBAqChqjDoBoI5YHBNRBaUC0cwhAF1cLCtA2QOB2k3icqsN4mWHooggGabIAiGSKIegicDlxfB4HTRxjqwQ2wUG20JhYJQSM1MXANJEIDhYKgURA0EoLGamINYHq6MF0cwhCHxOsjDXFoIhFDIWIoBig8SlNLF4kzMbQgaVMNETgi0tBYy4iMJhLQBCqGQkDiqFiqmY6pua6lkY451cDKhOBgQrCn6ltRdczJ2mZELWOiFg2PpemjKFgEXg9JwCEJhkgiDoE3ROD14DgDhKE2TFdTHa62DAJRg2qoQTXUoFANBAyChGkg4BoIFAStDdXCQrXQMB1tuB4OZaiDUoH1lsHCkHFosgGSqPcoaOkhDPURhtpwfSxMVxumpw3T1YXr68MN9OEGhghDHMIQj8QT0CQyhkLGGpG0aQQslahlZKRrRtU1I+mZk/QtaHg7Ms6aZGiJw1JxaBJFy4SsY25saGdCdjAm2FD1LcwIDhZEugnR0YjMoNFYpkZOxmSGEcHBCGdL1rMi6ppSdc2o2iZEbVOSjikBSzVEEgkosiECj0MY6sL1dGB6GKgWHIKEqEE11WGa6nANNaimOkxDTVNTHYaAIDGaGJQmGqOJxcJ0deB6hmi8NlJXBdbbBksfSdCF43QnA5WhDtxAF47ThRvoIXAGCLwBAmeIxCuFRxIIKCIZQyFrGVF1TI31Lc0ItsYGlsaG1iYEWzOyvSmVYUplmlDo5jQnc5qTMdGegrMmG1gb4R1MTFzMTTmmVJYxxcnMiG1OY1uYsE1oDBrF0YTMMCEzzagsU6qTEZlBJdjSDCytcDYm+uYELIWEMSKiKHgkSR+Ow0K1sVBtLFQLqYmGQ5Ca6jCoOkJTA4nQxGCg2ppqcIgaFKGBQGggUJpoLFRbC6aLgWoZIHFaSF2Vx3qrYOmiiUqw9OA4HJJggMDrIXCGSJIhkoBDEHAIQzySgEcR8SgiAUUioSkkDMVU18wMZ2msb25JsrOjMRxMmOZGdDNjpo2Fi60Fx8bcxdLE2dqUbWHMMjd2sjR1tjRlW5pyjM1crMzcbE3drU04NiZsa2NnC4qDGcnalGRnQnMxN3YxN3ExNXMzNeWY0ZzMiXbGumZkDMUQhSegyIZIkiGSiEcS9OEGSAgapYmGaSCUQmliNdRhmhoIiBpcUx2mqQ6DqsNgSv8O1daC6WrDdXEovBZS5+O5KrDeIlj6GLI+kmiAIOAQBDyShEMQcEgiHkXCowh4JBGPJBDRJAKaRECRiGgyGUulaBubG1hZkWwsCJZWJGs7Iwdbqp0lxcHWxNnB3MXW3NnWzNnajG1v6WZtyrYxd3GwdLO3cLe38LS38KRbuDtZujtZudubs62MGRYmzlaWPnT7IDuH1dbWvhZm7lSqkxnZ3tKIYUG0pWiRSRgyGUslYsgkNJmIJhEQeBzcAAvVQmli4BoIuAYcCUEjNbFqalB1NShcA6W0XDANuKY6FK6BRGlitWA6eggDQ7QKrLcJ1uxZs+fPx2sbE9BUIpqiFB5JJqIpBBSZgCKSMBQCikTCUB4LTaZiKCbaNFtDKysDc2uchR3B2gZvZU+2dTRycDJjOVlw2FZuLCt3J1svRyt3tn2AGyPIg7nWy2m9F2ujB2O1u32gm+MqlvMWtss2FzeBs4eY48UPcN+6wpvn5rrNxNSVSrA1xllYG5jSieYmOCuqnjlFi0bFGlGwVAqaTEIRcQicNkwHqYlGQ9BYqBZMAwlRh8MgaE11uPoyDU11GFwDDlWHISAopCYGC9XRR+LwGKIWQgXW2/rkH86eOXvBApyhFUGbRsZS8ViqIYZCQFNIaCoJTSVhKGQslYgmkzAUCpZKwZBIaCIVQyIg8TpQbTrRyg5vYYszZ5Lt7fDWdIK5B9Xcz951o++WbYHC4NURvE0x3C0x2zfGczeniLalRHPT4iJ3xUWVRovzd0QU8cX5XH7B5pCC5WuSAtcmhglyo4KjU9P3RIVnr/ffFmDvEu3m7mfKMCHY0wxtaQZWxrpmxlo0CpZKxlAIKJIeXB8NQWEgCD2YHhSChKhDoRoITXUYRA0K10BOgqWBQEBQGJiuMc2ZYmCuBcOqwHqbYC00INNxuhZkbRM8lorHGpGxNCOsCQVDU4JFwlDIGCoVa0TFkilYEgVD1IHp6MC0HQgWtoZmdgQLZxqDRaXTaY48F7doD4+1ds7rPVaINggL03eXlTflF9WlpkuSU/fG7ixMSS4t21WTmr1PlJgfsiOLuyM/eEfJZnHO+vWhQXTP5SaWwW6eIXTbSAYz0cujeNNqb3tXSzOOiRGTQrClGlgY6ZhQsUYkDIWIJuGRhlqaGB1NNB5hqK4OV1fT1FSHK8FCaCCh6lCYOgypgUBCUFiYrj6WYoghaSN0PlGB9ZY0e+acBQsNaGw9nB1J14KkbULUNqFqm1G1TClaJiQMhYI1omoZkTAUMoZCxRKpWJIRhgDXQGA0MQ4kS6axjZuFs6+Nm7s5y8ncZRuDUbLKQ2hrvM3ShGdrJXRixARtyBSExm3ayvMLWuvqt4LOjlixOtjN09PU0kKfZIM3XWnjFOJgx7WgbTUzTvb1TvV02+nCSg1YkejtuTcqLGgl19rW28ScQ6MxaSR7Gt7GSMeUjDEioilEFEkPiiUi9GhYKlwDBVWDYqHammowqDocroGEacBgGnAkBIWEoDEwbQOEPgGN10LqqsB6e2DNXrDQwISNIzqSdC1I2qZEbROStilJ24SsbTIZq7SMCGgSEU0mo/BklKERBo/UgC/7WsOaZMEws7M3YtCpdHNDC3O8tYuRtdDeKtXFIW9lQMGaVamebjtZ7BgnerKHSxybyTM3jnWmJ7o5c02NxDZmPCohwsK4KMAjy4uV4eWevW5t2fZNKT5u2WvWpQWuTPXxkMSE8bfFWFovN7P0MjdzNzV2oVFZJkQHI10LQzQZj8CbIHCmaIIRloqD6+OQRCKGpjmZ04JB1eFQDQQcgoRDkChNjC5CzxCFx6o81lsGS5/mTKQ4UfStSdqmRG1TkrYJUcuY/ChikTAUPIpIRJEoaAIJZWgA1zdC4xEaCKq+sbOZEw5NM9Sy1EebWRHpNCLLw9iudLV/2ab1MrGgfPv60s0bC9esKt28QcoL2bV2VaWIL9m2sXiVr2TruiJ/T8nG1QrelszA5cWbtkgio8qCt+asCijctDne2yfFy608lLd6Bc/KOtDSMsDcwtfUwptm6mFEZVD0rfBoCgmGs0XgrNFES30zewNbMp5uqGcFU4dD1Z6gCglB41CGBAzBAIXTQup+PHfOR3NmqcB6S2DpGbENiUyKvh1Zx5KkY0nWNiNrm5C1TSjaJiRtGgFDomCI5lpEc4whDUMkIPFUlAEOrq+D0HcxcaaTmW4mbFtDG08TO2eCGZvKrE2Oa0qIqk9IrInZWbUjtio6ai8vpCo6ei9fWBMbXx0dVRkqrI2OrOAGN8TGFK9fXbR+XbkwbLeIn7UyYNe61QXrVu308kzx8ahKTtq4IdzePsjGJtDcKsDMeoWxhT/VmGVkYItH0SwIdHsC3QFnbaVvZm5gYWJoS8FQ1ZdBSBg9FAQJVYfBNeAoCBqlicGhDIkYkh4Sh0UZfDx3zoezVWC9NbBoLniSk5GBPUXXiqJnTdGxoOiYk7VNqTomFB0TMpbiSbUItrLkO9pvc2T4GJsHWLPYZFsyhmhlaMUxdVlr57yGRltHpfjpG/jTrNoVtYdlu3v3lh6qkPTu3dtZXt5eWtpRUlqXnFybnFIVFyuNEMsjw8u3bSnfujknaFXR5q1lmzdl+3kWrg0s2bK2dMu6nHXr6nLyrl+5Eh6RYc/YZEffaGa31th2Lc1mDcXMl4ynG+tburtssHfc7Ou0cbn9Cmsy29rE10jXfOlXaj5W1tpwFEwdgYSgUBA0QhOtDdPVhxvoI/HaGEMVWG8VLH2aK57sQsY7UvVtaHo2VF1Lqq4lRdecqmtK0TE10jHZYs/I9uUke7ESfD0ETGZyEC91Q0TkCi7LhOFMsXXF09z0cM66OCu0tivZsr3l8EjrgZH9DSd6ukd7e0719Z8dGDrdP3DqUN+J1pYjtYrByr19+0pac9La8/K7K2T12blViQmd+ySdUllTdkrNzvDGlPix4SO//O+3KHEii7XF3jnEyinYnLHVxHEzwTKARKCb6JnR9EwIWIqVrpGvtYO/JcOe4EjE4NWXaVro4aEaULgGCqWJQWlisJpoPJqAQ+JxaKIKrLcNli7NDUdzw1OYRLwdFWdnpGdN07M20rMy0reg6Jmb6FkEO7rEe3hHu3sKXDxDPVfGbdwRvyEuIziZZeGMVUdilsF1IVgSTNcMbeBJsz6wv/dYb8+xrq4TA8OjQyPHDw+fGj5xYujYycHhE12dJ9qbT7Y1HKtXDEnLLw4f/fGnn3755deJuxM//frr+OhodVx4ZYywJi70ZFfbr7/+mrEjy9V5k4ML15ItMHfmm7P4VPv1JGMPMpFBM7Q31qKgNRAwdY0gIxLXlGqlh1dTg2lrojXV4XAICqmJQUHQekg8Rc8Mh8Tj0WQVWG8RrFkzZy9YqGPqYWDpjTd2wZPpJKIDDWdrbGBtbGBtYmhNM7A0wdu6W7L8HD196J7O1q5sO691fsIkbk7CtlS6jZerMWOdHWcT03s7x5vv5R/pv6WhuuPY0NGj3YdGeg+P9A2cGBwZHTp2avjE6PCJ4z19w637R1qbjzbV9UvKLwwN/fDDgzu3b928/t31q9fGjh87VFFysCizd3f+tdHjv/3yS3ZkBsd5C91NZOkWYekWaekWSWMKSHbr8VYrTcx8bCk2DqZ2eJytLclso6ODmR5h2TIYTB0G1UAiIGgMVAsDQeNxtmRDe324PhFN1MUYqnqFbw+sOQsW6pj7aNv440zdScYcKtWJhrczwtkYG9qakuwsqXRLGsPciG5CcaCS6MZGLGMK09LI2dspyM9lgz09gM/2TfENSlonjlkv2LFelL515/667rELl8ZOnhobPX3l4qVrV69fuXztysXL4+cunjt15tRg/6m+nrOHD40caD5/eOCXX3754cGDn3/++bfffrt85vRQY+1QnXyoVnbtzKkf79+LDUngeEcwAxLt/ZPtlifY+sZbeSUYu0YYuYTR2GILdrAph6djtxFrs4HiuI6kQ1Jbqq6cPIPSxGCh2mgIBm9oSzW0NYAb4LRNtbRon8yd85EqYr0NzZ45e8FCbXN/XZsgnIkXyZhjZMQyJtjTDG2NifYmpgwLC5aNBdvaxMmU6mhq4Wpp62Vr68Nw8HNlr2Y7r/bx3LTZzS9+ZbCff5ibj3Ant7Qgbndjfe/45WuXzo2dPXH66jfXvrt+68aN2zdv3L5x/fZ33964cnHs6oXzt69euXbh7KXTo7e+/fbG1WvXLl268e1342fOnOzrPdHTeby74+KpE9euXBFEFLquzfLcmOOyNsdhVZZtYLpNYJq5306qTwzJc6eJRxzZc6c+J1KHHU1zj8Jpk9SXakDUoDANJFwDhYVqYzW1TIxYVJy1AcIQbboBY+w38zMVWG8NrPkLtI09tGxX6pt5k43YRhQmGW9rhLOhUemm5mwrazdbK461CcPalGlp4+7ACHRwXMFyWu3jtd13OdfPl7vaOTByRej6VQmBvhGxoZJdWbWVsoMXr9y8evX65W++/fb67RvfT3x3686t23dvfz/x3bUbd29/f+/O3Qd37t6/8/3NIYPTXQAAIABJREFUK9/cvXnj+pUrV8cu3rl1e+Bgd05YdElcgihwpTwnp0GqiE+W+wcXe28vdtu6i7Eun7m+gL4hzyIw2dQjlOa01dyZS2Lz8S6hepwoO3eRLlJPfRkUog6HQVAoTQwKgsFCdRms9ab65gYYIyh9B8xq06fz5nw0e9bHc1VgvXmwZs77HEt01rbyx5v7kigsIxKDTLI3NrQ1MWZZWLpaW3vYWLtbWXIsLTnWNj7OrPUs5gY3l63LvQUBAcLl/qFrXNdEBm5IXi8uCs8oyqzdW9ReWd7+3d17NycefHfn/rd3Jr67O3H97r2bE/ev3p44M/5t78CxAx193d2D0tK9d27dejjt5/TxE1wv3xB3r6jV629f++7h7783tfSvE5X6ckt9+Xt9eHv9RRI37l6H1dlmnjssPCLN3SOsV6VQ/VNoQbms5ZFoTTREAwFRh2tqIOAQFBKCMsCSPD15VAxVD+eA5KTAbTbPnDdXBdZbBAvvpGMRQDD3IVKdaRQnCoVOwdsZG7Msrd0trd1t7HwtbHzMrb3tHYPYzttZTts93AXLfcP9V8WIAzflBvqWbt1SLuSXR4R11TaX7TqwT9733d17125PXLs9cfX2xLd3Jm5O3L898eDa9/fOfHOzrmVgn6S1MFceu0l4+ez5hw8fPvz94e+///7w4cOjR4YEazaFrdqcGsz/+YcfHj58uL9lcFu0bG2kfEt8w9bEptXRNd5COWtTiVlAumVQNn1Dof3WUpstZfZciduKSKgaDKqBhKjDIcpeoQaShLfy9gzGw/E6Rl5I73yk7RYVWG/jY09O9Jv3mbaeja5FIM7SG2/EptGcaTQWgUynmbBNLFxNLF2t7fytbAMtrP1t6evZrnyOR6i7T5inX9TGNTtLNqxu4K1viY2qTcvZk1pUt0va0thb0TTyza173925d2viwXff37t6++6Nifu37z24fufe2Hd32g6N1tZ07tvdmMyLujY2Pj1inT99NiOpJHNnTkqI4Jcffnz48GFz21F+Yn1IcpMo+6Agq2N1TMPy8Grm1nLHLWUs7j43kcyJW+HEkzgJ5B5+AshSCAyChEJQUAgaqYlFqsGtbLy9PDYZwAy0rNYhAkoRDiGffjb3ozmzPlKB9abB+nD2rFmffaaPpuqZBuCtV5BNOMbGzkY0JzKVaWTsbGzhamblZucQYGMXaGnj78Dc6OImcPeJcvWP9ViRuGMdd384V7Ztfb4Po8DPMytgeb44uqe25WD36Nj1u7fuPfj+/oMbd+99+/3E9Tv3bk7cv3Lr7vj1u71HztfXdUv3Nqfwo65dfAqsM3VVbTlpRemhEb/98svDhw/bOo8LkxvEma2huZ3cjPYN8c2rYuq9xQpXvsQjVO4XVeMqVjgLZMt3NLp7bYN8pQ6HIKEaKBgEhdJEo9TQQatC3TjrDRB4bbdo7Y0VKE7YzHmffTR7pgqstwLWvM90EAY4qivBdg3Z1M2Y6mBEZdJM2FQai2bsZGLGtrBytbTxtLUPpDtv4XjwXX1CvVbFrdiYlrdte3OUOM3TI4pGyHa0irEzj3B2aymVHR85f+X2xK179+88+OnBr//78X+///jb7/d/+e37H365ef/nkxdv7G89UlvZnhmRdPWba9PBOj48lJ5QkJVanBUV+/B//3v48GFHz8nQjP2huQdD87pEeV3BGe2bkg8ERNV6hVaujm9aEVvPEsjY4qoNqa10pt/SxV9rqsMh6ggYBIWEoLTg+tuEmZ7sdTiMieWGYu2tcqxf/Kz58z6aPfPtnN7/r8H6aPasWfPmacF0tQgMvN16oqUv2YhpbMw2NeMY0Vj/j733Cq4rO8+076YtuUmqGXDO2WHFnfc+OWfknHMOBAECBIhAgiTAABAkQDCBYM45Z7LJZuocqG52s7NalizJsj1OI3ns39myPeP+LzZbo5r7wY2B2oVCOAdVq+rBt971fmHFE6VpaZXpmRV5hY0Fhe0Vlf01NavqG0eae/b2DUxf3bD21antxxrqZhLh/anR6ZKSg7UN71169cc/+sWv/+Gf/uFff/PlH/5y39HTl67cunX30ePX33n7/Y/ef/b5o3efXb3x+M7Ntw+M779y5sZHTz/+5KPPv/j0q5/95OeP79zbOrhhfWf/ocnd//qbf//222/feP+b8UNvTZ7+4ZZTH2479/GWUz9ce/Cdnp2PO6ce9ex+s2vH68u2Pere9Wb/rsehUA4FVCKaQBSZGoZgD9vjbX27q4vavb6Ssg13vGvveLr2zYE1W2AtmDdv4UKn5HZ48gL5g7GC3nhmU0ZmXTK1MpFamUirzMyuzc1vq6joq6jsrasdqKsfamrd2Nyzf2xg6+3hla8fOXy+pfpyYfq54px7wxuuDAy+d/bKL3/xZ7/6+3/61//9nyfOXd/a3Xtp09iFTVvOj209vXXyxJbJo+Pb9o+M9CxdcXh85+cfPPvlT3/+9adffvTOB2/df3Jq++5dA2u2dvZuWj5w6/zFtx68duz825PH399x5sOpMx/uuPDx1nMfrTv0bv+eN5Zvf7xyz1sDe99Zvf+dgX3vrt/9MOhJI0AgSCJYkgXDLrpSvZn1HRP56bX+aE3e5gfxsYehngPzFs2BNWtgLVrklL0ONeLP6IwW9sezWlPTquOJitT06mRGTWZuQ07+0oLi7tKKntqGNfVLN9cum2jpmj44uvvecM/d7eP3J7fcqCu40lw/U992bfP42+ev/uVf/vp//N0//u0//cvOid0Pdu/5+PSZ5+cvfX3r7pe37n59596PHz5668SxnrrOi9OHzaPfbz8+//D9rX2rN7Z0n5mc/rv/+dd/89e/unrv04nj789cfDZz8eOpc882n/lo6OA73buetE7c65l+tO7w28NH31t77KO+0UuK5MZINMFSqK5h+9LOzQfOvZufWhXJW5G69XX/ptdCvYfmwJpVsByyV5dcRrAilNcbz2pLpFYlkhXpGTVpmTVZufVZuXW5hc0FJd0VDevLW8bLO3ct795x+9ilR/tmbk+M3t+/78mO8UvVRReWr3jnzIVPnrz/61//7V//wz9/9bM/3rNh7LNTp764euOzK9c+uXz9s9sPPr312lePHp3dOrGqc+OZ7fv/5R//8XfB+vitN7au6B+ub791+JT5kwdvfr3t5NMDV57vOv9s27lnY6d/OHLkvb49byzf8Whw39trDry79tB7a45+2LvxjEgMgiSKZYoVTXTo2Nnfv6tv+FBYT8brJ1K3vhXY+NDfPQfWbK389xbMm79okUMNuP35jlh9OHNZLLs1llqdTK1MTatKz6hKS6/MyqzOy2vOK+4qqVlX1rS5tH3X2NCOD27ce/3shTdOX7g+NfHo4KFb4xNXRtadmZx+//UP/uVf/+3vf/Pvtx6/e2Hb1NcXL3595cZnl65+dffhT959+qN33v/xm29O9g1tGT96YNP2f/qHf/z222//89tv//Pbb7/99tsvnjzZ1t6ztqb19rEz33777X/+539cf/jZ9lMf7r/0fO+VT3df/nT81IebTjxde+jdVfvfGjrw3tD+91cfeH/gwNOlg/spECmWKJYpUTTB7hRdBbHaqK8spiUTXQcDGx64hu+rbdMvL3plLqUzG89L819esCTFHy33x+tCiYZ4WlMsvTaWWhlPVsRTK+PJstT0yoz06ty85uLynvKqwbLa4eqmzeemDr959tqr5+7ePXjuzesP7k0fefbqk7Pbdq1Jz9g3Mv73//ybX/7q744cOv3u0WNPDx9+d/fM9eENT89c+vq113/81vvP79wZXLZqz/Tl01P7/v3f/u13I9Znjx5NtHUNVTbfOX7222+//c1vfnPh9vOdp58dvPLpweuf77j4yfipD8dPPRs9/uHIkQ82HHu66fiHQ4feX3v0WX3PbswLFEsEiyJRHJI7IPtT3YUxf2k4WOrtO40Hrgqrbwgt2+ctnANrdsCa9/KCFIs/WRdJ1sUSVfFEdVqsKh4piUeKU2OlaYmSZFppanpldnZjQWFbYdGyvNLBZW0jD4+evXfs4u3Tt24ev/XkzttvXL3/+Oipr97/6NKqtTP19a/euv/1z//8yOSuz86efjK5+enM3kc7tk031D+c3vfNvYe39+5eu27mjQ+++fKzH5s8/e/vwHr31q3xhrY15U2vnrn4v/7jP/7yr3597Oon0xc/3Xf9y+0Xn0+eezZx9qOpC5+OnXo2cvTphmNPR44+Hdz33vCpT8ubRhBLsNkMTXWf5It58mubJnIzO9PSWt1D17je82TFBbluYi5izSJYS1LCicpYtCwZKor78gNG0iX7HJIrpIez/LnZseKMeElWanlJTl1RflNuQft4/+g7F+68durmjYNnHt586/X77z2+9cajczc+f/DmleNnOyMZLdWdO3afOrpq4MaqFaebK+4M9Z4bGDy/ZuD17ds+PXZ4snf16N67D5/96fX3fnbuzrunj10+NXPw5pkLH7z5wZObD0/tODTQ2Lt9y4GvPv/q+Wd/sOfy850XP91+6fNtF57vvfb5zNXPt1/8dMuZT9Ye/mDkyNPhI09XHXx/4+nnOYXtkEUYSwRLmmD3i4G8rPaNWy4XJFvSc1c6hu/Cgcu0/7qjbXr+nN0wS2DNf3neosUBX3bUnRXQo07JrVFdp4ZKdZmoTtGZdCSzA3lZ4fzC1JKCzMrc1KKjI1veufTg4fl7N/cef3TxweO77z28/c6bd99649ip4/3964urVrYPlWRWHutouzfYdntl7aac5LJg+tOTJ35+68LzA9uq81t6px/suPJ886n38pfu2Lj5yGB916b+sSN7Lh0/eHnr6J6VPZv2zlz88JOf33/vD2dufnHg1ld7rn+1/eJne65+sfvy59sufDp+5uOxU8+2nH62/sjT9Sc+Gj35UShaCjlEsCgQxSl5vWJ46dIte6ZvFfjLsmq3uDc9kNfecqx/LdRzeE68z8ayTYP05YWv6JLbKXkdolMXDE0wVEE3C8YloohIVqkRdSRyo3mZsfzKeN6lrTvfuvLw7qkbtw+dvbv39LsPP3z98WfHDl4pS8tf5rBvzshoy65eWVZzc/3Qa6uab/TVT9SVT1dV3l+3+vnUhscTo63tW1ftfW30xDst647Vdm7r2XD8wPGHb3z4y61bziZiZVFvdlp2fXai9MmDZ0evfbL/7o+O3v/mwJ0f7bryxe6rX0xdej516fnEueebT3+8/vjTVQfenbj4ef/M67KRwIAgKAhEdst+jxwdGz0xNX4u21EYXTrj3Xg/uflB2pbXI71zYM0qWAs1yW2ITl0wDNFuCA6FarpgSEQhUNCoRqCgUi3Hl5ETzu3MrbqyZefDC6/e2Hf+/oVX7x65cPbw5fr6FZrkhLyUlB19nmCpJ21rY8v1waU7q4qmigo2FZdNNTUP1/bsrKxZkVF09f6Hv/77f7n/xjdXH36x/9yTwfXHr9z96siNz8qrhnze7EisOD2vJTWS/8UnP339h7848eDHJx/+5OCdH+2++sXuq1/suvrZ7mufT57/dOTERysPvrvhzLM9d79ZOnaNEidFgqmxXJIvYs/ct/dmf/fOpKss1nM6Mvogb/JJwc53Qr2HXp4DaxbBesUhuR2iUyGqQg1dcKhUl4jiU/3prli5P5njCHokV4YnkRNIHSqtOz+y6cmle68dv/bo8uOHd98tLWy0pvAEUFVwBuzxOoe/UPd0R2IHSwumq+uOLl26Lq94TXnjodF9Rwd6K7LK3vz051//ya9uPP764Ue//OzP//nLP/v7H37zF+/86FeVrSN2KRgOFbv9+YUZlX/42Z++8+wXh+/+6NiDPzh6/8f7bn69//bX+259OX39y+2XPh8/+8mWs8+3nPt4960f1fQfoUCmWERQoFhxSf6MWO2BQw8riwaSgfK8kZslU29W73yrcPvbmUMn51I6swfWvIULXbLXKbqcosMlunTBELDskXw57uwCX3qZN1bsikS1YMIVSfdEh0przg6uu3/s6js3H907c3951xqPM0aQxPMQ8NhuT2S6EyPR8Im85NWasrv9/ecGVo83tG3rHhlbNrqyfXX/uj2f/exXjz//k0tv/eTktssXN5+7d/j204cf/sHX/33/4VedSthlxOyO1PR40c3Lr995/Zsjr/3B2Td+fvb1nx177cenHv306L0fz9z4avral9sufLrzymfbLn48feub4uYxwlGCJYIlmRpeOVRW0Dm141Yi0pRMa6vZ+VbTzHtN0+9V7PqgYOT8XMSaJbBemv/yKykp6cEMh+g0BMMh2DWqSUQNa9FUe1qOI1bqidaEk6mOYNQIJYzwQHHNmYH+c2M7JgbHllUti4by/M5UCIiVYVkOJByJNVmF17vazna0rE6mbSutvLvzwObBLbeefPrZa9+8+dGffvRH/9+zX/7NR3/xL1fufDIoFqzH6cMouoom1vvKtmW0djrSK+VImRKpCObluFPLSobW73l78vzzmds/OvDgp8ee/OLU67/Ye/ubqWtfbbv0xfi5T2Zufnn84c8y8jswECmWCRJVweGWQs21Q/1DZwKO4qKajcuPftJx6Gnn4Y/ajz6vGL08B9Ysrfyl+S+/YkmJ+xIu2eORvU7JLRE1oHgKvYlsR7QjrWB9ef1Yw7KCUJqTOmJycFVRzYXVK/vLqzWkeeRgzJWpSy4rw2Ao2Km9N6v8zkDfjt7+9trlbnvIRewH+jdu7FmVmtlwYfWF4fKNva2bVnaODQ8fWl3QPUmztyhpG+TYOjnSI/p6Rf9KJTSkRtapsT4lvFIOLleSTXpOs7eqIbe3sWly5brza3Y8WL7tcdn4g/LND0u3Pqybebfv4Hteb5YAiDkLxC66/Vqso3VTWd32kJ5dueJAz8nPek497z75vOPk5xWbL89thbMG1rz5ixe5Va9DchmCXRMMiuWw4it2xZOqry6toK9meVNuvUY1AQkGklflll/u78t0+y0MJxHNJfskomlU98m+kBquzyhe2dLvTFYn8lpDgUyLlYu5kjmJfNERXl07uSG4YmW8p69mT3vFRD9O7pAyNiqxYSW8UU0OqJEeNdStBrsU70rF2694BxV/r+zpk92doqueukqoo06K1tmzE94iPVimRxvVtG4hd8jI7pGpRhHFUCBICKiRmD19aGA6q2Q44MgOtuwLrr/vG77jXXXNsfKq1rBt7lQ4G8v+nVOhSxedElEkLHllh52qMlY1OeB1Z0X8+REjaVCDQoFl+OW55YeWdRUEIoutNoxEASsu2euS3DJWRcERC2VprrRwsrKvY3Vb87qy0gaGF0TJJ6qesoruI3vv7l5/8sDklX3jp/ev3DHmK+sSAjWKp0kNtqvhZjXYKfnaiNEjutbI3h7Z3a94B2TvUsWfL7uyZKNO8eWILshygGHdijcrVpmM1UYChRQKBFIIiIClkJ7I8BUMrzuelr0qoqWprgLBUyS5cmRnnuLMlYzY9+emzcwaWPMWLdJljyG5DcEIqsGieFU80RSINaSmt6XGK7ICBV7ZS5FIoMDzuDW/erpr+UhFtchjCAWORwiJABCEJEI0VQuGw3k1JU252TVt3dtXD24P+bI5FupI7k0vGa2r31RZdryr+9TYtpPHrp7fc7bcEfMgKSo5StRgqeRv8mXtWzk+VtDaQVwrZG+/Gm5W3LWKu0B2lynuetXno4qN41iWj9gT+dltDUu35+S0cCxAACNIVar5jbTcZF3/qmOxWEeqMyeZrAsF8g015FACHjVgl13ff2UOrFkEy6X4XbLXIzr9ij89VlmRWlUbyi5xhN2CrmFZQKKARQwJ5HGeL3p81arDK9e0JHN5FjIcAIDyABOiUepIppbXNa3u794UjxfVlfcu7djcVNmZq/uyNE9vILQyGOyI+IZLqg5OzJzfd+rUoatTkwc9kmFgKUfxF2LnqmVrxuoGD6zeM1Ld3Sv76yV3juIoV1zZsr1C9RQrbhlRhuM5DrgEZ2FW6+q1J4tyGhiGw5BiQGRqBI2s4tzO9hUHQu7izIyOyu5DhQ0TOVWjmSUjmWVrE7nNv7/wB3O5wlkC6+WFC92yJ92IR9VwXAmU2b3tgXCVMxSV3CpVKRIoogQJMqIuyekirrrUwlN7L+8Ynmkvq1OwDKBIsCaJrvTUmr6ebZ09U6t6N3c29RVmNYxs3L95YGOR4U7KRkc4mesM9iRT+8sb9k0cOrbj4Mm9Z1+79mjDwCaBp0nRWeZMbFq2oduV9+DuJ/duvL2rdShNtMdEI1f2hEQ1Q3Z6BZXnIcPygMdhPVxY2NW+8mA4kMUyHAQEAaQIzqCRXVW6sqppKuLIKS5d3Tl8tr57f2XHnqLGLXm1o+lFXS/PgTWbYDkkZ5oWTVPDCTUUV3wxxeuXHE5Bl7FEkYAg5Xhc7QsWu6Opii9H801tPb1z48FDa8erMkpidp9HC4c9mTF/Zkv50vENM4P9ExsGtlRkV64dnFi/dmdjIjtNctR5Q0nF2Z5e3F5YO7V++8SqLfu27js0OXPn9us58UydlyoTpb3Fy0cqup9+/hfbVo4P5TcP9o0GsRYQdINKOpURwDaWZzie8CTVX5Bdtr69Y5dTD/AcgIBAgAzZF7Zn11etLa4YTboLl/fs7lxzum3waEPv/sYVu8patqUWdL/8yhxYswiWLBguyRWUvA7BCMjeiBp2iU6NagRSDIhHdvo1b6piLzD8ubrPi8Sa/Ib9/ev3tHdkR7Mqw/GGeFZNorAxq7SruH6gqXtV79ZNqyY2rVg72DveWL28JFmQpvnSDW+m7i2LZLVXNExv2zfUs3HryL6J4YkrZ28V5ZbnZnVWZnX3d+w5f/GDExd/uKxiTaE99uq95+n+NAUSEVEBUYbjrSxnZTgFSul6YGzVVF/PHpEYPAcgwBBgtxoJuwsaGrbm5g5meMv61h7tHD7XtPpYbf++gqatpa07cysHfn9udsNsgqUIhl1xR11xhagyUWJa1BDsApYwpApRi3wZ+cFUh2T3CnpUdvlEPcsZDcp6Z1axW/fn2AODOUU1weSy7PKeourWgorWirZNvcOTo3vHVm9J9SU72obKUgt0IGZ649nR7P6GngPbDq5Z1r9j/e51HeuOzlz0B1PXj58Z3Hyls//4wcNPzl97tmXHnV3T1x6//4chb6rIYwQQ4CHD8laWs7GcCpTaSPr5sfWTQ5s4FnMc5HkEAfFqsUiwqqV1R3Z6Z0Fqy8Doxe7R61UrjjQMHF226lRR0+6sssGXF/5gzm6YDbBemj9v/uLFIVcibI/lBXJDWkAmikt0qVRDUNCpwyv7/KI9rvkwFIKyK0vz5em+imBGUnGlyp4sdzIiuyrd4Rp3qC2W0V+zrL+yfkXl0p6Gvu7W4aX9uwvym5uruqpyKjgrl5fIyY3nN5W2bx0/2FHWNrV2oiGnZt/u85nphUtXbF0/fW/54LGdBx5eevij07e/ev35/zh97R3EC4iHgIM2lrOynJXlFltsMcN7YHDtmdE17QUlNhvgeQQAwkgI6ak5qa2tHfsSoeaK4oGezddqVx5qHTpe03ukoHFnTef+eGHX9+ci1myB9fIPUpYkwjmZwfy8QG6mM2EIhkxUu6AV+OLl/kSFN1LnDpUbgXTVm677ypzBGleo3JfqlewGlgr8aXnBzIBgL3X6K1zBzry6Tc0rhqpbhxq6Omu7yqr6qppHqgpbo560JRamPLM46IwsrVq+fcfJprL2iTWTxdGsPXsurhoYC0YrS2u2LFt5cmr/O5N7n4ztf+vK679cNbJ78aLFDMsxLMewvI3lbCyf8IZWVVSf3rju1OhQUSTOMBC8AEsMaWm5WSuqmvZmBFqaakZ7tlzv2ni+YsX+hoHDFe0zhY3bSxvXvrzolbmINStgzXv5B5aUULIknqgszanP9WfrRJOwLBO5yBcfySscSI23eQJVhrdI9yVUf1R25hrBdCOiUkMnUkh2FUSzMu0BJ9FikjPfnWjOrBmqaV/ZuKK1fPmGzrGh7s0dPZNufxZjY6uzagASizPKJ7YcryhqbimqC2j+/Qeu7Z0+WZrdnJ7WVFI2VFc71lY10tw42r3mZDhZalmSsmRJisVqsVktrM0W1d3rquob42k9OUVDlRXp/pDVxgEe8TyiiEa09MyMwcLyqdxgY1XBirLWnRXL9rQOHi3pOlC1/GDDyuMlTRvnToWztPKX5r38A4vFSFQYsca8vLaYKykiUSGqhGUKxVTD2RmPDiQjXeFQszdS6Q4XO4KFzmimPZLU/End7yBKqjNcFcgJKp6o7IhIjqgR7Mip6qhoGVi2rrait7d5eHBgOhQrVKgjN7VqsZUJ+9P7V+5I+rNCsjNqj60fO9ndN5kbyk368jNCpaVp1S1pFeWJ0mi8Jiuvq7y0r7K02xEsVhwxUXb7FI8dCQbAYdHeklWtC5rpPgAeyUjwG9mpmWuyczfkhhsT/uKQrzASqcmtWlc5cKJ24HRl17HMiqGXF85thbMD1vyXFyxZ4vNl+125qYF8jxYgkEhENu8BRFBQsJjrdLaGwkOpscH0SHsgUuUIlTkD1e5QuSOsUxXwJG6E8l2xTMOfVJyZmj/HlSwLZw1UdQ4uHVla3de/Yqq9db3fk4GxtsiSoquRtHidQTXK44QrumLZWCSYJ0PJqwbTPDkl/txib252elNJxVBF5YaVPQf6Vh0tWXYoo/2wo2oHzV2LI+2OSG0wWpoIFRAksizP8wgCbFB7JFyXUTSalrmmJLm0oWFzRee+1VO3jl59duzm531T96Pl48nc9rmINRvL/s55X+jRQ0E1HFBDQSNq3nMkEEnCMoaEQAECgQCSZti7YrGeSKLTH+oOetu9gSrD76AKxwGOAwHZnu+MZDrCabq/xBUusIcrXNHB3OoNbWvXrtjc178zt2zQygKLjaFYkYnBskBENCC7oo4Iz2Mrw8pY8QjuRKiI+N0JAAAgAElEQVS8aulURtfpcOP+0qX7V/Qda24eL27eFW4+aK/dwxZMypV7M1ecKuo+Ecvt5XnEsDzPIwypQ7CHw9WZhaMZ6f3VybbG2lU7jj56++tfP/7ov++/9EnP5KsV3QfsvrzvLZg3B9YsgWUmoRWqq4IRtsfiRswQDAHLGAmAg+b1fwhSwCMBEr+s5zvdK6Lh7ki0OxwKShrgEcPyFoalAAVle1xxFxnBJn+yxp/oSBSOVCzdsHzd8oHd1XUjVhZYGZbhgIXhLAxHAAlJTgUKDAcsDGvjUCBz2dHbz//1f/3np3/4l28+/6Prb36Tv/xkaul4Zt3Wkt5jRT0ngi37Qy17PfXT+cvPZpSuZRiO4wAEmCDBJdij9oLU9P7sWFdX3eaNWy7sO/nWzcdfbdt1fsuOSwfOv3frjZ+Mbjn4vQXzXpoT77MGlio5JaqZF8GrRHcIDr/sSRrhVFdMpxoCmEJKEYE8YlneynAiIpkOb7EnYBCRQMLx0MbyKTaG5QDgMYZUxaJHdiW0YF20YKBpXfvq/TVtE4LsXmyxWBg2xcYusTEpDCNAIkFhic3GsNCV2tgyeuvY7S8+++mv/upv/v3X//DvH//Bn6X1nkOZG8Olm4INO/wNO4t6TyTa9oUa9zQOXwtlNjE2FvAIQSJT1afGwqGWRN764oze5a1j68aOrxk52TN0vKFjvG/DkS0z1w6eedyzZtfvv7JgDqzZA0sW7RLVBCzLRBWwhJEoINGgWnmkaGlmY8QeQYAQSAkkBBIEEM8DCijHAQoJBshM4dkYFgFCkaBjmWM5wPFB2ZXqy6ur7O/q29W4fHc0WrxwyeIlNmaJ1bbEakuxMYutNouNXWKz2TjIQpFHqqxEDG9RvGQwrfNg+brrtevu1g1dLe057Ws6HG47WNt3vKjzUFPv0UhuLxF9LMtCHiFIPJIv6iqOZKyubDtcXjY6tffOxNTVwd7pFX3TrW3rD86cfP/J2w9uvV5U1fPS/LmtcDbBEgyJaiKRJfOSUiyLRKFIBDyOO+LN+Z2KYAc85DkAeYghJhDLSIQASkgggDAcz7C8lWEhj2UkByWHm6oaloKqNztanZvb1tayqWtgfzha9MriRYut1sVW62/ZsjKsjeEAoBgQDYlpsqfQiNp5YcEi6wJeR/YMOVxpZCwrrN2SWTtZsuJ4dffxWLJRRBoGhGFZluUgwGEtHvHVpBZuruo6W1M70dI0XF/SPjwwOdi75dDOo++/88kHb3w0uWZ7OJj7vbk577MB1g/mm/OxFNEuC7pZ3UuxKGBJQCLFIgEIcjASKlZEXUJUQCICGHCQ5wABhOchAhgBzHKme8mxHCBQcAmGg2pOao9o3qJYRXFmW0vLpoYVO33R4hSrlWWBCZaFYRkWAB4JWHRKbglKCxcvtlkseY5wZ3pFZ1ldc0FhUrdnBsI+l5/lBR6rRPY5/fmGI1MWPRwHbAzDsBxBoleNRiJLc8p3F3ecali6vbOwrbuocfvOc7fvfnD38cfHLn2wdvjg+Mb9mekl/23e789deTJLYL288BVFtJsRi2KRIlE0ixp4SCANu9LCehTyQMGiRhSNyAIkCCAJiQQSyEOO420MZ7ExVoZlWB4CbKeag2o+0R43Innh0rREbXFJb2XzeEZBp0B0ilUbw1oY1sbyNpbnWSBAURXtPnc4N6soM5GvC47J1mWHlnXvqm84tXbDpcntb1y63ts7Hs1e6ouVBqKlwViVx5vj1qIismNeUKgWMjKSiZX5NbuLGvYN9u1dXrGsrrhz58y1HWMHTl94+OjZL1599HRV7yaPHvi9BfPmCv3+34O14IXdIIt2AcsUCRgKJliYhxTJuVXDRfXjGIkMwwIeiUhQsKQRRYDEIKpL0DUiUYg5DlhsjIVhbCzHsrxOVJ2qLqq7FU+GJz0RKg+nLy2p31hSvU7UYxK1OySPRgynoNpFJeCORP2ZdRWdJyf3X96y5dSmTY05eS2xtFpHsDOWtqu+5cjg6p9++fX+PSfi3ty4L7cmt3ZyZEtf78aWkobO8qaqzEIfdXnEQCxQs3zlkc6e04dmrm9dt2PjuqkbJy9u7x89NHXy06/+ZOv4vogR8cmO7/1gwUtzYM0GWAvmzVu0SJVcIlEJFAgSBCIRgDXF39yxs2n0fn7vBT1YarXZLAxnZViG5QikIhJkLGlEkhGlEBNITPHOcsDGcgQSlcgKVjTB7hadkVC5J96UzO0uKF/j9BQYkkfAskiNsmj5qrr+kd6x6oy8kZLiM33dh1prT7VWn26t3hAPrE7PON/T/u7NWz/9o7/647/9zZ37bwVEd0xwtHpDh3t7Xr9++86lWw+P7u8sr9SwWuiLZrlDET0c8RQ0lne3VSxvL67d271yR9dQSSQvO5zjUQMhxRfQXL+3YP5Ls0XVHFiLFNEuEoVAASOBQCoIzqbOmd7tr9euv1G06lq4bheVvSqiGFKWAywLGJbjOAB4CHkIeIQAsbFcio0hkBJAKKQUUgQo4BGEYixRGwiVxNNbi0tWa2qEY3lK7EXJqg0dw+d2Hry26/Dlie2nBvr3tzQO5RatSqZPpMenU/2HMqOnc9NePX7+8cMP7527dWbr7sO7Dp49fLIsnCiT1Cvrhz/79Kcn9pwIQDTQ3n9sdHq8eulARdOanuHS7GqvHMoO5KTr/rjiDYhuFSkOaiSMcED3zqbA+i8M1g/mv5joJ3tUqgtIxJAgqJQ3TXZPvVm3/m75mmv57ftUfyGGlEBMICWQCkgUkKQRTUISw3IMw9kYjuMRhJQgwSu5A4pfp4YARY5lNT0aCZW59Ugg2VpYviYYLTf0QGqoOKC4L41Mvnry+u0TNy4dOH1meMuJ5Z0zba1DBYUlqrYtGt/kcPUL8nAktCEnc53Xe3PDuj/+8//5w2dfb1/R01dUcaq398b0jkevvX1ky56JgU0ndp8dzCiZ6N5wYt+FsVWbXGrAJbpingy/EVWx5hAMn+TOcCWS7oi55DmwZgeshQ7ZY4gOAQk8A/JKB9ZOv906fq9g2b5Y7jJDCchIkJFAkQABhgAhQABAFIkKVgQoUEg0ongkt110OCW3XwmGtGBEDwVUPwY45s7xyv6oPRJKLo3l95SWD+RnNFOiplismbqnJT2vq7BqoLxhML98oqLq1o4tj7ZvvXPy3IrsolZ/ZE998/6y3InU0Khhf/XgiWef/dHJ1UPXt2w+v23b/trSfdnx6zMz9+++vam2pczhX1dQemLXyV1je0eaO5em5valJxtD8cJgRsyf5hAdAcldFMwqiubMgTVLK3/JHG6reHQiIxbEMltXTD5u3Xg9t3nC68uXkaRhRcKygCQJSxSJGBIAMOAhBBjwAAGIANKpZhcMt+gIKb6Q4guqfp/idYpOCgVDcAYVf8we94cqM/LaMmPFFAo2G7u6oWm0vr6jvC7pcdtSbEFF2Vuef3N8y5Obr+7dtKPa8B6pKH97asuT8YH7m9evVR0TeflnR0fPVeXfmxw7PLRuIj+yIeQbSk1c3rqjK7Oo2unZ29xyctv0TN+GZYncpd7oaG5Bh8O/u23pRO/qbG9q0giVhNMTrsjcLfazCdZCnah20VNQMdi7+W51z6FEXrfLnlCxImNZxJKARAIFBDCGlEABQWLWmEMeQh5iHmlUlbEsYUkhil0wDMHQqP7iXZAqRJMFV8QRrswoIkhYZLVlauqZnMw3VrY9PHpsaXZORHHsb246X5756vj4jjWbFBYJNqbRYT9VkvnWmo57a5dPJKKdDufxwqxTEefB+rqWjJzNWfGtuTnjicxNgfAKT2BTNO14Y+ONI2c6w9lZkp4QtKZgarUnVuOLrU1mnxvf2lDdVeBOaFSZtctO/suDNf/leYsWJjIbutZf6tx4Jb1sMB4t9Spegygq1QQkmYoKAoQhVYgsYVHEIgIYAywgSgBGAGGARSQoRKVIJJDyPLQwjJVhORYwLG+xsQstloA9nJdausRqFSDclxrZqcrXu7s2NbVnUqXLMNarxkgwsqOteXfvmh1bd1dl5pdL2p6E52ZX5fGCtOl4MF937kmmz7jcnfZAvt2+s7R0Q05+s+6sFPUG2eg3nCebmzuLazNE+2pvbE0ouquyrtXlH83IPFpb+fja+eblG/LjhRQKs3bv1391sP7by99P4UH/jlt1Q8czc1p8zlQRywpWvgs5lEAqYRlDCgE2ARIgJZAIkIpIIBAjgBCPeA4AHgIe8xwEPGQ5PsXGLLHabAy3xGpbmJIS1EOZkZxFNr7AnzYdCo44XXvaupriiY7s3G2tyzrcvuUYn+7ounX5/vnDV3e1ddVJ2maHdiwZnDRcuyPh/R2dJ9vqh+OxqazcYwUZ54qzH+zeOr2iq9PpH3YFt/rCO8qqJYDTRWVA965NTT++onO17hxxuM7WFL75+M3C8o7ConYRK3NgzR5YS1i+onGkILc95EkISBaJIhNVxJKEFQFLMlEUomJIMSQSlgQkiEigkApIEJCAAX5BGCCAhzwPAQ8FJCCAWJa3MZyVYU2wQnqgIKMU+Eqq4hUtklaqGjW+yK6CwtONy44NbVyZyLizdev13ZM72juPrV51Y3rm7JaJfctaD+fGdjqdB+PBA2nRmWjgbEvbk8OH787svrWm52Rxxnhq+kan71RmxuHczFzFAXiQKxvFRNpV335554EVkjqelXNtoP3m1Vv+QEZ50yaX7vv+KwvmfKz/58+LZgqLJRrMc8heCUkSURSqalSXiEyRQJEoEdnU7AgQCLBZvyARWSGyiESHYPdJ7oDs8UoOjSgyllUiI4B5Dpp1EDaWT7HZFlksHsHIzVuabNpZHspKCKJfUCJUWqM7pgLBFf7AtsLyO/sPbCvLOtXZcrKn4+be/Xempx8f3H9reeN0wD3lck7a9QnVmFC1Y1Xl796888GTN/bV166T1W0u+75YcDojw4MlC8OFBMWLxRVpeVvK6kZi8eMrOreUlx3v6dw/faCybybgin1/wbw5sGYDLNNu0AVNJoqAZQFLIpHNKCVhWUAiQQJFAgKY56Ep3gmkKlECaiBmhBKOSNweiqr+oOxxSU6/4teoLmGZQAHyCPCQ5YCVYS02hvAoPZDX1rolonkVJIhYionqKsMxEQmvyc4aDMfGSgtGMpJDkfBKT6A/Gl8TCW2MJPZlZaxxOgcUfYWmD3t8e+KhU4XZbxw5+ujo0fUF5YWS0mt3jBqeEdVVqTjS7S4JEQlRPxVrXN6BaPJoZ+eFzVtePXLk6Sc/qVl5zO2IfW8Wj4T/hcEyqxsWLdQEXaWqQjWJKCKWDcFuF+x2wW4iJWKJQoHnoRmxECCQRz7Zn+aIpznjGa5ERAkYVBORpAuGiGUKBZYDLMfbGI5heZYDVoazcdBF5BxPwqsFAI8BpPmqa5XdPhpN9OcWl6rOFqe/1u6vVJ21iqNS1ppkrU2yLxXVDl+kK5LoUI2ZSORwOHinb/m5kfWbM9OqBbVYdiZFrUw2Vqr6MkVb54ulizrPA7+guakUhLTG6Xnn/pNH733RtvpANLtbl5y//8qCObBmCaz5ixY5ZLcuGLqgm2CJWNaobp7yJCzLRMGAQIAhjwCPII94HmJANaI6BLtd0EUk8hxgWR7wiOOAlWXNnDTLARvD2VjOxnAsB1gOuATDLeoewYhIrkLNXyk7NmfmtSSy3URJSPaEZE9TnBmyM1XSMyQ1RNUCyTi3Yezc2qFUQpaqzkZRGSuvXJVfEUUkU1JLFHuurMUEebndO1NTu6e7J8PpcQKSpbgKRLVPd94+fOr4qRvFdeuylu1yetMowN/7wRxYswiWS/a6JJdCFIpECSu6YEjkhYMlINEQdIUoBFJTZpl9fAzL2VjW/JZleY7jAY/M+ncby1kZ1sZyHA/NL1gOmO8SseSkclR2FToiIVG3E6XS6SmwewUkAh6xHIA8pBCzHGBYriIYmIlG9qdnXenp6AhHGmR7A5Un0rOq4qkpNkYnQpGiNqpah+ZZobkmEumnVvY+OHyoLxLrErVu2bg8sXN8ZKqwfEXj6uNp+a0UUIqlObBmD6x5ixY6ZbddcMimxsKyiCURSwRSBDCGRECCjCURiQgQnkdmWOI4AHls0sBxgOfNUXu8qagsNuZ32pc5lgMQYAQpQSJFgkFVv+wMSQ4CsY5Fj6CaRTsQIJ6HPCAuQodD7lvVmTfzg4ejgbHikiy/v1937ZHUG2Wlaf4gY7NmS1qZakSImIXEDlEeS00/NrLh6dOPrm7btQ5JJ5taJyeOZtQOta07nlfeATgoIHEOrNnOFeqiQyKKYtYlI1HGil2w26ldJjKBlCJBQKbzTiDAPI8gQBBgnoc8B0zObCxnZVmz1Ph3HxvLcRzgOAgAAjymSDSNewypixp+0fCLRkh2BUTdRWU3VQKCWu92XSxNf1SeuFMav16Z1xwIQQ6+vHjJ+kTsQUXsal1OttNdItubFXsdEgc9/hVFBac3bfzg6ZdvffqnZy+9tXd0Z1iyt9X013fPNK3c6Q9m8gxAgFAkEiTOgTWrYKmCrhDVTMIoRPNIbo/ocgp2EYkIYBGLBFIMibmd/c72B8yyGSvLWRjWdK2sDGthWMvvsMVxAEFCkcCahPEIAMzziEKqEy0me/L0QFJ2hkU9LjlzFMcat/tERuxiUfJiTWaZ3/mK1fpKSsqCJSmtodCRquREcTyu2gskrU+3n+nr/+De48dvf7L3wPX+gamWulVp/kKXkcwu7WldMZOZ0yhTVeCJSlUzBlMkzIE1q2Apgi4ThSKBYlGlmlt0+SSPShRzPhZFVEQigRTyGAFixicIEAQI8JDjAMvxv0vS/wWWuWPyL5QZb2M5huU5DnIc5DiAAdaxpBHZoKqD6kHJaWDqRiRX1aKqNj/FsshiWWyxLrZaWYahPCQAWRlOstkmapoPH77UvXJzUVa1XQwH/aUeb547XpNR2p9Z0KaqbpvVCnmAIaFQEJCoUk0mc877LII1b9FCTbSrVBORKGFZJapdMFyiwyEYMpYoohISKRQwJAgSEyOW480eQ4blWPZFi46NYU3ZbnnxMCk2W4rNxvOQ/w4snoc8BxkOmDYEy/EMy9tYnuMAhlTCil1wuCS3THWMVUR0SmSBKhzAHI8IEgUsMzzCSFBEI+KOe+0ZPl+521voiNaWdOzpGL26Yf+b3kj+okWvsCzL8cCMrxgQnocYEgTpXMSapZW/NH/e/EWLDMmpCbqIRBlLGlV1qmlU1ahKoUAhVYgiYQkCxHHAlOEvGglZzmpjrDbGVOvfKSpo/tb8SYrNZmVYU2MhgAEPzcMj9x1tv41hKQyzxGbjARKxolLdUAMeV9LvzXD787z+/KyMhqKS5YnsxkROU0ZJV17lQDjRFEhfFi9Yl1Wzc/WO18YOvTN19tOpkx/qzqjFajMPE+bOiwCGPCaQ4jmwZhGslxdaLG7Nq1FNRCJBgkJklShmGYzZoSogAQNiHgN5HnEcMPOAHAetDJtitf1212NYHgCMADGLmC0My7C8+dgYjmV5wEOOgy8OiYDwPPxtT2KKjTEdCoUoZvs1hhRBipGEoaCpMV+o0RGqj6QvK2qarOqa8cS6a5fuzaucquk82jV6Z9mG2zvPf9q//T6R3SzLcTxkOGCaugAgwCMKKZnTWLMH1oJ5CxYv0gRNeiFvRRHLEpFloipElbEkIREBDF/837/wGqw2JsVms9iYFKvNyjAWG2tlGBvLQYBFLFMkmniZ5rs5MM1iYxdbLL/tEmNYnuGAjeUZludYoAiaQGSzhZXnoFN0qVSXqaFLHllwqYJT09K8qV1Z5Zsal+3uHTlXUD/hT/SmF2/Or5osb55JVu3ObT++as+73aNXGZ7aWJ7leJYDPA8BQAAgCJC5lc+BNYtgLVpkFw2ZKCKWzH4KikSZKDJWKBQAD83mCLO4j2UBy/IWG2Ox2my2/6PWGZYHPMJIELEsExUjgedebEYWhl1ksZh6K8VmS7ExJk9mSw/PQ4uNAQAzHL/IYjH/GsdBmWiG7PPa01yuIrs9z/BVOGJtFZ0zzQOHuodO5RdviiV641nD8cy1yZyN3uwxf+WeltEHzSsPWK2MzTRBePiiIBFgwEMMCZ4Da/bAeqGxHDJRBCSauxhFAkEvssgYEgKpWQljqm8TrBSrzcawNoa1fpe9wZASJGBIzS2M4XiGM+nhF1tti63WxRbLEqvNPOIttlpTbLYlVusii2WhJeWVlCULU1JSrIyN5U2VxnIQQ9GhBNzecmek1ZfW68/orVk2U9F9oLX/WFffscz84YzsdeHUPn/GWmfeeLj+QNvYw6LqtSkpKTaWN3dbADB4ARYyK3/mwJo9sBYsXuxRfRKWKKQylu2CXaP6iwQOjzAgAhLMJDSChP+uYMHKMBzH2xjGlOc2hoOAmPWADMszLGdh2BQbk/LdCBATqRdg2cxvTSvB8oolZZHF8qLpngMvGIWCgCURSyq1G2rY0GJ2R7Yv2hbPHSho2ta0+nRGzWQsb8Sb7MtonA6U705beqxt7LVkTkeK1Wp6/abA4nhkToHHgCA4lyucXbDCekinqkPQvbI7IHsDst8reWSiIIBN2Qt4CHiIADbPhjaGtTEcx/HMi+Z603DnTJFuivElVtvCFMui72BaYn2hyZZ8NxFkYUrKwpSUhZaUxVZLio2xfLelchwkUKBIkolqF12G6KRIIFCQqO4UXSr15lev69l8vbznRGrtLnfWcPqyo47iHUV9F/L7rtiD5SlWiynjWJZnOd4MWjwHCKRzGmtWfawFixcFVU9Adif1UFwLukW7T3J7RSeBBAJkCnaeAzwHAY94HgIefec4sAzDLrHaLDZbitVmynnrd26WedD7bbha8t0LTKW12GpdaElZaEkx5RfDclaGXWKzcRxEkFAkOkWHS3LrolOhBkWyGQ4lJOmyr2LZvra1V0KFY8GiCXf+WLjlsKtqOnvFWW/tQUENcwzHsDzPwRdJJ4D4F+ltBACaA2uWwDLFu092hhRvRPXFtIBbtLsEXcWSgkXII8QjBBDPQcBBc7yMmTFEkAAe2hjWjEMpVmuKzWZhGFOVcxz8PwaV7UXEsn7nbC22Ws1Y9UpKymKrdYnVarExVoZLsTE8jwQsGYLDr/hcklsVHAJWeB5joorEHk+vC2R3Z1eMFrRs17PXefLHjZz1zuo9jvLd0YbD3twxiFUz1/TCjOUhywHTIkEAfxex5tq/ZgWs+YsW2gXNIzr8kium+jyiblBZwYIAsQCRhLDyotKBEEgIQAQiDBCBmOd4hmUZlrUyrMVmMysaOA5gQIh5kOQhx/FWhkmx2iw205hgllhtiyyWhSkpr6SkLLHaLDbWJM8sizBniopYtosOVTBEItsYlmV5uztL1NOyKgcyek64QkVSoMRZPqWXTanJFWr2Oj25ylm405Hay3LQamNNgcVxgHlhOiDAIwEJc1vh7IK1cKFHNMKyO6Z4w7LTK2guqrgEzUlVDVMJYQFiluVZlpexICNiPhQgAgDmAeYB5AHgecQDDKAAsYJFBYsqFkWIEYAMy9pYlmU5K8NYbDbzWWK1LrZYTGfrt5vjd2BBkciG4HCKbo6DDAcp0RFWbSzKqxpM6z2VWj4SLl1vz99sL54UosscqauN9FWu7E1+fx3H8WaKyUwScL+zg2NI4Jx4n2Ww/IIelhw+UXdR2SCCnYpOKhtEVBGRERYR4Tke8sAMYBLCAkQEQAFCEZqfkfmZAEAAlBFRTSIBgiZ2HE8AwgBhHjKM6aayDMMyDGN6rUus1iVWqzleCwFiDgM3BIeN4Wws0JWwSJ2LLSnx3M7sleezlx4MN+ymyVVy3hjN3ihljcn5mzypfQEjm+detAYxLG9jWfNWC8BDnnuxic+BNUsrN8EKCLpf1J1U1gk1iGAQQSdUx1THVMVERPi7UEQ1LMqICBBKCFMABWjGrReZP8Dxpg2FeEAAogBBHiAeEoAgD80vWJY3PTDzLZDjGZblOd4MNjwHTT8MAWIO3LIyLIAixarFanUmGiNtRyM1e9yVk1LBiFY5hXNGpESfGlseTLQH9TiB1Dwi2FjWxrAcx/M8xACbVCEwB9bsguUVdK+gGUR0UMlOJZMtBxHtRFQwkRAREVGwoBPJKWgqFjUi6kQyqKRgIiIsQIwBhCZMEFGIEICQB5iHMiIUEgKJiAQzKcRxgGE5hmEBx3McC3nefBkBiGM5EYkaMWSiIkhNFz7FxtoYFvLIYrV6M1o9DXvthWNy9jBKXyUXjKuRpaqvKhBvDgZLnZJHJop5wOQ4My9pzlpCPAdkItO5Qr/ZWfaLsplXXnELekByBCR7UDJ8guKkkovKdiLqRJQxkRBVsChjwSEoChFVIhpU9sl2n6R4RclOBYPKEqYKpioRZSyIiBCIAA8gDxUs6kSxU00lMgYYAwx5xHPQxrCmtOc4XoBYhFiAiOd4wAECCEGSIXkkareyACKZ4THLAYvF4khvdRYPG+48R/4wzRtV0odUT3U40eTz5Lhlny66KJJs383u4nnAcQBDwnI8xwGZqAJV5sCaRbAWvhKSHXnOSLYjnNC8UdnhorJbUHUiapjqRDSoLGNBQEQhskpljcoOQQkojqCsBiTZL8o+WfXKqldUXaLiEhSDSgqhCPAEIoMqOtUMQZewLGJZQBKBFAPMcTzLcpCHIqIaEVVMJYgBx/NmPQ1AGFLTJlC1sOHOp2oYQ8mb2eUs2qQ78jRfiRxs0O35shLF1CBQNESnIhg8j8xqC47jWY4DPJSwyPMQ8FiimiTa58CarcXPnzd/0cI0hyfXF87xx+K6L6y4fKLuFVU7ldyi4pN0jUgiEkRE7YLuEAy3aLhFxS9pXkl3i4pXkv2yHpCNkOoIq86gYvdJukNQZExEhGVMZSKJWJCxJBPFLhgKkWUiUUQtNhvHcfTFOQCJEEGeIwDICMuIYABtDAs4wDIMQpLdSETTClEAACAASURBVHX5Kg1PEU0s01xFEjUEohIkQkB4HslUUwW7JjgYFlhszBKrleV4wAMZSypReB5K1HCpQUP1zd1iP0srf2n+vAWLF6U73BneQLo3GFUcUdURVhwhxRFQDJ/qcAiaiEUJywpRHaLDI3l8ksshyG5RdYm6V9JcouSX7GHVFdXdEc0dVBx+yXALmkpFhQhOQVWJRCEWEJWwpFLFIegSFgmk5jxtwPEcx/EcDzkecBwBUMWCTkTzxCAiSgEiADtEr9OT7wpU6NE2d6QFIonjAIQUIxFCIhDVo4SgqdwZxsZyGGAKvxtaiaghe1xqSJM9c4PXZhGsRQvTXb4sfzjNE4jp9rCihVRHSHOFNVdI9zklp0w1hWqqYChUd0hut+R2inaXaPdIDo+oeUQlINuDiiOsOsOqM6g4/JLdEBQRExFhhVCFiAgAyAOeAzzPI4BMB59AQiAiALEsx/OA53iWZXmOIwB6RMMj2iVEMQASIjKRRSzJWNLksN2eKdvTRaIDgM2LdCjR3HJQoY4UmzXFajWdWBMsDAkCWKGaWw04FL8qOudq3mcPrPmLFsY8wVRvJN0fTfMFA7ozrLljhj+seSJ6wKsEDcmjC3aJqDLVVcHQRYdDcpk9rm7REVRcPtnhk50h1R1QXD7J4ZGcClFELEhYkLBgymczcwd4wHIczwEEsIgEg6oKkSBAkIeAAy/A4oEMsYqoRhSRSARADCDigYwIx9oYxsay3P/f3ndGN3Wla7Nm7v3unbm5k5v5vjWTBNy7jXuhEyCk0N0kuWLjXsAdd1XLkqxqNUvuFVfpqPfm3uQGpEwIEDKZzIRAQnoyaef7sbEwSeYOSbCBjLye5XV8tM8+R0eP93neZ7/7lbOjq5uLt7dPeLBXRNDWZ328Ihycff/wtMMfn9682cHZ2dnTwcHJydHJxcndy8030DPI1yNgq2ewm4uXnVgbSqydQWH7QnceCN+zN3jnNr/Q3f479vjv2uG7Lcw7fLvvjjDv8K0egT5ufj7u/j7u/v6ewf6eQQGewf6eQcFeIRE+Ydt9I3b4btvuGxHiGRzsGeTnvtXdxdPFyd3FycPdxcvJyf3pLU5bHF0cHEGqu5Ojo4uTk6u7s7uni5eHi6eni6eni6efh3+gZ2CIV3CE3+6IrbsCfXb4eW8/uPO4t4unq6OTh5Ozt7OLq6Oj45bNW7Zs2eq2NTzw+fBn0gP8Xwj02e3nf9Q7JMFle6Zz2Em34HjPkEQn92BHB0dHB6dAr3A/z2AHR2c3Fy8vdz87sTaQWL9/Ypt/8N7gvXuD9mz33Rnhs33b1t0Rfru3b929a+vufYH7DgTs2eO3LcAjINAzONAz2N8z2M8zyN8rNNgrNMwrNMQzNNQ7Yqfv9nCv0GCvkK2ewb4eAR6uPq4uni4uns7OHg5O7k87uGx2dN3i4LzFwdnJ0c3Zyd3J0dXZyc3N1dvdxcvb1TvMJ3RX6P5dIc/sCNmzPeK5iNAXt4VFhgQ9F+YbEeET5rjFwW1V4Hs6OXs6O3s5uwd7bw/ceiAw4MUg333+QbHeERkOeypddxS5h2Z4hmW6eO/ZvHmzo5NrgP/zPu5bQTapPed9A6PCx3/32O//J8g7MNxvV5jP9jDv7eHeOyL8du4O2ncw4vkXdrzw/Pbn9wft2uu3LdwrLNQrPNx7W7BXWJBnSJBXaIRvxC7/nc8E7tm5dWeod1i4V5i/R4Cnm5+3u7+Hq4+zk7uLs6e7i4+Ls6eDo6uzk7ujk5uzs4ebi5eLk4ezk7uDk5uTi5eXe2CAV8j2wN3bAnaH+IaF+oUEefsHevsFeXr7ubq5Ozl7ubi7OTl7u7h6O7u4Ozl6ODn7urj7uLi4OTr4urgHeu/0D4jyDT/ltrfKYR/WMyLdy/ege2iis3uQw+anXd38fYOOuTrdTk12ty+x38g3/19PPB7kHRzhtzfcd+c2350RPju2+W0/GPHCszteOLDr2QM7Dm7zDd/pE7bDZ1uod0SIV3iId3i437YDofuf3/HswR0HXtz53AvhB3ds3RXqFb7V3d/Hfauvu7+Hq4+Tk5uLs6e7i7ebs6ejg4uzk/sWR9ctjq6uLp5uLl5OTu5OLp7eXtsC/PaE+u8N8tsR4BHk5+YX4hkY7L410M0rzNMz0N3D29XD28XV19Ul1NMrxN3Tx8XZx8U10M070M3L29nNy9klMOCo5+5S311FPvsqvCJSfP2e9fPe4Rl03MnFa/Pmp92cXNxdvBwdHMEk9L+0877nwL5Nmzb96jf/uQH49W//81e/+Y9/++1/hrp67fXattszZKdHcIRbwHa3gINbd+0P2vNMwK4wj1A/Z99tHmHbPcPCPILD3INDPEK2+UU8G77nue37ngnZt9Nv93aP8FC3oEDnrVudvAKdvEJc/PwcPTy2OLtudvR2cPN19HTf7OL4lMOTf9zs8LTLlqecnDa7ODzt7OoW5rH1ua0++/xdQ32dA7a6BAS6Bge7BYe5BYe7h4S4BYS6B3o5erhtcfVydA128Qhz9wxz9wz19N7m47/TJyDA2c3lqac8Q+O3PFPruavK+xn0Vu9nQ519gtzDg9x3umx2f/KPTzltdtz85Oann9rivNnZy9HTzdH917/diBtrw6ZNm85Wlj1gYlU2W2AYPpWe4unj4R8SsAEICAnwDwkICQ9OjTySE43Kio7JiUVkxERnREVlI5AZSERG9PHEI4fiDh1OOnw89XjUyWMn0iJjUk/ExB0+lnDkSOqJ40lHTyAPHUUdOhx/6HBSZFTSicj4Q0cSjh5LOHY86fgx1OEXUo4dSzl+NC36RG4cIg0RlY6MTomJTI4+EXf8aBIyLj42Lv5ETMzR46ijxxOORsUfiYx+/tCJg88fOfDs4QPPvrj/wOFnnz323HOHD+w/cfBA/OFDqSdOII8cQR59EXXshcgXDhzav/f40YSjx7NPRObERmZFHjwSeWDfiQMHIg++cPjAc3t37zywd/ezz+x5ft++F/bti37+xZhDRwJDA/2DN+LeAnh6uHLYdGjy6rGq4QdDrFi0+HSjdu6Vt8eWrpitlywLr28YRhdeH1++MrZ0ZWL56sTK1cmVNyZXrk4sXx1fvjK+fHly+crk8pWJpSuTy1cnQJvlq2OLl0cXXx9bfH186fL40pXxpcvjS5cnVq6OL18dX7oysXx1fPnq5MrVieUr40tXJpavTK5cnb5wbfrCG9MX3pi+cG3q/BvT569NrVydXL4yuXx1YuWNyZXb7UcXX7csXDJZXzMvXDJbXxtbvDy5fHV86crY0uXbPS9duX32pctji5ct1j+Z51+xWF+1WP9kWXgNvB3LwiWz9ZLZesmycMmy8Pro4uujC6+PLV4ZX7qykTfWsvC62Xpp8vw1St90VM0DGrHicBIUFoqqEcWiIQRGspGIxUhi0ZJYNBRzN2LRUAxaEoOWxGAksRhJDBoCv8HG9wEOicVIYm8fu9oMLYn5XuffOxH0D3teszMGDcVifvjs944Nvr0xaAiBEf9MVv0sYtlhx/8CO7HsWBfYiWXHusBOLDvWBXZi2bEusBPLjnWBnVh2rAvsxLJjXWAnlh3rAjux7FgX2Illx7rATiw71gV2YtmxLrATy451gZ1YdqwL7MSyY11gJ5Yd6wI7sexYF9iJZce64GEnFgorQWIhO9YDKOy/KrFQWEkqSZFJVdmxHjhJlK8ftx5qYsVixFXNFp54gSe22nG/sVDEMcTejwU5jx6x4nASBAaKqRXbsR5AYqD1++AedmL9U6DW/L6PHX53J1aCwED3cqL7eCWPNB4NYiHQYhRWgsCIkVgIiYEQq0BioESCFIWFUDgJEgOhsBASAyUQpAl46dqWSCyEwkJxOEksWgyOQqDFSOydTsBZQHsUTgLaI9ecJalOVsY3IjFQ/GozBAZCYMQIjDgWLbbtiUWL4/FSsG3r4YHfvQeCh51YKCx0iqwgdk8WcvQ5dHUqSZHRoMyiqYH8LOYaypqM2TR1fc9ULkOTTJRl09V13ROZVBW+cyKbrs6iqvKY2lSSIpEgO9Oow7aPVbdY0ijKM426U2RFFk2dy9CkUZSZVBV7ZL6gUZ9D1xB7Jou5BnznxEmiPJehyaFrkupk1S0W5tBsMcdA6p0qZOuzaOocugbbMXa6UVfCM2RSVdk0dTZdXcDWVTdbcujqTKqqhGc806jLYWgAp//V8LATC4GBsmiqEcsrlUJzm3KZNTzPGprjiKxtyhU+tMCDFvIYGmL3ZJtyuU9/sYijx7SNFbL1pJ4pxuBss2yJPTLfqljmQQu1raMJeEmrYpkxONsiX+aIrKzhOaFskSe21nVN5jO1PdoLzfIloXRJKF1qkiyCU7TKl/mShVNkRUP/dEaDigctNMuWGIOzAuki6FwgXWySLDbLltqUK1yxtU2x3Cxb6lSf50ELrOE50Dge/+Bv48bjYScWEgulkhQlPGNd9wSpd6pxZL6q2YLtGCd2T55tMhVzDakkRbnAROyerO+ZzGhQpZIU9MFZfOc4oWuiXGAu5Ogx7WNnm0w5dA0SA51p1GE7xrhiK1dsxbaPU/tnSniGfKY2vUFZzDXU90ziOscLGvVnm0zk3qma1tG6rokijj4WLS7jG2n9M7Wto336i5j2sSKOHtM+Vik0VzZb8lnaCoGZ2D1ZzDWUN5lqWkaJ3ZOlPGMx11DGNxU06hLw0gd4A8F4icRA8Rt7GQ87sQCAfIlFizMaVEgshECLo2tEsWhxTK0IhYUQaHFMrTi6RgQkdnStKLpGFFMrjqkVxdSKkBgoplYM1FUsWhxVM5JUJztJlEdVj0TXiJAYKBYtRqDFoH9bxAQaI1cVGPgzuU5WzDWk1Mtj7pZoiNWWoBkCc5c+e5D3DQ3lM7U88QKpd4rYM7mRD+WHnVhILJRCkrNH5kv5xiKOoaZ1tIRnLOLoc+jqdIoyi6ZOrJMlE+XJRHkOXROPl5bxTTWto8VcQzpFCcRTAVtP6Jo4WS/PZ2pPkRVZVHU8TkIbmCnjG0+RFeUCUyZVlU5RlnCNZXwjEHBpZOUPOocoLBSLFj9Cmim6VlzVbOnTXxw2v8Iankuqk62r274WDzux4nASJBYidE1UNVsofdPNsiVq/wy1f0YoXRRIF3t1F7PpamzHOB9a6NVdzKGrcxmaZtkST2xtkiySeqda5Ev0wVketMAVWwXSRfrgrFC2mFIv71SfZw7N8aEFoWwRPBlZw3P0wdk25TIPWqjvmXywI839AgItPs3Skvum8J0ThK6JeLzUTqw7QGGhIo6+hGugDcxUNVtIvVPU/pkSrqFSaCb1TiUSpAVsXVWzhdg9mVIvTyRIzzaZaP0z+M5xSt90w7lpoXQRiPdCth4ce5Iop5ybruueoA3MYtrH0G1j+M5xrsiK7xxnDM6dbTIVsvWP0LD0vwPYLuCxvpEe2yNArDicBImB7tI0tt+ryjQWLUauUmHVRpIgMFAMWpzL0BSy9aui57bdjFwVQwgMFFsrTiUpchmamFoR6Bn5S2HVA8SjQSzb+PGPRnJgaaLutL/TEoEWI9Di7zS2ze2jcBLgiNqcTNR3T31Xb6g113DHjv9hQfYPr/ZfAY8AsVBYSTJRjsJKUFgokSBFYMQIDIQAwRcWAqTJoqlP1svj8dJYtBhUOgTbcThJAkEKGABCPyQWyqKqTpEV8XgpCgvF46UJBGk84B9GvEoUCASGKCyUSJAlE2UJeCkKKwHOewJBCmLAlHp5ucAE2iCBEY8WgwtDoMUJBGlSncx2PWDyIA4niUWv17zvQ4WHnVhIDJRFU9MHZk+RFUVcA/DNc+iaM406EL7lM7XxeAmuY5zaP1PdYiniGNIpSmzHeFWLJZumTiTIBNJFEPqdZukKOfp4vKS2dZQ9Ml8uMBdx9NiO8apmC6FrIpuuzmVoKgRmQtdEAVtfyjNm09VJdTJizySxe7Kua+JMo+5kvbyUZ6gUmk/WyxPwUlznOLV/plxgajg3U8TR5zI0Z1i60yxdDl2Ty9TUto3Wto3mMjS5DE15k6mArSvhGcr4xgK2boMtJTuxfgAoLJRUJ2MMzgLHvFd3kdA10aE6zxicbRyZJ/dOtSmX0xuU5L6pFvkyrmOcK7byoIXGkfle3UW2aD6lXtGtvcAammuSLNAHZlrky0UcPaFrokmy2KO9QO2fIfVOCaSLjSPzzKG5TvV5+sBs48i8QLrIEc2TeqfymFps+1gRx9BvfFkgXST1TjVJFjgiK21gNpehIfdOp1OUIKikDcw0SRc71edB+EnomqAPzHZpzvfoLrJFVtbwPHDt25UrHJE1o0H1y4g6H21iJdbJqpottW2jwKCqarZgO8ayqKq67skSnhHXMZ5KUuSztKV8YzZNncvQFLB1NS2j5QJTIVsfj5fUtIxWCEzotjFsx3hZkymNrMhjaIo4+mKuoYxvrBCYuSIrY2g2i6YuF5hy6OpygbmgUZdDV+cxNHE4SYXQXN1iyWdqS3gGdNtYucBUyjei28bicJJC9m3/vUW+VCk05zG15QJTLkNzplFXITCX8AwlPEOl0Az25LO0JVxDKc+Yx9QkE+W/mKjzUSUW4BZy1XmPqh4B0VwcTpJJVQExFIsWR9eKomtFwJEHpjzYGYeTIDBQZPUIyOsCL0XXiFAgxkSLkRgoi6pOpyjBS8g11jkYVEBXNuvfZtPHreaKJdbJzjTqEoGcWo00EWvc/LW5D6CrjRT1yFU9usHa7mEnFvjgyX1TeUztWb4R2zGWSJDS+mfQbaMFbH11iyWPqU2nKEu4BnzneD5TW8DW5bO0+UwtAi0G83cVQnMaWVHVbMllaLKoqgyqKpehRbeNnuWbSngGdNtoJlWVRlHmMjSJBOlPcHpQWEnsqjB/2IDAiAvZemz7WBZVXSE0byS3HnZiobBQMlHGHJqjD87SBmY4YisCA1U1m6tbLOS+KaFssVm21Cxb4ojmuWIrH1pgDs0JpIt1XROZVNWA8SX64CwfWmgcngdCij442yxbahyZb5IsNMuX2pTLpN4p9oi1Rb7EGp7LY2rvS+38hwcxtSJ022iX+vyA8eVm2VJ0jWjDTn2fiYXCS1H3NeQBGgvdNgos8jK+KZEgzaZrcuiauu7Js02mMr4R3TZWwNZVtVhKuIZsmrqYazjdqMtlaLKo6kqhuYRnpJybJnRNlAtMhK4JIJjKBaazTaZygbmMbyR0TdS0juaztKfICuRDOfD8ZMSixcVcQ7NsCdM+Rjk3/YiNWEi8LJqkjiRro+uUsRgIgRbH4KSRJHUkWRtLVNyXq7wjUNDiOGDE3y16bEkKyDUWF9gZUyvKpqmT6mQxtaJ/JJhWpc8vUFAn4KWJBCnI8tjI8/4sYiEJshMUbXzVYG1UdXsoUu13eDL42HTIcUvAkZGtx5jPZOZmcqLqVdH1P3dE/L6CQa3ZQN3dYO2KObANFPQP9vO/nOIXgwfy1n46saJJ6oSqwca96Yt++z+Mz/ymow9++VX4k0/gLz6Hr78LG0f/jq5/a9dRydbDxcmUSJIGSZD95Ku0JWHGrvraILU8Fi1OJEgTCNIEgjQOJ0FgoHi8NKVenkCQghEohaRIqZcD6zwOJ0nAS0HSFQp7Z0gDM4PxeClyNY0dgRGvDUWBC4/AiFFYSTz+NqeBpQ76Qdw9EMbjJUjs6gj6SxwF15FYkRRtYQptznHH38vQ8M2bMAx//fbfPlPoPhF0f8bv/qR76Iv5Jfjbb2EYhtX669tfbAtBIXGS2Lof/WREYSVJdTLm0CymfaymdTSXoclnaos4+vImE8hYL+TocxkayrnpYq7hFFmRTVO3KZdrW0cLOfpkoowrshZzDYzB2cpmM7V/5myTqYhjKBeYUurlp8iKNIqymGNIoyiTiTKe2JpJVZ1maU+ztDl0Na5j/GyTKZ+pLeIaygXmHLomn6mNw0mqhJbqFkul0JzL1OTQ1diOsVK+EVxGDl1TxNEDf7+UbwQhaib1l++F3jdiRTbosEfK3/J5Bl5cgWH4M6nm+tH4dw+hblXWv9/Y+iaZ9RFNcDP1zDv7j79fgvnm5vswDH95Fqdx2BtfPfRjVRcCA2VSVc2yJZBZdc7wEkhIF0gX2SPzPdoLNa2jFUIzH1pokS/VdU/m0DWd6vPNsiWOyJpAkAqki+VNphbZEggPOSIre2SeBy0UsPW1baPN8qVzhpfyWdoKgalP/xIfWsB3TrQrV1jDcyByFEgXaQOz7JF55tBcl/p8Fk1N6JpgDM5yxdZWxTJ7xMoYmgWWfePIvFC2JJQusobnQK4YR2zt0V4822T6F5kc/LnEOkHRoU9UvRN+GH73xtdv/fXdoydvnsz/YnIehmEYhl95tadP6Pm3D6/DMAzf+PAjTsv1ZyI/YrXAMPwNp1XrtB+FFiMJ8ns/HQoLpZIUeQzNmUZdEccA8s1zGZoCtr5CaMa0j+UxNBkNquoWS3WL5Uyj7iRRXtMyWsjR59I1SCxULjDVto62KpYrBKYCtr6QowfjXCpJkUZR5jO1pXzjyXp5Dl2TQpKX8oy5DE2l0Nxwbrq2dbSEa8hjajOpqiyaupCtR7eNpZIUGQ2qZKKsjG+saraU8o0gFay6xZLL0Jxm6Up4htMsXYXQnM/U5tA15QLTKbLiFxkT3GdixdSrTqc3XnXfDf/tnS9fufRO+KFPB+SAUn/788SXn7+j6k/qwG16eVn14bvzH398BYZh+P1Pb8Rk3irBwTD8Fbahd2tUVL36R10iCitJJEhj0eKoGlFk9Uh0LchnF0fXiCKrR2JqRTG1YrA/Hi9Joygjq0dsfndk9UhKvTyXoUFioMjqkTicBImBomtFQBvFosWR1SMItNjWCRBJ2TR1KklxomoE5M6DU8fWiuPx0uhaUQxaHFUjiqoRRdeKwAY4u83Kv5Pp9UjlMT8wYqHwUiRWMv7Udthg+fr9W9cjjn079zIMf/XaxZFzvP2Fib8al2dcWunpbzp64y0jq/op7Ok/jMrz37t5AYbhD1LKPySyYRj+4EAM7sjZSLLmHq8PgYHSKcoO1UoxV59D1+QxtRkNyowGZRpFCcYegHyWNoEgJfdOn20yZVJVVc1mQtfEKbKimGvAtI+BNlk0dePw3Fm+KZumjqkVMQZn85jaQo4+k6o606g7zdKV8oxFHH0aRVkhMAmki0Aw5bO0KfXyTKqqQmCuEJiz6ep8lvY0S5dDV2c2qIo4+kyqKp+lzWNq/2V1+s8lViRZQzp45rO8ChiG30Plf9TV9fJLXC5+qwDzHyPM/zAJ/xtiPLGsOvjSwrnJgRCI/lu94LEe8r8zq34v6jj+3tuGG8/GfTGzCF95Y95lb1zN8D36qAgMlENXd2nOs4bn2pTLbNF84/B8k2Sh4dx0k2SR2DPZrlxpkixSB2ZyGZq67skCtr5Pd5EntjKH57q1F4SyRaF0sUO1wh6Zpw/MtsiX+g0vEbomMhpUA8aX2xTLAulim3KlWbbEFs1zRNYuzfnTLC2+c5w2MMMemW9XrjAGZ3nQQuPwXJtyhTk416k+zxbNs0est9cYDs01SRYF0kVq/8wD/ywfKtwrsVB4KQIDTXo9B7/9ty904zfj8+fGcwT4x4aYv5Gyf9VBfjyZ5hhc+GTe2ScnVaRjOb/bWbM5neAwTPvtMONX3ZT/7uE5vDmAez8yB4bhT09X4Q+VRt3boIXCQin18tq2sQqhuarZzBbNo9vG8pjamtbRUp7xNEuH6xgv5hpy6Jo4nORskwmsIixk66tbLCU8A5BB5QIzCCcxbWPlAnM2TZ1JVadRlOUC0xmWDjTLoWtyGZqzTSawQvokUZZNU5cLTMDKLxeYQDCIaR87zdLlM7VAY2XT1CVcQwFbl8u41zH4XwT3SqwYorIogXwTkQXD8E1E9hcz1s8/++tnn/z1+jXpsubkCw27nuQfzaKX8pkJb0+2YqhZGcKqXzP35DU8e2mq6ONblz689dZXX3/wXnLhF1NW+MJLCt8jUUTlPV4iEENAUWVSVXE4yW2JA1ROtQhkK8ThJJHVIlA9AYWFomtEUTUiIMWiakRxOAmQSlHVI8CCj6kVR9WI7jj1a1SRrQwEcLlsNr3No7dZVmsPf+Cf5XcA8mZtF7zBVSTulViRZC1356lvOge+fuvtG8dT4bt/cOdYf6zdnktMzUrdkdqQVJT+fCrvzOMZ3sp5y9pmn0LqW0VYGIb/tD0yubjrXixTJBYCyXRgHhDTNpbH1OYxtUAz5TI0YIFhpdBcxNHjOsZBkYV0irJCYMpnatPIilyGJpOqQreNFrJvy6lCtj6dosxnarNp6jONv8x8TjB5T+iaQLeN4jsnKoRmfOe4zd19iIgVRVTKAiLh117/WNhzq5K0li5fTFrfdY049Pv/9+sIh/2JL/gkRjxFfn4T2b3odBw8qP32409tLb9+590bR0/CMHzzZGFhAjnmHgYtoLEGTS8LZUtC2RJreA4sAGSPzPOhBfrALEc03629IJAuNsuXaAOzAuliw7np1Hp5k2ShcWReKF3EdYx3qs9zRNYe7YXG4XlQtaFDdV4oW2ocmSf1Tj3YJfDrR6x4nATTPtYiX67vncJ3TlD6pjfynd4TsVB4aSwamgw6Bn/66a0izKd94jusGp156zHH9zb9LsvZ4d/RoYd5iZkt2SmE079JcB66aIC/+PLbT+4QC/7223dfTPjm3ZufExjYw2ejSP/cdwA+1mmWrqZ19CzfVMw1FHL0xVxDpdBc2WzmQwuVQktVs6WIoy/lG8v4pkqhOYeuSSRIS/nGPKa2rMkI5FEBW1/TOlrI1ucxNHlMbVWzpYRnrGy2FHMND5wE6wEkRpxFVYFIhTk01yJfYo/Mr3fd0Z9CrLjKgYVt0fDXX713qvhz3ehtnnz86V+99lzb9Ltbv3Zo3Lb/8X0+L5ainJOD/09t0NOEA++/9z78vZ8bMZlfvfr6l/wOysEzRs+bBQAAD/hJREFU96zfv6sVbCmaaWQFAg3Z5uls1ariVmcVwU5bCuXaZM5VefSLtcXj8dKTRHkiQQqmU08Sf4Qv/fNxr8RCVQ3eJlZayefa28rp0z7xtU2PvbnpiU+fQfbqRL9Bh57qK8L2VsWWpz1eEPKXm3/7YWL96fKXvPZ7J1YcTrLWIlqrEv6pZEZhJajVZv/Iq1y7IPE7/f+j9nHfS6n4J4ds4Cf6/bf2naWRG4N7fhRioImgY/Ann9wqxn3SMwJYcjPx9LVNj13b9NhnNOFH33ztdiwsIvd5v/xd/1biXdpC+D6r4G+/ffeFhG9uvPc5joY5ck+PQoBTZCUoyAHyF2zVY9amFaxu3x63wAxdMlGegJdmNKjAah+bLW5LWwD5EXE4CciYQOEk8fjbawzvCgPXnCipTgYOSSRIbWMhanUF9p2RdfVwIHfuGlM3ykpFoO/kcTykUWEUUSkJjIJffe2T1v5b5UTAk+t7ot7c9D9vbnr8iyH5Z199FYqL2k2NzKZlPnl4K0Pb/n1eff32OyCivJl0piCJci/iHYmB0ilKgXSR2D1Z0Kgr4RrONpkA8lnaIo6+jG/MY2qLuIZ8lq6Qowe2OEguABKqiKMn903Xto4SuiYK2XqgvcASnUqhOZOqovbPVDVbsmnqfJa2ptWCbR8HnjvIgygXmPKZ2kK2voirBw4+vnM8o0FFG5hBt40WcQ35TG0x11DXPVHVbMmhqws5+tMsbT5TW8TVl/CMpxt1hWx9Gd+YTlEWcw2nWboyvnEDln+BebACtu4kUX6KrEinKLNp6o30RH6E3cDelf5Na+/Xf71+42gKSIm5vh/x5qbHr23674+5HTAMY9mUwNSdkRUnniiMeOXqpe8T69Nh+a0yAgzDr2w7kVTag8T/c7sBgYFyGRrm0O2UgYb+Ga7Y2jgyzxqe69FdBIv4+JIF2sBss3yZDy10qFZAeRn64Gy39kIRR3+2yVQpNAtlS5S+6T79xcaR+S7NBY7I2jg8zxNbW+RLHJG13/hSdctoEUdPH5wVypYYg7OtimVa/wxYZmjLWWAOzbUplwWSxVSSokO10jg8Tzk3DfLl2SPzbNE8uW8KuPxdmvMc0XzjyDxXbOVLFrgiK3DneWKrULpY1WyJqV1fbYfEQieJcnLfNLFnkjU8R+yZpPXPJD6EZYxiiMqCZOq7UekwDN+Mz/1ifBaG4fdzKq9t+q9rmx6/cSwFhuE+jXhzSsC+6iMhZcdufnTr+8S6GZf79/lleGFZ7B8ZdW9ppSisJIUkTyUpsmnqQo4+o0GZz9JmUdXZNHUJz1DQqMtlaPKY2lK+seHcTFWzpZhrAEwqazJWCs3g+wdqWkczqapygQlkN5RwDacbdZlUFcigqhCYS3lGUA3wZL08k6o622Qq4ugzGlQZDaosmrqIazjbZAKmV23raAnPkFQny6KpCzn6SqG5YNUeAw5ZZbOlhGso4RkrhGb64GwuQ1PKN1Y1W2pbR8806kr5RmC8rffkNBIDpTcou9TncxkafOdEw7kZ5tBsYt3DV8YIhZcer1cbXA/Ar176cnTmRnQGDMOfG8bf3PTEnzf98c///uQ3c+dNL694poTvStt+hJ75fVZ9MTZz48QpGIY/Tysi7c46Qjfd4yWuUQliW6kZ5N1xYgxanEyUfd8lt2UxINd45XcV3bOt/gNlRVYNd1uRPqSt6AMGQmBuyzLU6no9IJvW1lGOWRVS8XgpSMqIqRWnkhRgO3Y1H3+9P1ckBspoUOE6xtMpypR6eR5DU8DWP3SPQhReGo8R154kX9yD/Ehj+uzrrz84WfhxWz8Mw+8eRF3b9Ns3N/3f646h709Zg/IO/SHBHSfmfFe1f/rZ9T3RX86vXP3zn9/tF7/u/xwxugbxYxKzfpBwawu/rC0/BPYDOqLuDirvuvt32kO2pHjbWGKrkfSj7B/U2jo2a7ra+NwHkClk+ydc74fvd3BPxIolKs+kN97w2/fljRvnBoelCuVn129c33Hsc8P4N+9/8Fff3dc2/debm5549zHPhBPbHeN9+qbUMAx/+9VXX55/5Zv3P4Dhb2/EZH7Gbv/T239pa27pUSo/ZjfrnPZHE+9hpMRKUkmKHLom6nbR0TvFQpPqZAl4KUhgT6qTgcqiYAgBFjMoFRmHk6TUy20H2jpBoMWpJAXIZ0+pl2c0KMGtTyaCEjFQSr0cgRanU5SpJEXCnfHmrkU+Mat+GPiih0SClNQ7lVIvX3u10bUiJBZKJMjiNjbgTyBIwSebQJAmE+XJGyiw7pVYKJwkpk4u9zv2cXPXzMsv93b3LLz0Enz52jvbj37SOfjNe7duJuW9uemJv2z6P7I/PNWbi5xyC72x59iNEyc/V5u/ev2Nd48kf4xlfA3DMpmcRKH2dna9sze6MI11j1FhZoOqvncS3TZWITSTeqeqWyxVzZZSnpE5NEfomqgQmqNrRI3D87jOcULXxJlGXTZNzRqey2hQ4TrHcR3jxO5Jct9UTctopdBc1WyparbU90yB3hpH5jHtY2lkJbZjvEmyCF7iiq35TG1ls5k1NFfGNzb0zzScm6ENzJTwDJXN5nKB6UyjrlxgqhSa0W1j6LaxHLq6mGsgdE0k1cnIvVOVQgu5dwrbMV7KN2Lax2paRut7p7DtY/lMLQK9cYMWAgNlUVXMobm67klK3zRreI42MPMwriuMJSrST7f82ffgCiQTdPcQsPhLb74Jv3PjRmzmjYTsz/Wjnyn0tyoIt5Iz3qqvuRWX+WED93P92Id0/vW9Jz5v64dh+PXXL89braqJifeyy9q2JZ8ga+/xBmVSVU2SRfrgLFdspfRNNw7P9+ouckVWHrTQq7vQcG4mo0HVJFngQQud6vMN56Z50AJHZE2nKOt7JjHtY02SRdbwHFgJ3aU+zxqeow/MgiLvLfLlEcurOXQ1tmNcKFvs0V7kSxboA7NcsbVLcx5k1gukizxogTE41yJfbpEvMYfmmiSLzKFZntjKlyw0y5dAZNo4PJ9D19AHZ8v4Rj60wBiabZEvtStXWMPzDf3TLfKlCqF5Ix9GSAyUSVXxoIVchgZU1OGIrA+dxgKIpGjRx6s+2Hb0rcUlXAOVgCO8evkyDMNfqYw3EaduJuV8gKV9xGr9mNH8YQP//eLam8cTP6yqg2/e+sv77zULWxobOVKz+VMiw+R2EIGV3ONqMLBKJ4euSacoQcE0YAiBjPLTLC3I8Eyqk4Eo7wxLV8Y35jI0KfXyYq4BLN0522RKpyjTKcpSnjGbpk6jKNMoymKuoYCtK+YakonyVJIijawsazLlMbWnyIoCtq6UbzzbZMplaLLp6iya+kyjrlxgLuEZwTiUTlGWNRnTyEpQowbUjwD1m3Ed45lUFXipmGtIIytBQa9U0oYmv8eixYUcPWNwNo2szKarKwTmUr5xI3Xej8t5j6RoyQfPvB9w8C+T01SB8J3r10dHx/705pswDMN/vf6lzvLVOeiz1r4vxUp45aW/f/jRZzAsV2toDTRcXb3cZPqommh0fCahahDxY9bqAFMbuVodFLlqwcfcru4iBorbVmXUtqzZFu6BmM52IBJ710Jq2+EgoLOtE1xdTgjZVBQYchIJMsRqqtbty8DcjhJQWAisOQYvgTZge+OT3xEYCGSq2d7sRp79R6/SiaRoa6Jq3/TY+0nvEAzDMp2OQm4YGRYpNNrRubml11776JuvX7n2hsZsbmvvmJud0+gNhWjMK9OzXyTnS3yOxtWOxN5zip+NWDaXwXbL1sZ9axv/4Gi/didy9VhQAgn8E6OwPzDjAYJBYEncdT3Y74aZtoqVdtjwk9YVUrR5mRyL+4GPk3L+LFf1QxCxkV2BxmIJdTW1GKVa093bx+LyseQG49zc1zffe6OW8FbE4cY9mTEEBaLuR1oMWElinewUWQGKoYG1xbkMTVKdDIGBTpEVGQ0qEJEB1yq9QblaTVRsK5+cQ9eAMDCmVpRFUycQpDFoMfiulFSSIqpGlEyU5TG0tsgRgYGia0WnSIpUkiKLps5jamPX1r7CQKkkxZ3voUCL0ynK0426tTOVGzwx94NArQ6W3/m3fHiJFYeTxNSrYvEy8vNn5rz2fZSYc62m7kJ796JS/cFbf9FBkjGpfGFg+GZ3/4fFNZfDXhQHR2XlNp2g6H5CIRogQrs05wldE9T+aXznBKZ9jDYwW9c9GVMrog/M8qGFMr6xqtkM0kdbFcs1raO4jnFS7xS5d6qQra/rniB0T9S0jqLbRmtaRzmieVzHeB5TU8IzYtrHaAMzoAQNR2zFdYzXdU+CP9Fto4zB2SyauuHcdLNsqbrFgmkfOyswAVOeL1ks5RlLeUZy33QuXVPeZCJ2T5YLTMSeyapmM7ZjvKbF8mC/mwmBgbJpasq5aUz7WF33JLF7sqrZspE5Qj+9dgMKL40ka5AYSVESpXt70qT/4ZeDDl8OP/bG9shLYUeX/A8p/I+RXixKKe6MJGl+ctkZBAbKbFAJZUt13RN8yQLl3DS1f0YoW+JDC8lEObV/hjk0RxuYYQ3P8aEF1vAcT7zAhxbquifqeyaJPZNNkoV21QpraK5ducIYmiX1TrGG5ztUK+i2sSKuHt85zhyas6354UOLjKE5TPsYV2RtVSxT+2fSKUpSz1SLfIkxOEsbmBFIFut7JrkiK7V/hj0y3yRdpJybPttkSibKmyQLQtkSvnOcI7YyhmaJ3ZNJdT+9VsXPB0hNpvbPVAjN7JF51tBcfc/URiZh/9wyRii8NKZeGUnWxhDkCZUDKcVdqUUdyWW9KLQoql4dRdL8THs9DidJIEgT62RpFGUqSZFMlJ+sl5+sl6fUy08S5Ql4aQJemkpSpFOUeUwNqXcqjaI8RVYk1cmSibJkogxM9qWRldk0dUq9PIUkz2FosqiqVJIiiSjLZ2nB4TWtFubQbA5Dc4qsSK6TgRDyFFkRj5OkU5RpZGVGgyqPqa0UmpOJsiyaKoWkyKFrMhpUIIUmhaQA/SfVyVJIipP18mTig2RVHE4SUyuuEJh7dRc5Iiv4h8R1jj8aI9b3gcTLkAQ5kiBHEmT3vfzaatV/aM327fw15Oq6mkRQgX21mS1UvC01sBDK9vUWq8Ic/I7HS4Fos63PsU0Q2b7WKx4vjcdLbC/ZGqNWtT9y9dpQ2Iel1FY8/jbiNryY0cNeKvJH4Sffu7XzenbcFzwCxIqpvV0U2Y77i5jadSxJ+lATCxQ6w3aMk3qn7LjvqOueSCTI1mmofqiJBZDP1Baw9QVsnR33F6cbdQn4n1KB/BdCrNWvZLLjvmKdXdxHgFh2PIqwE8uOdYGdWHasC+zEsmNdYCeWHesCO7HsWBfYiWXHusBOLDvWBXZi2bEusBPLjnWBnVh2rAvsxLJjXWAnlh3rAjux7FgX2Illx7rATiw71gUZDapNp0j357vm7bDDhlMkxaZC9u16m3bYcb9QyNb/f0zBTW9WBTVW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-9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-9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-9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-9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36869" name="AutoShape 11" descr="data:image/png;base64,iVBORw0KGgoAAAANSUhEUgAAAMgAAAEsCAIAAAAJmGvpAAAgAElEQVR4nOydd1xT1///j93DVetotVUgZCfskE3YG5IQQtggQ8W9IZstyN57CIhKFnspS5YgIOLAjWjV1lVF7f7U3x9BxG2Htv3+wuP14BFuDufe3Pu87/M673PODdiQ0hwQW6eSSn+jNqQ0g+XRNa6hCpVU+hu1PLoGBMTW/ePHodL/MQXE1qnAUunvlwosld6IVGCp9EakAkulNyIVWCq9EanAUumNSAWWSm9EKrBUeiNSgaXSG5EKLJXeiFRgqfRG9FpguYdXekRUqfQyhVf949fyX6VXg+URXqnjm/ulfcKXjokqPV8OierOaWyR3C2s8h+/ov8SvRosz4iqr5nJQE8ItLhATwDwYoAXAz0B0H/0+kXS4QND0RPlCWJgIAS6/MmNOBHAhgBt3ivqURZ7YtfCyde6fIATTZaZejFV/1PSEwAD4RN1vqjkiw7j2fLKjTjRB7QoZ6FMBdYfA2uZU8o7eLHd1nKoSxowFAO8WJ2V8jUzGRiKATkM6AuAvgCQwwAxbBIgUhgghtFWFwNiKCCEApxIyztb0yUN6AsX2cVjPLOAoRgQQj812+EilFhtKgOkMEAMBfpCQAoD5DCgLwQ6PIAXA1IYIIR+bBLN5O6Du6Yrd73YMXGe9U6AFwNCqI5Pziem0YAQ+i414l1KOCCEzrGIwXplAbwYEMOALh/o8IEuHxBDAV6M8sicbxMHCKGAEDrbIsZFKEW4ZQCcCJDDgKF4EhpyOCCEAh0+IIQCcjjACYEOD+BEgBg61yoW6zmtZrwYEENnm8doeWcDnOgT0x0qsP4wWIvpSV/YxQ+evmq+bhfQ439qEuUVrvAIlX9IjQA4ofmGUnrwXoAXv08OZwskDtv3zMCLAV6cJul3E8tmm+0AWO6ahHoWrwKggvGB+Stia4EuHxBCPyWHtw6O7SjtAnqC96kRputKZpDDgaHIZO2u1XF1C2zjlCEBxkk/femm1boSoMv/iBoeXtSxPqnhHUIowIk2JjcutIsHWtyNKU1+0dUAE6LpkrZqZy3QE3xgFOkeKguKq/OJqPzQOBLo8PyiqzGeWQAnAvpC8srCyo5TpY0jS+mJQE+g5pSyIrbmS4cEYCCcbxu3MrZ2kV080BPo+uasSajHeGYCXT7CLWNFTA3Q5b9PifCJqFRnpQA9gTorZXV8HdDlf2IarQLrD4P1FSNpjklUcf1wbGk3wHLn2+wsrD2SXz000zQaaPNyqgZtNu8GOryv6Un9J6/kVw+9SwoD+kJp28mWgQszjSIBlrs6vs6JWwEQ22y3lEcWHQRaPEAKA5jg2LJuesg+oMWdaR5TWHfkHUo40BPs3N3d3HfeYfseZSsD5aSduXzLcl0JwHIxnpl7mo8V1Bz52CQaGAhTK/q+YiQBTMj6pEafyEqADtb1yYne1Qm0eAvt4sqaRmRtJ+XtoxB2GkAHh+a3E1cUAAMh0BdSgopKG4+WNBzVdE4FqO2bU5t6jl02WVMM0MHUoKLiuuGP8WKgzdtR0iVpPREUVweQ23H+eRGFHQDLnWUS3dx/niOUAkwI2jMztqwb6KjA+lNgfc1M/pQWyRZIIOxUYCgChFCLDaXGa4qVPgPjmfmRcRQghL5LCjNfX6K3PFfZTGA8syirCudZ7wQGQg3n1MWOicBA+IV9AsojExiKACkMGIq0vLO/YiQBQ9F71Agd35wZ5DCgL9xR0hUQUzPLNFrZbH1qGu3Mq4C7pgMD4acmUQW1R0obR94jhwO8WNs7+2OTKIATLXNKWUJPBDjRXMtYtEcmMBR9SIvEemVpeWXr+OTMNNsBcCKke8Y8652AIAZ48RyLWPdQmY5PjtKZLbKPt9+251OzaGAomm8bp+mSBnAioCegb9/TOjjmIpAALe5nVrEo90zloTps2wPjpAMD4WyLGGUUfGtNoXt4pWdE1V9Q9dvRqviGV4O1lJkMdAUAO828a/Mem+4pB20oBtq8xw5Xlw+0eZNvTTluAyHQm2aBdfmT2w1FQJcPDMXAUDTfJu45Rlu5a0MRhJ260C5u8t2pXes/qn/KYisrVGrqGJ6qU+fRkegLgRZ3spiBcHJfONHHJtFIt4x3yOHAUPR4u6HocT/m7Zp3tzCFzdY9tDW7aGtL/rDWlRiv3WWyJv9taG2B47ZSYL2lnLSq6EUiBxXDXNMXOyQupie9HS2wi//S8YW7+9wmboFd/Ns5kkUOCfOsd37xys/+ttINbmEKu+17zTaUmm0s+6Oy3FSOD8wGVpHAJuaNy3bnPKcY4B9TyxHLXyL3sL8Yfv/vyyPiLSVI3cMqlfnYPyrvqBrbbaUz6ImAmfrG5ZQ+3y1ZNaTz/4U8wqust5TMcEwAjBTASAGOycAh6fFvesrk9pfLMRk4JgNGCnBMAvTkFxZjps13TVKB9VflIpIz+VKWQPaPH8lL9ARY9omfeWYvW1E02y1r8fL8TzgZT1DikPR8XOjJ87xy5npkA9uEWW5ZH7LTX8iWCqy/LieB1C+6Jq6se3tmC0f8zx/Pi/QYLLtE1NqS+MpB95haE750XV572N5DrvH1wHYymC32K5jBTH1uuDLnS6Mk/bhN5XUDY9CgXcAuUQXWGxGdW7FqZ23byDfJbWMHj191Fcv/tWw9Bssyfl1eu4VYAfTFvinNgt29yTVHfFKbgU0CYKTMYKTobdnzrtPzwKInA/vEzYUH1f3yE6uHMBvK/gNgccQKF5HcWShz4kvZon91m+IaqnARy5l8KZMniSzq6D31rWVqH1hRLem94Bmm+A+AZZtosKU8ufqIc3jVmty2rcWdKzJb3BMblWC945Squ7l8BvNZqlKAXWLo3kPxlYPv2SSsz2//14GlZIglkDF4EjpXQudKWHyZe2jlqpiG7amtEQVdQQkNLiL5P34lnhWDJ2HyJGyhbEVs7Y5dnY395xVHrsLErcBXPnNzo+zQ2H8DLEYKsE/8OqAQsbZ0tlvWbLesTzgZXy7PVxqmGcyURb55L3LlaiuKNIN2veecNsst633ntBda/rcPFidU4RZauWZnozj7YGbF4J7GE7VdZ5sHzzcdO1d+dCRloKf87Ehp4zFHbsU/fiWeOGyxwjVUUVR/tLLrbPPQ+L5D46G1p4lx3WBFFQisAquq/2NgKR26feJkL0/ZN5ze9XtRd88+CdgnTpb59/QKOWIFR6yo6z9beuxo8lAPv/+AT5vMoq4YU5H2edEOkCkE8ZupNQXljcfpXMk/fiWePHK5d0TV8PjtwH0nvuIfAEE1wE8BAivB6hqwuuY/CdZr5hdepJdQ9Y+A5R1WrRg59V5uKEgOBknbQXIwSOGCVB5IE4AMEUgOsaov2f2vBMs1VFHSeKzh8MXYprPvBdWAoOpJqv6LYDkkTbooZeChpwD6NFZeyRw9+X1W2guzEv8UWJIjJz/KiwDpQpAhelr/VrCUYvAkjiH76rpOsQuGgL/ivwqWXaLOxt3R0n5E0K5PWWnKDuAMRsp7rDQlFh84p72MKrtE9LrSkrZRE6FM6ff/YbBcxHJnodxDXFVx5OTHLwWrrOGYfXAFWyRX6l9l5Jl8aXTRQXHtaeD3nwXLJsFCJE+oHJzrmrk2t31tbrtHYqNHUiO3tHueZzagJ1uIFe85pb2wsaOnfEhP5pZ2B2a0AKv4fxgsTqjCN7pmbVzT1oSWxhPnXgKWbUNpQ8f5wOj69fHNSvntqP3Hr8qUnATS6OKDoppT/2GwHJPnstPjKgd3yA4nVg9tKjwYvq9vW3FnjGxgkW/eDHoKfE3J8xOkjyKW1rrSKEl/lKQfWP/TYLEFsqah8yXHhwuGB3cOdr2TKX4+WKk89J603SdH8o8MFgwPFgwPFhwdaj857hle5SL+V8St/wtgOSQtDSx0T2yErCqmR1cTt+7hl/Xgtu7VXlf6ITt9BjMVt3Xvy8BySFrkm+eXfuDrgMIX2qy/AhZHrGCL5GyhjC2Sv/Kqu4kqK4+c+rQwAqSGgFTec5CaUroQpHJBOg+k8UAqF2Tx9x49FhBdpwLrbwOLkQIckoB1PLBPAlZx7zmlWodVAnoysEuctO0vSntOyTEZWMX9zeadI1Y48aV0rtQlrNY3rmVF8sGAxA7PHc1Owko6V+IsfH7S3E1UqRgc/awoGqQLXkbVM5DNyBbvGf4DYHHEcheR3OWNDa28DljTZ2WxhTImX/rUaeE8+VmeMpGcv3wLuYUqWALZUzt9Ot0wzTO90IP/af1RsJg8CUtUvb3gcHXP+dETw9+d2n/npPT2aPXl0c7DR0fzG04HJnU48mQsgfQtg+XElzrypKzwave4Ju+kAx7xzc6RtXSBjMGT/L3e/0Vgzd7SJD805h4qZwvldG6Fm5IqkXx1YmNkSdfG1Obph+E77THV7mGVvtE1bmGP/gyv9Imq5jx6lyWQKscnnJ48pc5C2fQTwhbJGTyJE186RTM/t21T2v7pg2NPgEVPnkw0OL446rw1sBy5En7x0JHjx38cTPy9mvZzwewHqeB+EniQAn7MfvfXsmW/t7jfOlbR2H9+TVrXU/kCJVhzCqNAGv/57uqp1lCpNAHIEr0cLBZfyhQp+HsHZJ1nBw4MnJbtv1BadXZP3XB9d0PX6YS6E97xTXRuxd8VwF4E1pytSrAUTL6EtqbEPazSNVThGFKh6Dy9r+VkTfeZneW9TJ6UI1a4h1XG7en1iqhSBteVcfWtg2Pu4ZXKka5V8fXRpd1socw1VOEikgsLOtLlA5mKQVFBx1QEchHJ1yU3+cXUKmMbWyT3j6lNkfaHF3dOXqmQCsXBUxmKATrv8VV4DBY9+WOXjE9dM99jpc31yAZ2icAuETgkAXoysE8CjknAPhHY/zXgXh8sOk+aVn3q5/Py38oh9xLB3Z3gx6wZv5Uv+20v5OfC2feSwd1EcDcJPEgFD2tN71xoid3T7zRtfpKbqLJm+PTC0ph3sl5FVYbo3Szx+zlh7+eEvp8t/iA/THLsxIvAonMr1uQc7Ow7ez+35J61y/VPlt78eNl9JOU+mnp7HvR7LOUHQfRY+0BC3XGmUPaHQhdHPDki7sSXsgQytkjOeRQaY0o6+dUvAkvuGqqYCj90bkVz/4WDRy/J2k8FxNYqzah3VHV11xn/2FoX0SRY3SOXXUMVHLGCJZAFZ7VWtJ5U7s4xpKKx73zP8W/OXL7VMTzuFVnFEcudBFJ+XvvhU1eT9vUx+VKOWOEslLUOjY1du3PswnX/mFq2SO7Irdhz4ET83kOM54JlHe+Z1FTUctIvbX/+/uNLvXM1g3Yt9Ml7n5W2NKDwM89s9ZVFy1YUviK3/reARedWxFQc//100YM0cDcZTCSD3w64Xj3T23PkVNfQqVMnj/w4kvtLOfxuEphIB3fjwMMqvbre847cx9HbWSBrPHy+8cy5mtHTe08f+ygn/PltYgpXX5LdfvFizcnTtaNnakdP154603F83ON5vUI6tyJSfuR2z9BdQ/NLYOYY+OCmvsXVzsGW3jNtPaevtvTegBPHwLvfzl76S1KOov+ik0jxOkaNLZLRuRLvyKqQzAMxJZ2xJV3C3NY1CfWuYjmdK3EMqYgp6eS9FKxpd6PkwMBYy+BYy8BY5K4uJ76UI5Z7R1Z3jVz2ja5xEctdRPIVO+tbBsaUB8YSyIT5HY1955VA0LmS8v3Hd5b3KjpP1/Sc3ZDS7CyUOQlk27Naxr+9U9wwwuRJOGK5W1jl8bHrBwbGInZ1Ootkyn8saToWu7uHyX98CR6DZRXPiW/oOP5NzeELcYrBVZkt+7rOiPYcWpvbHi3p55X17Go9ySvrfuf1p5X+ObDYQrnvzpbvznb9lPPRRAq4mwR+a3auH/zWPaqZzlcw+Arn0NoteQMnz479Vkm6mwQmEsH/Dq6IrTg2/XZxDVV4RlSt2FEftKOxaeTcC81WcohNQ2lV6xmv0OoVO+qV8o6sfvaoGNwKwb7B+9X7v5urfhHMuQQWfTtLfbzzSGBulwNP6sCTBhX2fnOg99pHX42Dzy+BT3/ZGlZxaMyR97T5ezJKKRxDKlbH18vaTh4YuVLQOcavGuVXjaa0nK8a/KZl+HJFy4kNSY0Rhe3cqtHXAcuJLx08fS2ypEvWfipDPsDgSThiuXdUddvQRWX4cRHJV8TVNxw6NwWWIL+jsvO0sglj8CQFtcM7yrrlHaequs5sy2phCWUMniRNdrh/9Gp97zml8WLypZmKgf6TV1Olh5Vb6FxJadOxHWUvBIu5o1bee27/0XFeWXdi1dC+rjPWYZVD56/bRlRFVPRHS/p3d5z6lJ3+stHovw6WI1dS3HzmYYvT3QQwkQ5+SJ9x7XiNV2zblFXkiBV0boXvzrZvzg38lP/ZvURwdzg/KK372a6Qi0jOESjkL3HxjzLvDsEVypbC5Xm5DGehzDdp/+Weozfmw8bBZ5fA4nEw5z5zeUHbGbvgfcoydsEVks6zExTHcfDZJfDFZTDrh9yyUNmRFw0WsUVylkC6u/Fo47GrHoVHPt/SCAIqgZ8CeMuAhxQsV8zd3MjMPlzQOXZ2/Lqo5hRYLn85WByxgiOW72s5Wdl5OqqkS9mh4YjlPlHV6bLDnlMeK76+rvfspFsSyjal7Y/b06s8dZxQhU90jXdUtX9MrV9MrWdElbJO3+ia8OLOtUlN7EeNO0sgW5/SHLizbgrQ6NLurZkHpl+C6QnSz71y1FYUqa0o+sI3D72+THdtKSumNq1u+GNm6tf+BVobdyPWlMx4o00hR6xwDq09frT/l4JPJ1LBRBr4Off9k0e7mKLap+ywY0hFrOzUrz2bfkkBp0c6XcLrn+uXX9E9fL2xQkeeRN574YGD10Uw8xJYcgksvgRmfR+Xtbm0bwp3Bk+yo2rk3qrgcTDrElg8Dj6/+QXm1OFTbs+za2yRzD1UceDwhfiWC7M21IPlcrCqGqyuAX4KdWFrQPnI9qpTy8tGNEStwFvuUXzEv+zoU2OFz41YymvMEsicpkUOTqji8T0ZqvCIqFoRVz/1rotIzhJI3ab+FMsnEyiixwkU5TTDp+5b52km0u3Rn25hCrZIrqT2MVjMVGCbAGzigVUcsE0AdonAOl59ZdEcj2xgnwTskyY3vlHzzhbJ/BM6bh4tf5ACJtLBRDq4nwImju3alDvkELLvqTveI6rxxtjAw6GtjT0npxusJyRSKAZPzS+OmZzO8MfBchbKVmZ13JA1XgHzLoEvL4HFl8CXV8Dnl/bU+aa0TJ1cJ4F02+7+76NSL4FZl8DiS2DxRfDJz+EJSY2jT1XuIpazhbKWgbHVFSeAjxysfDRtIaDSt2S4++TV3Y1HM6R9JfXDbUfGczsvfra5EQRUgjU1rwPWc6W88Ey+VMkHe1qvQmm8niZm2p3gJJC+0ilODbC6iOSr4ht8o2s4YvljsOyTsOvLvvIvwKwvW+JfAKzjgX0isI6fTJnaJkz2CpW9RdsE4JAEnp1Q+hfBYglkG7L67g8k3E+aBOtuCvh5N/TS2InNuYcdQh5nRDmhCrdQRdiu3tiKY2uSmtgvyJT+dbAcuZLCttMPWP4XHxFzCXzx7Xtfj9Yc5MQ0TGUXnYWy1TmdN0vll8FnymLjYP5tNVxv7ynmk6GUHlJRceCYoO4M8JWDoEes+Css0/sOj17xClc4hFQweBJHboUTX5JU3tMx+p06/wBYWfVcsJThxGlaROGI5UyehDkto8YSSKNKusr3H8+QD6xJbJwq6cSXekZU+URVPw5OInlQQsNUZsFZKI/d3bN8R81UVWyR3Fkom74vZ6HMP6bWJ7qaLZIr28S1yU1skWz6nHeflObwfX1pdcOM6Bp+abd9ZPW24k5eWY99ZPWKzBb/9ANB2a1eyU0OkdWRFf3YDbv/cAB7HbA2ZvffP7zz3iOwJtLB3STwc6na/bNV8p5LAYkdjjwZkydRngsmX8rgvTD//tfB4oQqWBHVw+1HbsyBj4OFj8BadGM2dKip3yn8sc1ni+R+qS3X6tqvgIWPAtvib8Bn1/bU+Ke3TQUJJ76Un90iG7oyY2XVZPO3ugYE1byzqlo68M2GpMbprZhrqMJ2+94saZ+g9jRY/pymkCOSBSU0JO7ri93dE5zd6iyUKZf75tcc2dd6cmVcvXK/DsEV1V1n6nrPCfLbT168sXxHjdLhJew91Dp0sfnwBWF+B0sgZQmkIdmtXSOXUiT9LIGMI5a7iOUnL96UtY+yRXKOWMEWyQJ31tf3nittOsYWTRYoP3CibehiY9/5kOxWlkCqnFzp+qR590puipYeTqk9srnwoKz3XKx8IK1u2CupKVY+UNI2aiaS5zQd29d1JlY+INjduza3HVju/JvBchbKApM7bw8X3k95DNZEOribDB6kgd+bHG8el+3vOy0uHWaH1TpyJa8ejvhrYDkLZavzOm/k7bkM5jyiavElsPDWAnTXgSE7/mT7wuRL6VyJy476C829197/+hL44lHQmjnB2yGsGJrqLrH40uaBMb2dXcC/8jEogVWY6IO1veeYvKcPw4kvjSrqELwgQcoRyYIS6lsGx+p7z4UVHXTiS+nciuzKwe9u3z996ZYwv0O5X8eQir0HTtT2nDVZXyZtH+XmtDH5Up/o6jOXb7UNXRy9eDOqpJvJl7IE0i0ZBy5c+X5f60nlPzL4krrec5mKAeX5ofMku5uPJVX0hRV1csRylkC2KW3/uW9utx8Zv3D1+/yaJ3oq0xdTUHlS5NpS3La9PilN4j2H1uW1p9UNeyc3uSc0uiU0QFfvEu89tDqnjRVbR+NLTYWyqZVhf6N5l7tGNJwbaf8p592JtCfYmkibzIj+Ljf49Wjy8eODyZUnXUJrnrrF/16wGDxJdNXRe2t542DmFFjjYMGNL3WGT10NrjgirBhSSlAxKKo6dvn4hW9nal4Cix6VnH2P5Z/ZdEJZP0sg5We35neNP0HV6hrgp/AqGS6oHnr2MF6eeXcLlXPE8uruMwcGxvx21LqI5Y4hFbsajp4Yu5G4r8/t0RA1nSfJqhxs7r9gvL5sV8PI5vQDLIHUPbyy78SV/tErZy7fji7tZvAkDJ4kfs+hkXPfNR++4CyYTFBlyAfKDxz3iKh0EcnpPEn9oXPpsgFlWGKL5AGxdUNnrvWPXjl+4Xpd77nnJ0gZKY/XQNslTk5jt0tUru4C9omT0+GVTssh6WWDzX8t3SCt6T7zUKF3N+lJsKaUDCYSwS8F8x4e5h09fWFNWhfjmRv97wLLkSspaRm9Z84eB3OnRaxFl2dC7wh33otOvRf1WBNRqd9vi7g0Y8k4+HwcLBgHCy6CmRN4mz0tJ5UJLTq3Yt+B4w7Zh5+gZHUN8FMIa07FlHQ+e5O8akhHzuBJcqqHJG2jTL7ENVThIpL7Rte0DI5VdZ3xjqpW+m4GT5Ii7T967rusysGWwTGOWNmuyQN31hXWDe8s71UW44gVXpFVwvyONUmNSlPlLJRtTG0+dOLKmqRGpesPiK1rGRyL23NIeajOQtmapMbEfX2b0/dH7uqafuRPgOWYDGwTAD0ZOCRNRiP7xMkJDn+xP/j6YDnxpdvzB345nnMv8QVgKZUKJhLA/yqwdy73hxT0v5CtvwYWXSBraDt+B0EZB59PA2vxOPjyygfLbs2BPqWbc2G3v9K7/fWkbn2N/s2GU3dw1IEv5YQqXMXyusMXPw9uftwTfNQfTDpwjpt1gPWMWXwlWMpibqGP588o+2hekdVTPoEtkq1JakyTHU6u6F8eXcOe5sQZPMn0rCZHLHd6MrPAeZSAmDwhXEmmYoCf1z61wN9ZKGPwJCyh7Klx6ycm+nlkU7iS91hpS/wKdDeXA7tEtRVFn3AysBt2w9eU/JkQ9SfAcg1VMPiy+r4LD9ucJ+LB0w3ik7qbCH4pWvjt+X7/hLbnW/i/BhZTXNnVOnxzIWaac198CSy6+gnkWsfh/e3HWttGXq62gyeSKvqUV2tjcqN04JunqVpdA1ZU5XZc2JTcyH5mePF1wJryy9NoeHoyjJKhPzf5YnrlnFCFd2S1R/irH580faLfIs+cVdmtvLKedbnt3NJum1BFSdsoZn2Z3rrS5Joj8zyy/+qsh9cEiy2SuUfWdx+98LBv0w8Z79xNfBledxPAw1pK/aHzdN7fD5ZTePVgc/+NObAp2zTZK5ylObT/sF14DUOkeIWEcpZQ5haqYAmkYfntOZ0XQUDl02CtrC7sHFuX2PDnwHrL4ojlnNcoNr0pfNc+ySelyTWhISi7lR5dYyqS+6buR68rXbo8f2N+x4fMV63u+rvAcg1VOAtlLFHVrtaLt840PGxi/pD53sSL8XqQAu6cqFiZfPA5QesvghVWdXj/wI258CfB+vLaO1+eqWxzj2t8/YmmTgJp9K6Dqa0XnnbuU2Al1P8nwHpNTesVJtD40qKWEwZb9gRmHBDvOTSbne4QVa0ZtCuhemhrcecHTqlvDyzlneHIlQQktks6x66fbXvY4v5T3qyJRDCR+gxbieBhh2+C7MRz+PiLvUKRvKX92O1lBuNgwXSP9Q2Y+22hJDCz44WJ2eeBFVHYkdkx9pyItaIq5y80hf9OTY9Y77HSPmSnf8hOB8rFXg5JgJEyg5nygXPaJ5yMl014fxNgKeUslDlyJcvjWnLqT42fGfz90LafCj67+5SvTwYPqwh7W0afM7DzKrBsGkrLGl7cK+RJ9rSOTlDp44/y6VMJqrviON6+QebLkx1PfpDgjP3lfZdBYNXTYPkrYpvOhua1PTsVliWQRhUdDH1m+dd/C6zJ5anT16kqZ8jQX7pw/g14LDmd98TsWLZI5hgicY9qTK4cPX925PcW14mkJ8GSaVV2HHfk/sGmMIVLqspTdJx2CH7i2Q1TdpXBk8RWj9xfHTI9jzU5u4HuU9ByyuGlD31QPoxk8rVY7hddXT14+YP19U8sa15dA/wUK/aM5DzKQz4FVmRhR3jdfxysN63Xmo8lkgclNCTKjvHyu6swJOUAACAASURBVJ7yTC4iuUNIhVtU04Hha781sx8nupLBwyrinudFLI5IUfkSsNKFn+SE1p0+sz25xX77PgZPwuBKnPjSqV6Ps1C2Kufg9WLpZTB3aqBGmXy/OR811HnMKaz6RbOQ2UKZV3TNhpyDU1HNiS+p6T0PC29/OmgFViEjOxr6LjybeX8RWLO2NKrA+mNgOXIlBfXHHo7GXz3X5xb5nAcMsQRSTuT+iye7fsz5cNLOJ4Lf270T5Sfoz1wYZ76squ/00t0JII3//KnJKVy8LLvnwuWSupHk8v4MyWDLwFh21dBUYowZWtnXfeLWYp1xMH960LoEZt2Py4qoOuYY8pygxRbKGCJF6+Hz9zr7d9UNs4QyTqiCzpUUVA8FlI88MbnqEVulhy4Jc1ufSsg9H6zVNTNWVe/tG18dV8cSyqZPcfn36OnFFMrs6NTvJ57dkAzojx4YOflwh+THk/4eb0maLDb5OvkPgsWT1XSe/L10/u+tbvnN47bb9z1bxoErP3h45LeSBUojfy8J3B/JX5ve++xjOelciaR1lFZTAFK4L5z2nsKdX7iD2bwnqLPGu0Wy7XDj7ubjjiGSqRoS6k/8sEl4EXz6ZGs4//oSrW9Gzi1PbaE/2SAyuBJ2VO2B49/e91r9k7Vr7eGLDL5USdv6xAbp4ctgZfXjeQ2TYFVqRXUcOX89MKZmeoPI5ElEOa1RDWeeTdb7lR1t6jnDEckCY2vdQp9OZf3jmg7W+6y0D5zTFvvlv8dK+2J53kcu6YCe/IFz+gxmCnBIet857QPn9EW+ecAhabZb1gfO6e+x0uZ4ZCsHgma6Zn7skvEeK+1zrxxAT1ngk/uJa+ZCn7x3mKmPpzK/DlhMQVX/4MCvRXMepL374LQ0SnLaLrhiuqt14kvdog9cGj34Y9YHE2lgIgX8VvrFwNETTsKqZ/MrTJ40qaxf2N8CEre9EKwMEUgTgOQQkBQM4jZTqwvKmx53MF1EcreY+rPdI9c/gz7VN7wI5t4h2Z4+NraxpM9RIHfgShx4EmZYFV8ydOLYxXsc3xuzl13qHvZOeDyrh86V1HSddswdAL7PBC1/hX1mf//p76KLD7KFMuX6Kv/o6o7D57fITjwd5IKq3w2qjmw40zB0ufnYtdyaIy8b1/rnwAKOCYCesjx1v3BPLz26ZnVOKye+flPhQf/0/SuzWt91StXZuDu+cnChV05ISVdAxoH1ee1B2a2rslqF5b0LvHI+YKZu39W1JqdtfV47r7TbP/2AeM8hNb/8oOxWn5RmYBP/umBxxHLXyKbzR/f/lP3O3RTwY96cH0+VKXrG16T3OIlq6HwFnV+5PL697ei135qYd5PARBq4lwB+H0kI3330uWfWRSz3iajZP3p+bmEUSH1Ba/iqBASDW7GjeuTH5NxL4NMnndbii2D2bR3jm3uqOjqO7+s6J+88M9AyeCez+CYcdwXMvF/bIpYeYUyLZ85CWVBcXduJbxdub378vKspLVdoRXbkd12s6hur7Dxd1XNO3n9pzZ5jn6yr+2Bt7dOWP6gaBFZ9sr5+3vbmIxdvr9xZ96965uVjsBipwbu6bMIqt+/qMuJJNhZ0bMjvSK4+Utx68l2n1LnuWcLdvR85p28pOpjbfNwusoq/uyd0zyFOfMPKrFaX+AaPxEb/9APp9UfjKwdZsXWrslosxQpOfP224s7Hj3J4nWkzK5K77gzn308AE+ngbiq4nwIeNjPujVYcGerb3zPc2T90/dT+/zUzJpImhwsfHvRq6L/I4L/QxtJ5FRkVgxkn+kBK8Aud1qsyW3S+rGbg4k8Bm8bBx08mS5eMg3nfgHm3NfD3rTj3qPQbnyPHwQdXZ8z7oUye0HDS4RkHRudK4sq65cNXP11X95ycVmAlCKhcxN1PiO+BR7SDldXAR17Yeyl2/7nnBrnZG+p3Hbq8q+Goy+slxF8ut7C/TZ4RSrASATPVPbGJGFwRITlMDJHwdvd6JDURQySJNUcAPQU4pLB21i/xL1iXf9AlvmFNXodXcrNncvPWXV2Llxd84ZO3vuBgQGZLYGbrxsJOKl+6IquVJpD7pO5nxzUA20TASAWMVMBMn/dKsIKS226N9T2sJN5PAXeTwEQquJsI7qeCXwpn/2/3V7+VLPwhHdyNBxMJ4MfsTx4OiduPXnUJq3n5EBiDJ6lsO5N8vPfTbDFI2v4yvJKCTWuLngXLRSR3DqtqH/nmZ0HUNzPmXwRzngxdX46DBeNg7kUw6yL48Ja6zr3aludSpZRjSEWWvL/q6LWvQ/aD5fKnQ9HqGrCqGvgpgJd08fbmisGrZfXD+w9fcC8eBt6yx0ONfgq4uPXA6HfpFYccgv+eJbIsgdTpbxJbKLfYUPyh/Y4PHHZ+4LDzM3bSJ4z4WU4Js5wS3rOPVepDx50fOu78wGHnJ4z4+ZxkYL1jJjNBWX6mU8I7tjHv2sZ8yoz/0DHuA4edc5wTP6bHfcZOetcudoFryrt2k//+oePODx3jv+TEvXL5lywouW3/wPn7p2QPGx1+LZz3IA3cSwITCeBeArifBH7Keud/5Zq/92y4dr4vtWrUSaB4ZRPAEcuZPGm+Yrh1bGz1waqlpXEgQwBSQkDS9mkKBqncjzOFaw7V7m0+6fhMSoktlLFCKws7zt5paJswcbz67hfjYOY4mDUOZo+D2eNg5mUw58ZC+I+bBWeOnNtWeujlCzToXMmOXZ2Hz91YsXvkw7W1YLkc+CuU4Qr4KYCfYt7mxm3yk4fOXI8p7bIP3ucVUdk5cim66fznWxqBrxz4yOwy+ocu3BDktD63W/onxBHLaWtLSKuKSEHFf13koGLSqiJ8QK5ShgG5hv45yt9TWwiBuYRHBXD+OcqNk+/65xACcwmBT2yZ+q0srPx3pSw37Hp1gpQlkDL48g2ZPbuaRwcGD984WffDSO7PR5J+OpoxcVJy4Vj7/t6RRPkJn9j99NeZRDp51hR0rmRtfFNxzdGqw6flJ0/mHjscM3RQ0H9g+6FmQf+BuCOdJSeOVB87JT04ui656blzJZSjTOvzuxQHT4/Xd9xLyn6wnnvfPei+95oHweHf76oY6hjOaDrhtqPu2YzUc+NoQEzNvgPHa498E153hpk7YBjXbZx8yK/0aFrbhYahS8V1w37R1Urv6CyUuYUqCqoHm49eEVafCq481XH00orY2r/Xs7uHVbqH/516a9++vvKVXys3DS+ZI1fqJKr2T2jfktvPLRraXjCwOrXLLaqJzpfTeZJnR9ZeKeWyYxeBfE1cU2huZ2JZX2bFYI50KLNiML7kEC+jfXlkDYMrVV7Fl3DvyJf6Ju0XVgylNp4sbDuT33o6rvb4pqJe54gaOvcPTE1hi+SOIRWr4urSJX3y9tGqrjPVXWfKm0ZiSjq9I6vo3IrpVXHEckduhW9UVUHNUGXHqEdY5bNDQP/f6tVfhPmUOI/WdjrxpU4CqXK9wF8/DmWdyrUYSimXRr1+5covtKHzJI5cCZ0rYfAkLIHszxkdF5GcwZPQuRVMnoTBldC5EuXq+OcXFisLS/4lT/D6l+gPg6WSSq8jFVgqvRGpwFLpjUgFlkpvRCqwVHojUoGl0huRCiyV3ohUYKn0RqQCS6U3IhVYKr0RqcBS6Y1IBZZKb0QqsFR6I1KBpdIbkQosld6IVGCp9EakAkulNyIVWCq9EanAUumN6M+Dpfx+PZX+7+lvmbz/J8HiiBWeEVXrU5p4+d2i4j5h8aG3p6JD/MKeKfEKe7iFPSGFPcGFPdxpG/mFPfzC3heqqJdfNPmaV9gzJW5hD7egm1vQzSvs5j2uZ6qq6ZVPbucWdPMKewRFva+p6VU9o8m3eIU9vIJuXmHPWz2xxYdExX3bcw4qv3vnnwHLSSDdltny8y+/lZTvidwRuyM+4a0pLim5ILckP6ckL7s4P6tgV3bxntziuvySxvxd0ryivMz8vKzCgqz8gqz8nIzc7IzcnMy87My8zIycrIzc7Mzc7Iy8rIzcjPScjPTsrIzcrIzcouyiXTm7yvPLyvJKyvJK9hWWl+eXleSVFOQU52cXZWfm52QWZGbkZGTkZGcW5GXmF2Tm52fl5WUV5Gbm52TmScukRbnFKakZqWlZaelZaWmZ6WmZKakZKWmZqWmZaWlZ6enZqWmZaelZyj+zMvIyM3KzM/NyMvOzM/OyM/JyMvOVVWVn5GZn5hVkFxXlle4u3leQXxLzFk/sjviEiOgdB1pbS5pOOL70+XVvFqzg7LaHDx8SjcgAAPDOjLcl8M6HHyDUsPClWOhXKNgSGHIJ3A6KYUEx5moIxJdfq3+xTPNLDfiXy+BfLoV9uUxt0ZKlC79UW7REbdFijS++0lj0ldqiJWpfLFu66GvNL9QxXyG0vkLqfY00WIrCqWFwahiihrYlimgKxxEh2vrqWvoaWtilKO2vEejFEI0v1DS/1EAu1kAvVsMu0UAsgSKXwDS/XKa1FIparLFg3vyFny9csmDJ4gWLlyxcsvDzRQvnL/piweIvFyxeNP+LJQu/Wjj/i3mffT7/8wWL5n+xeOES5BIoZgkCuQSG+gqOWAJV/2LZskVLl32xFPKlOuorOFoNowPVg6kjwXvvgHfe4ukFYMu2TfLusWfXnb9tsEytLMD77300Z/bb0YdzZs36/HNdFF4XScDCcSiYHgauh4BqwTS1NCAoiBoUrgGHa8BRGggMBKEFQWEgCCwEhYIgEeowmJqmphoEpqaJ1IBjIEgMBIXRROtAtfBwXR1NNBqC1IXq6MN0qSicEdKAhjKgoXRpSB0LDN4ShbNAGphhSCSEAQmhj4dpk+C6OlAtXagOGoJCQzA6UB2sprYWTFcHpqcDN9CG62Og2jowXR2YHhaqjYCg0FCspjps2TINtWUQ9WWa6ss0sZoYPNwAq4nBamLhGgi4OhwJQWE0MQZwfR2othZMRx9lqI3W//izOW/t3H40ZzaYAbj8EGnnhf+/wPp4zuyPHoGlhyTqIAx1ETgduAEGpouGaiEgKKg6HKoO11SDQdShMA0ERA2qqQbTVIdpqEEhalCIGhSmDkdoIDAQjJYmFquJxUK1dKC6RCQBhzCAqyP0Ybqm2lRTHYox2tAYZWCFxluiDc2R+jZogrUWxcbAylzXjKZjRsLSKGgKVduUrGVCQFMJKDIBRcGjqYYYKh5jhENTtREEPQQBhyAYIPD6cJwOTA8L1cFAtRAQ1LJlGhpqmhpqmjANBAqChqjDoBoI5YHBNRBaUC0cwhAF1cLCtA2QOB2k3icqsN4mWHooggGabIAiGSKIegicDlxfB4HTRxjqwQ2wUG20JhYJQSM1MXANJEIDhYKgURA0EoLGamINYHq6MF0cwhCHxOsjDXFoIhFDIWIoBig8SlNLF4kzMbQgaVMNETgi0tBYy4iMJhLQBCqGQkDiqFiqmY6pua6lkY451cDKhOBgQrCn6ltRdczJ2mZELWOiFg2PpemjKFgEXg9JwCEJhkgiDoE3ROD14DgDhKE2TFdTHa62DAJRg2qoQTXUoFANBAyChGkg4BoIFAStDdXCQrXQMB1tuB4OZaiDUoH1lsHCkHFosgGSqPcoaOkhDPURhtpwfSxMVxumpw3T1YXr68MN9OEGhghDHMIQj8QT0CQyhkLGGpG0aQQslahlZKRrRtU1I+mZk/QtaHg7Ms6aZGiJw1JxaBJFy4SsY25saGdCdjAm2FD1LcwIDhZEugnR0YjMoNFYpkZOxmSGEcHBCGdL1rMi6ppSdc2o2iZEbVOSjikBSzVEEgkosiECj0MY6sL1dGB6GKgWHIKEqEE11WGa6nANNaimOkxDTVNTHYaAIDGaGJQmGqOJxcJ0deB6hmi8NlJXBdbbBksfSdCF43QnA5WhDtxAF47ThRvoIXAGCLwBAmeIxCuFRxIIKCIZQyFrGVF1TI31Lc0ItsYGlsaG1iYEWzOyvSmVYUplmlDo5jQnc5qTMdGegrMmG1gb4R1MTFzMTTmmVJYxxcnMiG1OY1uYsE1oDBrF0YTMMCEzzagsU6qTEZlBJdjSDCytcDYm+uYELIWEMSKiKHgkSR+Ow0K1sVBtLFQLqYmGQ5Ca6jCoOkJTA4nQxGCg2ppqcIgaFKGBQGggUJpoLFRbC6aLgWoZIHFaSF2Vx3qrYOmiiUqw9OA4HJJggMDrIXCGSJIhkoBDEHAIQzySgEcR8SgiAUUioSkkDMVU18wMZ2msb25JsrOjMRxMmOZGdDNjpo2Fi60Fx8bcxdLE2dqUbWHMMjd2sjR1tjRlW5pyjM1crMzcbE3drU04NiZsa2NnC4qDGcnalGRnQnMxN3YxN3ExNXMzNeWY0ZzMiXbGumZkDMUQhSegyIZIkiGSiEcS9OEGSAgapYmGaSCUQmliNdRhmhoIiBpcUx2mqQ6DqsNgSv8O1daC6WrDdXEovBZS5+O5KrDeIlj6GLI+kmiAIOAQBDyShEMQcEgiHkXCowh4JBGPJBDRJAKaRECRiGgyGUulaBubG1hZkWwsCJZWJGs7Iwdbqp0lxcHWxNnB3MXW3NnWzNnajG1v6WZtyrYxd3GwdLO3cLe38LS38KRbuDtZujtZudubs62MGRYmzlaWPnT7IDuH1dbWvhZm7lSqkxnZ3tKIYUG0pWiRSRgyGUslYsgkNJmIJhEQeBzcAAvVQmli4BoIuAYcCUEjNbFqalB1NShcA6W0XDANuKY6FK6BRGlitWA6eggDQ7QKrLcJ1uxZs+fPx2sbE9BUIpqiFB5JJqIpBBSZgCKSMBQCikTCUB4LTaZiKCbaNFtDKysDc2uchR3B2gZvZU+2dTRycDJjOVlw2FZuLCt3J1svRyt3tn2AGyPIg7nWy2m9F2ujB2O1u32gm+MqlvMWtss2FzeBs4eY48UPcN+6wpvn5rrNxNSVSrA1xllYG5jSieYmOCuqnjlFi0bFGlGwVAqaTEIRcQicNkwHqYlGQ9BYqBZMAwlRh8MgaE11uPoyDU11GFwDDlWHISAopCYGC9XRR+LwGKIWQgXW2/rkH86eOXvBApyhFUGbRsZS8ViqIYZCQFNIaCoJTSVhKGQslYgmkzAUCpZKwZBIaCIVQyIg8TpQbTrRyg5vYYszZ5Lt7fDWdIK5B9Xcz951o++WbYHC4NURvE0x3C0x2zfGczeniLalRHPT4iJ3xUWVRovzd0QU8cX5XH7B5pCC5WuSAtcmhglyo4KjU9P3RIVnr/ffFmDvEu3m7mfKMCHY0wxtaQZWxrpmxlo0CpZKxlAIKJIeXB8NQWEgCD2YHhSChKhDoRoITXUYRA0K10BOgqWBQEBQGJiuMc2ZYmCuBcOqwHqbYC00INNxuhZkbRM8lorHGpGxNCOsCQVDU4JFwlDIGCoVa0TFkilYEgVD1IHp6MC0HQgWtoZmdgQLZxqDRaXTaY48F7doD4+1ds7rPVaINggL03eXlTflF9WlpkuSU/fG7ixMSS4t21WTmr1PlJgfsiOLuyM/eEfJZnHO+vWhQXTP5SaWwW6eIXTbSAYz0cujeNNqb3tXSzOOiRGTQrClGlgY6ZhQsUYkDIWIJuGRhlqaGB1NNB5hqK4OV1fT1FSHK8FCaCCh6lCYOgypgUBCUFiYrj6WYoghaSN0PlGB9ZY0e+acBQsNaGw9nB1J14KkbULUNqFqm1G1TClaJiQMhYI1omoZkTAUMoZCxRKpWJIRhgDXQGA0MQ4kS6axjZuFs6+Nm7s5y8ncZRuDUbLKQ2hrvM3ShGdrJXRixARtyBSExm3ayvMLWuvqt4LOjlixOtjN09PU0kKfZIM3XWnjFOJgx7WgbTUzTvb1TvV02+nCSg1YkejtuTcqLGgl19rW28ScQ6MxaSR7Gt7GSMeUjDEioilEFEkPiiUi9GhYKlwDBVWDYqHammowqDocroGEacBgGnAkBIWEoDEwbQOEPgGN10LqqsB6e2DNXrDQwISNIzqSdC1I2qZEbROStilJ24SsbTIZq7SMCGgSEU0mo/BklKERBo/UgC/7WsOaZMEws7M3YtCpdHNDC3O8tYuRtdDeKtXFIW9lQMGaVamebjtZ7BgnerKHSxybyTM3jnWmJ7o5c02NxDZmPCohwsK4KMAjy4uV4eWevW5t2fZNKT5u2WvWpQWuTPXxkMSE8bfFWFovN7P0MjdzNzV2oVFZJkQHI10LQzQZj8CbIHCmaIIRloqD6+OQRCKGpjmZ04JB1eFQDQQcgoRDkChNjC5CzxCFx6o81lsGS5/mTKQ4UfStSdqmRG1TkrYJUcuY/ChikTAUPIpIRJEoaAIJZWgA1zdC4xEaCKq+sbOZEw5NM9Sy1EebWRHpNCLLw9iudLV/2ab1MrGgfPv60s0bC9esKt28QcoL2bV2VaWIL9m2sXiVr2TruiJ/T8nG1QrelszA5cWbtkgio8qCt+asCijctDne2yfFy608lLd6Bc/KOtDSMsDcwtfUwptm6mFEZVD0rfBoCgmGs0XgrNFES30zewNbMp5uqGcFU4dD1Z6gCglB41CGBAzBAIXTQup+PHfOR3NmqcB6S2DpGbENiUyKvh1Zx5KkY0nWNiNrm5C1TSjaJiRtGgFDomCI5lpEc4whDUMkIPFUlAEOrq+D0HcxcaaTmW4mbFtDG08TO2eCGZvKrE2Oa0qIqk9IrInZWbUjtio6ai8vpCo6ei9fWBMbXx0dVRkqrI2OrOAGN8TGFK9fXbR+XbkwbLeIn7UyYNe61QXrVu308kzx8ahKTtq4IdzePsjGJtDcKsDMeoWxhT/VmGVkYItH0SwIdHsC3QFnbaVvZm5gYWJoS8FQ1ZdBSBg9FAQJVYfBNeAoCBqlicGhDIkYkh4Sh0UZfDx3zoezVWC9NbBoLniSk5GBPUXXiqJnTdGxoOiYk7VNqTomFB0TMpbiSbUItrLkO9pvc2T4GJsHWLPYZFsyhmhlaMUxdVlr57yGRltHpfjpG/jTrNoVtYdlu3v3lh6qkPTu3dtZXt5eWtpRUlqXnFybnFIVFyuNEMsjw8u3bSnfujknaFXR5q1lmzdl+3kWrg0s2bK2dMu6nHXr6nLyrl+5Eh6RYc/YZEffaGa31th2Lc1mDcXMl4ynG+tburtssHfc7Ou0cbn9Cmsy29rE10jXfOlXaj5W1tpwFEwdgYSgUBA0QhOtDdPVhxvoI/HaGEMVWG8VLH2aK57sQsY7UvVtaHo2VF1Lqq4lRdecqmtK0TE10jHZYs/I9uUke7ESfD0ETGZyEC91Q0TkCi7LhOFMsXXF09z0cM66OCu0tivZsr3l8EjrgZH9DSd6ukd7e0719Z8dGDrdP3DqUN+J1pYjtYrByr19+0pac9La8/K7K2T12blViQmd+ySdUllTdkrNzvDGlPix4SO//O+3KHEii7XF3jnEyinYnLHVxHEzwTKARKCb6JnR9EwIWIqVrpGvtYO/JcOe4EjE4NWXaVro4aEaULgGCqWJQWlisJpoPJqAQ+JxaKIKrLcNli7NDUdzw1OYRLwdFWdnpGdN07M20rMy0reg6Jmb6FkEO7rEe3hHu3sKXDxDPVfGbdwRvyEuIziZZeGMVUdilsF1IVgSTNcMbeBJsz6wv/dYb8+xrq4TA8OjQyPHDw+fGj5xYujYycHhE12dJ9qbT7Y1HKtXDEnLLw4f/fGnn3755deJuxM//frr+OhodVx4ZYywJi70ZFfbr7/+mrEjy9V5k4ML15ItMHfmm7P4VPv1JGMPMpFBM7Q31qKgNRAwdY0gIxLXlGqlh1dTg2lrojXV4XAICqmJQUHQekg8Rc8Mh8Tj0WQVWG8RrFkzZy9YqGPqYWDpjTd2wZPpJKIDDWdrbGBtbGBtYmhNM7A0wdu6W7L8HD196J7O1q5sO691fsIkbk7CtlS6jZerMWOdHWcT03s7x5vv5R/pv6WhuuPY0NGj3YdGeg+P9A2cGBwZHTp2avjE6PCJ4z19w637R1qbjzbV9UvKLwwN/fDDgzu3b928/t31q9fGjh87VFFysCizd3f+tdHjv/3yS3ZkBsd5C91NZOkWYekWaekWSWMKSHbr8VYrTcx8bCk2DqZ2eJytLclso6ODmR5h2TIYTB0G1UAiIGgMVAsDQeNxtmRDe324PhFN1MUYqnqFbw+sOQsW6pj7aNv440zdScYcKtWJhrczwtkYG9qakuwsqXRLGsPciG5CcaCS6MZGLGMK09LI2dspyM9lgz09gM/2TfENSlonjlkv2LFelL515/667rELl8ZOnhobPX3l4qVrV69fuXztysXL4+cunjt15tRg/6m+nrOHD40caD5/eOCXX3754cGDn3/++bfffrt85vRQY+1QnXyoVnbtzKkf79+LDUngeEcwAxLt/ZPtlifY+sZbeSUYu0YYuYTR2GILdrAph6djtxFrs4HiuI6kQ1Jbqq6cPIPSxGCh2mgIBm9oSzW0NYAb4LRNtbRon8yd85EqYr0NzZ45e8FCbXN/XZsgnIkXyZhjZMQyJtjTDG2NifYmpgwLC5aNBdvaxMmU6mhq4Wpp62Vr68Nw8HNlr2Y7r/bx3LTZzS9+ZbCff5ibj3Ant7Qgbndjfe/45WuXzo2dPXH66jfXvrt+68aN2zdv3L5x/fZ33964cnHs6oXzt69euXbh7KXTo7e+/fbG1WvXLl268e1342fOnOzrPdHTeby74+KpE9euXBFEFLquzfLcmOOyNsdhVZZtYLpNYJq5306qTwzJc6eJRxzZc6c+J1KHHU1zj8Jpk9SXakDUoDANJFwDhYVqYzW1TIxYVJy1AcIQbboBY+w38zMVWG8NrPkLtI09tGxX6pt5k43YRhQmGW9rhLOhUemm5mwrazdbK461CcPalGlp4+7ACHRwXMFyWu3jtd13OdfPl7vaOTByRej6VQmBvhGxoZJdWbWVsoMXr9y8evX65W++/fb67RvfT3x3686t23dvfz/x3bUbd29/f+/O3Qd37t6/8/3NIYPTXQAAIABJREFUK9/cvXnj+pUrV8cu3rl1e+Bgd05YdElcgihwpTwnp0GqiE+W+wcXe28vdtu6i7Eun7m+gL4hzyIw2dQjlOa01dyZS2Lz8S6hepwoO3eRLlJPfRkUog6HQVAoTQwKgsFCdRms9ab65gYYIyh9B8xq06fz5nw0e9bHc1VgvXmwZs77HEt01rbyx5v7kigsIxKDTLI3NrQ1MWZZWLpaW3vYWLtbWXIsLTnWNj7OrPUs5gY3l63LvQUBAcLl/qFrXNdEBm5IXi8uCs8oyqzdW9ReWd7+3d17NycefHfn/rd3Jr67O3H97r2bE/ev3p44M/5t78CxAx193d2D0tK9d27dejjt5/TxE1wv3xB3r6jV629f++7h7783tfSvE5X6ckt9+Xt9eHv9RRI37l6H1dlmnjssPCLN3SOsV6VQ/VNoQbms5ZFoTTREAwFRh2tqIOAQFBKCMsCSPD15VAxVD+eA5KTAbTbPnDdXBdZbBAvvpGMRQDD3IVKdaRQnCoVOwdsZG7Msrd0trd1t7HwtbHzMrb3tHYPYzttZTts93AXLfcP9V8WIAzflBvqWbt1SLuSXR4R11TaX7TqwT9733d17125PXLs9cfX2xLd3Jm5O3L898eDa9/fOfHOzrmVgn6S1MFceu0l4+ez5hw8fPvz94e+///7w4cOjR4YEazaFrdqcGsz/+YcfHj58uL9lcFu0bG2kfEt8w9bEptXRNd5COWtTiVlAumVQNn1Dof3WUpstZfZciduKSKgaDKqBhKjDIcpeoQaShLfy9gzGw/E6Rl5I73yk7RYVWG/jY09O9Jv3mbaeja5FIM7SG2/EptGcaTQWgUynmbBNLFxNLF2t7fytbAMtrP1t6evZrnyOR6i7T5inX9TGNTtLNqxu4K1viY2qTcvZk1pUt0va0thb0TTyza173925d2viwXff37t6++6Nifu37z24fufe2Hd32g6N1tZ07tvdmMyLujY2Pj1inT99NiOpJHNnTkqI4Jcffnz48GFz21F+Yn1IcpMo+6Agq2N1TMPy8Grm1nLHLWUs7j43kcyJW+HEkzgJ5B5+AshSCAyChEJQUAgaqYlFqsGtbLy9PDYZwAy0rNYhAkoRDiGffjb3ozmzPlKB9abB+nD2rFmffaaPpuqZBuCtV5BNOMbGzkY0JzKVaWTsbGzhamblZucQYGMXaGnj78Dc6OImcPeJcvWP9ViRuGMdd384V7Ztfb4Po8DPMytgeb44uqe25WD36Nj1u7fuPfj+/oMbd+99+/3E9Tv3bk7cv3Lr7vj1u71HztfXdUv3Nqfwo65dfAqsM3VVbTlpRemhEb/98svDhw/bOo8LkxvEma2huZ3cjPYN8c2rYuq9xQpXvsQjVO4XVeMqVjgLZMt3NLp7bYN8pQ6HIKEaKBgEhdJEo9TQQatC3TjrDRB4bbdo7Y0VKE7YzHmffTR7pgqstwLWvM90EAY4qivBdg3Z1M2Y6mBEZdJM2FQai2bsZGLGtrBytbTxtLUPpDtv4XjwXX1CvVbFrdiYlrdte3OUOM3TI4pGyHa0irEzj3B2aymVHR85f+X2xK179+88+OnBr//78X+///jb7/d/+e37H365ef/nkxdv7G89UlvZnhmRdPWba9PBOj48lJ5QkJVanBUV+/B//3v48GFHz8nQjP2huQdD87pEeV3BGe2bkg8ERNV6hVaujm9aEVvPEsjY4qoNqa10pt/SxV9rqsMh6ggYBIWEoLTg+tuEmZ7sdTiMieWGYu2tcqxf/Kz58z6aPfPtnN7/r8H6aPasWfPmacF0tQgMvN16oqUv2YhpbMw2NeMY0Vj/j733Cq4rO8+076YtuUmqGXDO2WHFnfc+OWfknHMOBAECBIhAgiTAABAkQDCBYM45Z7LJZuocqG52s7NalizJsj1OI3ns39myPeP+LzZbo5r7wY2B2oVCOAdVq+rBt971fmHFE6VpaZXpmRV5hY0Fhe0Vlf01NavqG0eae/b2DUxf3bD21antxxrqZhLh/anR6ZKSg7UN71169cc/+sWv/+Gf/uFff/PlH/5y39HTl67cunX30ePX33n7/Y/ef/b5o3efXb3x+M7Ntw+M779y5sZHTz/+5KPPv/j0q5/95OeP79zbOrhhfWf/ocnd//qbf//222/feP+b8UNvTZ7+4ZZTH2479/GWUz9ce/Cdnp2PO6ce9ex+s2vH68u2Pere9Wb/rsehUA4FVCKaQBSZGoZgD9vjbX27q4vavb6Ssg13vGvveLr2zYE1W2AtmDdv4UKn5HZ48gL5g7GC3nhmU0ZmXTK1MpFamUirzMyuzc1vq6joq6jsrasdqKsfamrd2Nyzf2xg6+3hla8fOXy+pfpyYfq54px7wxuuDAy+d/bKL3/xZ7/6+3/61//9nyfOXd/a3Xtp09iFTVvOj209vXXyxJbJo+Pb9o+M9CxdcXh85+cfPPvlT3/+9adffvTOB2/df3Jq++5dA2u2dvZuWj5w6/zFtx68duz825PH399x5sOpMx/uuPDx1nMfrTv0bv+eN5Zvf7xyz1sDe99Zvf+dgX3vrt/9MOhJI0AgSCJYkgXDLrpSvZn1HRP56bX+aE3e5gfxsYehngPzFs2BNWtgLVrklL0ONeLP6IwW9sezWlPTquOJitT06mRGTWZuQ07+0oLi7tKKntqGNfVLN9cum2jpmj44uvvecM/d7eP3J7fcqCu40lw/U992bfP42+ev/uVf/vp//N0//u0//cvOid0Pdu/5+PSZ5+cvfX3r7pe37n59596PHz5668SxnrrOi9OHzaPfbz8+//D9rX2rN7Z0n5mc/rv/+dd/89e/unrv04nj789cfDZz8eOpc882n/lo6OA73buetE7c65l+tO7w28NH31t77KO+0UuK5MZINMFSqK5h+9LOzQfOvZufWhXJW5G69XX/ptdCvYfmwJpVsByyV5dcRrAilNcbz2pLpFYlkhXpGTVpmTVZufVZuXW5hc0FJd0VDevLW8bLO3ct795x+9ilR/tmbk+M3t+/78mO8UvVRReWr3jnzIVPnrz/61//7V//wz9/9bM/3rNh7LNTp764euOzK9c+uXz9s9sPPr312lePHp3dOrGqc+OZ7fv/5R//8XfB+vitN7au6B+ub791+JT5kwdvfr3t5NMDV57vOv9s27lnY6d/OHLkvb49byzf8Whw39trDry79tB7a45+2LvxjEgMgiSKZYoVTXTo2Nnfv6tv+FBYT8brJ1K3vhXY+NDfPQfWbK389xbMm79okUMNuP35jlh9OHNZLLs1llqdTK1MTatKz6hKS6/MyqzOy2vOK+4qqVlX1rS5tH3X2NCOD27ce/3shTdOX7g+NfHo4KFb4xNXRtadmZx+//UP/uVf/+3vf/Pvtx6/e2Hb1NcXL3595cZnl65+dffhT959+qN33v/xm29O9g1tGT96YNP2f/qHf/z222//89tv//Pbb7/99tsvnjzZ1t6ztqb19rEz33777X/+539cf/jZ9lMf7r/0fO+VT3df/nT81IebTjxde+jdVfvfGjrw3tD+91cfeH/gwNOlg/spECmWKJYpUTTB7hRdBbHaqK8spiUTXQcDGx64hu+rbdMvL3plLqUzG89L819esCTFHy33x+tCiYZ4WlMsvTaWWhlPVsRTK+PJstT0yoz06ty85uLynvKqwbLa4eqmzeemDr959tqr5+7ePXjuzesP7k0fefbqk7Pbdq1Jz9g3Mv73//ybX/7q744cOv3u0WNPDx9+d/fM9eENT89c+vq113/81vvP79wZXLZqz/Tl01P7/v3f/u13I9Znjx5NtHUNVTbfOX7222+//c1vfnPh9vOdp58dvPLpweuf77j4yfipD8dPPRs9/uHIkQ82HHu66fiHQ4feX3v0WX3PbswLFEsEiyJRHJI7IPtT3YUxf2k4WOrtO40Hrgqrbwgt2+ctnANrdsCa9/KCFIs/WRdJ1sUSVfFEdVqsKh4piUeKU2OlaYmSZFppanpldnZjQWFbYdGyvNLBZW0jD4+evXfs4u3Tt24ev/XkzttvXL3/+Oipr97/6NKqtTP19a/euv/1z//8yOSuz86efjK5+enM3kc7tk031D+c3vfNvYe39+5eu27mjQ+++fKzH5s8/e/vwHr31q3xhrY15U2vnrn4v/7jP/7yr3597Oon0xc/3Xf9y+0Xn0+eezZx9qOpC5+OnXo2cvTphmNPR44+Hdz33vCpT8ubRhBLsNkMTXWf5It58mubJnIzO9PSWt1D17je82TFBbluYi5izSJYS1LCicpYtCwZKor78gNG0iX7HJIrpIez/LnZseKMeElWanlJTl1RflNuQft4/+g7F+68durmjYNnHt586/X77z2+9cajczc+f/DmleNnOyMZLdWdO3afOrpq4MaqFaebK+4M9Z4bGDy/ZuD17ds+PXZ4snf16N67D5/96fX3fnbuzrunj10+NXPw5pkLH7z5wZObD0/tODTQ2Lt9y4GvPv/q+Wd/sOfy850XP91+6fNtF57vvfb5zNXPt1/8dMuZT9Ye/mDkyNPhI09XHXx/4+nnOYXtkEUYSwRLmmD3i4G8rPaNWy4XJFvSc1c6hu/Cgcu0/7qjbXr+nN0wS2DNf3neosUBX3bUnRXQo07JrVFdp4ZKdZmoTtGZdCSzA3lZ4fzC1JKCzMrc1KKjI1veufTg4fl7N/cef3TxweO77z28/c6bd99649ip4/3964urVrYPlWRWHutouzfYdntl7aac5LJg+tOTJ35+68LzA9uq81t6px/suPJ886n38pfu2Lj5yGB916b+sSN7Lh0/eHnr6J6VPZv2zlz88JOf33/vD2dufnHg1ld7rn+1/eJne65+sfvy59sufDp+5uOxU8+2nH62/sjT9Sc+Gj35UShaCjlEsCgQxSl5vWJ46dIte6ZvFfjLsmq3uDc9kNfecqx/LdRzeE68z8ayTYP05YWv6JLbKXkdolMXDE0wVEE3C8YloohIVqkRdSRyo3mZsfzKeN6lrTvfuvLw7qkbtw+dvbv39LsPP3z98WfHDl4pS8tf5rBvzshoy65eWVZzc/3Qa6uab/TVT9SVT1dV3l+3+vnUhscTo63tW1ftfW30xDst647Vdm7r2XD8wPGHb3z4y61bziZiZVFvdlp2fXai9MmDZ0evfbL/7o+O3v/mwJ0f7bryxe6rX0xdej516fnEueebT3+8/vjTVQfenbj4ef/M67KRwIAgKAhEdst+jxwdGz0xNX4u21EYXTrj3Xg/uflB2pbXI71zYM0qWAs1yW2ITl0wDNFuCA6FarpgSEQhUNCoRqCgUi3Hl5ETzu3MrbqyZefDC6/e2Hf+/oVX7x65cPbw5fr6FZrkhLyUlB19nmCpJ21rY8v1waU7q4qmigo2FZdNNTUP1/bsrKxZkVF09f6Hv/77f7n/xjdXH36x/9yTwfXHr9z96siNz8qrhnze7EisOD2vJTWS/8UnP339h7848eDHJx/+5OCdH+2++sXuq1/suvrZ7mufT57/dOTERysPvrvhzLM9d79ZOnaNEidFgqmxXJIvYs/ct/dmf/fOpKss1nM6Mvogb/JJwc53Qr2HXp4DaxbBesUhuR2iUyGqQg1dcKhUl4jiU/3prli5P5njCHokV4YnkRNIHSqtOz+y6cmle68dv/bo8uOHd98tLWy0pvAEUFVwBuzxOoe/UPd0R2IHSwumq+uOLl26Lq94TXnjodF9Rwd6K7LK3vz051//ya9uPP764Ue//OzP//nLP/v7H37zF+/86FeVrSN2KRgOFbv9+YUZlX/42Z++8+wXh+/+6NiDPzh6/8f7bn69//bX+259OX39y+2XPh8/+8mWs8+3nPt4960f1fQfoUCmWERQoFhxSf6MWO2BQw8riwaSgfK8kZslU29W73yrcPvbmUMn51I6swfWvIULXbLXKbqcosMlunTBELDskXw57uwCX3qZN1bsikS1YMIVSfdEh0przg6uu3/s6js3H907c3951xqPM0aQxPMQ8NhuT2S6EyPR8Im85NWasrv9/ecGVo83tG3rHhlbNrqyfXX/uj2f/exXjz//k0tv/eTktssXN5+7d/j204cf/sHX/33/4VedSthlxOyO1PR40c3Lr995/Zsjr/3B2Td+fvb1nx177cenHv306L0fz9z4avral9sufLrzymfbLn48feub4uYxwlGCJYIlmRpeOVRW0Dm141Yi0pRMa6vZ+VbTzHtN0+9V7PqgYOT8XMSaJbBemv/yKykp6cEMh+g0BMMh2DWqSUQNa9FUe1qOI1bqidaEk6mOYNQIJYzwQHHNmYH+c2M7JgbHllUti4by/M5UCIiVYVkOJByJNVmF17vazna0rE6mbSutvLvzwObBLbeefPrZa9+8+dGffvRH/9+zX/7NR3/xL1fufDIoFqzH6cMouoom1vvKtmW0djrSK+VImRKpCObluFPLSobW73l78vzzmds/OvDgp8ee/OLU67/Ye/ubqWtfbbv0xfi5T2Zufnn84c8y8jswECmWCRJVweGWQs21Q/1DZwKO4qKajcuPftJx6Gnn4Y/ajz6vGL08B9Ysrfyl+S+/YkmJ+xIu2eORvU7JLRE1oHgKvYlsR7QjrWB9ef1Yw7KCUJqTOmJycFVRzYXVK/vLqzWkeeRgzJWpSy4rw2Ao2Km9N6v8zkDfjt7+9trlbnvIRewH+jdu7FmVmtlwYfWF4fKNva2bVnaODQ8fWl3QPUmztyhpG+TYOjnSI/p6Rf9KJTSkRtapsT4lvFIOLleSTXpOs7eqIbe3sWly5brza3Y8WL7tcdn4g/LND0u3Pqybebfv4Hteb5YAiDkLxC66/Vqso3VTWd32kJ5dueJAz8nPek497z75vOPk5xWbL89thbMG1rz5ixe5Va9DchmCXRMMiuWw4it2xZOqry6toK9meVNuvUY1AQkGklflll/u78t0+y0MJxHNJfskomlU98m+kBquzyhe2dLvTFYn8lpDgUyLlYu5kjmJfNERXl07uSG4YmW8p69mT3vFRD9O7pAyNiqxYSW8UU0OqJEeNdStBrsU70rF2694BxV/r+zpk92doqueukqoo06K1tmzE94iPVimRxvVtG4hd8jI7pGpRhHFUCBICKiRmD19aGA6q2Q44MgOtuwLrr/vG77jXXXNsfKq1rBt7lQ4G8v+nVOhSxedElEkLHllh52qMlY1OeB1Z0X8+REjaVCDQoFl+OW55YeWdRUEIoutNoxEASsu2euS3DJWRcERC2VprrRwsrKvY3Vb87qy0gaGF0TJJ6qesoruI3vv7l5/8sDklX3jp/ev3DHmK+sSAjWKp0kNtqvhZjXYKfnaiNEjutbI3h7Z3a94B2TvUsWfL7uyZKNO8eWILshygGHdijcrVpmM1UYChRQKBFIIiIClkJ7I8BUMrzuelr0qoqWprgLBUyS5cmRnnuLMlYzY9+emzcwaWPMWLdJljyG5DcEIqsGieFU80RSINaSmt6XGK7ICBV7ZS5FIoMDzuDW/erpr+UhFtchjCAWORwiJABCEJEI0VQuGw3k1JU252TVt3dtXD24P+bI5FupI7k0vGa2r31RZdryr+9TYtpPHrp7fc7bcEfMgKSo5StRgqeRv8mXtWzk+VtDaQVwrZG+/Gm5W3LWKu0B2lynuetXno4qN41iWj9gT+dltDUu35+S0cCxAACNIVar5jbTcZF3/qmOxWEeqMyeZrAsF8g015FACHjVgl13ff2UOrFkEy6X4XbLXIzr9ij89VlmRWlUbyi5xhN2CrmFZQKKARQwJ5HGeL3p81arDK9e0JHN5FjIcAIDyABOiUepIppbXNa3u794UjxfVlfcu7djcVNmZq/uyNE9vILQyGOyI+IZLqg5OzJzfd+rUoatTkwc9kmFgKUfxF2LnqmVrxuoGD6zeM1Ld3Sv76yV3juIoV1zZsr1C9RQrbhlRhuM5DrgEZ2FW6+q1J4tyGhiGw5BiQGRqBI2s4tzO9hUHQu7izIyOyu5DhQ0TOVWjmSUjmWVrE7nNv7/wB3O5wlkC6+WFC92yJ92IR9VwXAmU2b3tgXCVMxSV3CpVKRIoogQJMqIuyekirrrUwlN7L+8Ynmkvq1OwDKBIsCaJrvTUmr6ebZ09U6t6N3c29RVmNYxs3L95YGOR4U7KRkc4mesM9iRT+8sb9k0cOrbj4Mm9Z1+79mjDwCaBp0nRWeZMbFq2oduV9+DuJ/duvL2rdShNtMdEI1f2hEQ1Q3Z6BZXnIcPygMdhPVxY2NW+8mA4kMUyHAQEAaQIzqCRXVW6sqppKuLIKS5d3Tl8tr57f2XHnqLGLXm1o+lFXS/PgTWbYDkkZ5oWTVPDCTUUV3wxxeuXHE5Bl7FEkYAg5Xhc7QsWu6Opii9H801tPb1z48FDa8erMkpidp9HC4c9mTF/Zkv50vENM4P9ExsGtlRkV64dnFi/dmdjIjtNctR5Q0nF2Z5e3F5YO7V++8SqLfu27js0OXPn9us58UydlyoTpb3Fy0cqup9+/hfbVo4P5TcP9o0GsRYQdINKOpURwDaWZzie8CTVX5Bdtr69Y5dTD/AcgIBAgAzZF7Zn11etLa4YTboLl/fs7lxzum3waEPv/sYVu8patqUWdL/8yhxYswiWLBguyRWUvA7BCMjeiBp2iU6NagRSDIhHdvo1b6piLzD8ubrPi8Sa/Ib9/ev3tHdkR7Mqw/GGeFZNorAxq7SruH6gqXtV79ZNqyY2rVg72DveWL28JFmQpvnSDW+m7i2LZLVXNExv2zfUs3HryL6J4YkrZ28V5ZbnZnVWZnX3d+w5f/GDExd/uKxiTaE99uq95+n+NAUSEVEBUYbjrSxnZTgFSul6YGzVVF/PHpEYPAcgwBBgtxoJuwsaGrbm5g5meMv61h7tHD7XtPpYbf++gqatpa07cysHfn9udsNsgqUIhl1xR11xhagyUWJa1BDsApYwpApRi3wZ+cFUh2T3CnpUdvlEPcsZDcp6Z1axW/fn2AODOUU1weSy7PKeourWgorWirZNvcOTo3vHVm9J9SU72obKUgt0IGZ649nR7P6GngPbDq5Z1r9j/e51HeuOzlz0B1PXj58Z3Hyls//4wcNPzl97tmXHnV3T1x6//4chb6rIYwQQ4CHD8laWs7GcCpTaSPr5sfWTQ5s4FnMc5HkEAfFqsUiwqqV1R3Z6Z0Fqy8Doxe7R61UrjjQMHF226lRR0+6sssGXF/5gzm6YDbBemj9v/uLFIVcibI/lBXJDWkAmikt0qVRDUNCpwyv7/KI9rvkwFIKyK0vz5em+imBGUnGlyp4sdzIiuyrd4Rp3qC2W0V+zrL+yfkXl0p6Gvu7W4aX9uwvym5uruqpyKjgrl5fIyY3nN5W2bx0/2FHWNrV2oiGnZt/u85nphUtXbF0/fW/54LGdBx5eevij07e/ev35/zh97R3EC4iHgIM2lrOynJXlFltsMcN7YHDtmdE17QUlNhvgeQQAwkgI6ak5qa2tHfsSoeaK4oGezddqVx5qHTpe03ukoHFnTef+eGHX9+ci1myB9fIPUpYkwjmZwfy8QG6mM2EIhkxUu6AV+OLl/kSFN1LnDpUbgXTVm677ypzBGleo3JfqlewGlgr8aXnBzIBgL3X6K1zBzry6Tc0rhqpbhxq6Omu7yqr6qppHqgpbo560JRamPLM46IwsrVq+fcfJprL2iTWTxdGsPXsurhoYC0YrS2u2LFt5cmr/O5N7n4ztf+vK679cNbJ78aLFDMsxLMewvI3lbCyf8IZWVVSf3rju1OhQUSTOMBC8AEsMaWm5WSuqmvZmBFqaakZ7tlzv2ni+YsX+hoHDFe0zhY3bSxvXvrzolbmINStgzXv5B5aUULIknqgszanP9WfrRJOwLBO5yBcfySscSI23eQJVhrdI9yVUf1R25hrBdCOiUkMnUkh2FUSzMu0BJ9FikjPfnWjOrBmqaV/ZuKK1fPmGzrGh7s0dPZNufxZjY6uzagASizPKJ7YcryhqbimqC2j+/Qeu7Z0+WZrdnJ7WVFI2VFc71lY10tw42r3mZDhZalmSsmRJisVqsVktrM0W1d3rquob42k9OUVDlRXp/pDVxgEe8TyiiEa09MyMwcLyqdxgY1XBirLWnRXL9rQOHi3pOlC1/GDDyuMlTRvnToWztPKX5r38A4vFSFQYsca8vLaYKykiUSGqhGUKxVTD2RmPDiQjXeFQszdS6Q4XO4KFzmimPZLU/End7yBKqjNcFcgJKp6o7IhIjqgR7Mip6qhoGVi2rrait7d5eHBgOhQrVKgjN7VqsZUJ+9P7V+5I+rNCsjNqj60fO9ndN5kbyk368jNCpaVp1S1pFeWJ0mi8Jiuvq7y0r7K02xEsVhwxUXb7FI8dCQbAYdHeklWtC5rpPgAeyUjwG9mpmWuyczfkhhsT/uKQrzASqcmtWlc5cKJ24HRl17HMiqGXF85thbMD1vyXFyxZ4vNl+125qYF8jxYgkEhENu8BRFBQsJjrdLaGwkOpscH0SHsgUuUIlTkD1e5QuSOsUxXwJG6E8l2xTMOfVJyZmj/HlSwLZw1UdQ4uHVla3de/Yqq9db3fk4GxtsiSoquRtHidQTXK44QrumLZWCSYJ0PJqwbTPDkl/txib252elNJxVBF5YaVPQf6Vh0tWXYoo/2wo2oHzV2LI+2OSG0wWpoIFRAksizP8wgCbFB7JFyXUTSalrmmJLm0oWFzRee+1VO3jl59duzm531T96Pl48nc9rmINRvL/s55X+jRQ0E1HFBDQSNq3nMkEEnCMoaEQAECgQCSZti7YrGeSKLTH+oOetu9gSrD76AKxwGOAwHZnu+MZDrCabq/xBUusIcrXNHB3OoNbWvXrtjc178zt2zQygKLjaFYkYnBskBENCC7oo4Iz2Mrw8pY8QjuRKiI+N0JAAAgAElEQVS8aulURtfpcOP+0qX7V/Qda24eL27eFW4+aK/dwxZMypV7M1ecKuo+Ecvt5XnEsDzPIwypQ7CHw9WZhaMZ6f3VybbG2lU7jj56++tfP/7ov++/9EnP5KsV3QfsvrzvLZg3B9YsgWUmoRWqq4IRtsfiRswQDAHLGAmAg+b1fwhSwCMBEr+s5zvdK6Lh7ki0OxwKShrgEcPyFoalAAVle1xxFxnBJn+yxp/oSBSOVCzdsHzd8oHd1XUjVhZYGZbhgIXhLAxHAAlJTgUKDAcsDGvjUCBz2dHbz//1f/3np3/4l28+/6Prb36Tv/xkaul4Zt3Wkt5jRT0ngi37Qy17PfXT+cvPZpSuZRiO4wAEmCDBJdij9oLU9P7sWFdX3eaNWy7sO/nWzcdfbdt1fsuOSwfOv3frjZ+Mbjn4vQXzXpoT77MGlio5JaqZF8GrRHcIDr/sSRrhVFdMpxoCmEJKEYE8YlneynAiIpkOb7EnYBCRQMLx0MbyKTaG5QDgMYZUxaJHdiW0YF20YKBpXfvq/TVtE4LsXmyxWBg2xcYusTEpDCNAIkFhic3GsNCV2tgyeuvY7S8+++mv/upv/v3X//DvH//Bn6X1nkOZG8Olm4INO/wNO4t6TyTa9oUa9zQOXwtlNjE2FvAIQSJT1afGwqGWRN764oze5a1j68aOrxk52TN0vKFjvG/DkS0z1w6eedyzZtfvv7JgDqzZA0sW7RLVBCzLRBWwhJEoINGgWnmkaGlmY8QeQYAQSAkkBBIEEM8DCijHAQoJBshM4dkYFgFCkaBjmWM5wPFB2ZXqy6ur7O/q29W4fHc0WrxwyeIlNmaJ1bbEakuxMYutNouNXWKz2TjIQpFHqqxEDG9RvGQwrfNg+brrtevu1g1dLe057Ws6HG47WNt3vKjzUFPv0UhuLxF9LMtCHiFIPJIv6iqOZKyubDtcXjY6tffOxNTVwd7pFX3TrW3rD86cfP/J2w9uvV5U1fPS/LmtcDbBEgyJaiKRJfOSUiyLRKFIBDyOO+LN+Z2KYAc85DkAeYghJhDLSIQASkgggDAcz7C8lWEhj2UkByWHm6oaloKqNztanZvb1tayqWtgfzha9MriRYut1sVW62/ZsjKsjeEAoBgQDYlpsqfQiNp5YcEi6wJeR/YMOVxpZCwrrN2SWTtZsuJ4dffxWLJRRBoGhGFZluUgwGEtHvHVpBZuruo6W1M70dI0XF/SPjwwOdi75dDOo++/88kHb3w0uWZ7OJj7vbk577MB1g/mm/OxFNEuC7pZ3UuxKGBJQCLFIgEIcjASKlZEXUJUQCICGHCQ5wABhOchAhgBzHKme8mxHCBQcAmGg2pOao9o3qJYRXFmW0vLpoYVO33R4hSrlWWBCZaFYRkWAB4JWHRKbglKCxcvtlkseY5wZ3pFZ1ldc0FhUrdnBsI+l5/lBR6rRPY5/fmGI1MWPRwHbAzDsBxBoleNRiJLc8p3F3ecali6vbOwrbuocfvOc7fvfnD38cfHLn2wdvjg+Mb9mekl/23e789deTJLYL288BVFtJsRi2KRIlE0ixp4SCANu9LCehTyQMGiRhSNyAIkCCAJiQQSyEOO420MZ7ExVoZlWB4CbKeag2o+0R43Innh0rREbXFJb2XzeEZBp0B0ilUbw1oY1sbyNpbnWSBAURXtPnc4N6soM5GvC47J1mWHlnXvqm84tXbDpcntb1y63ts7Hs1e6ouVBqKlwViVx5vj1qIismNeUKgWMjKSiZX5NbuLGvYN9u1dXrGsrrhz58y1HWMHTl94+OjZL1599HRV7yaPHvi9BfPmCv3+34O14IXdIIt2AcsUCRgKJliYhxTJuVXDRfXjGIkMwwIeiUhQsKQRRYDEIKpL0DUiUYg5DlhsjIVhbCzHsrxOVJ2qLqq7FU+GJz0RKg+nLy2p31hSvU7UYxK1OySPRgynoNpFJeCORP2ZdRWdJyf3X96y5dSmTY05eS2xtFpHsDOWtqu+5cjg6p9++fX+PSfi3ty4L7cmt3ZyZEtf78aWkobO8qaqzEIfdXnEQCxQs3zlkc6e04dmrm9dt2PjuqkbJy9u7x89NHXy06/+ZOv4vogR8cmO7/1gwUtzYM0GWAvmzVu0SJVcIlEJFAgSBCIRgDXF39yxs2n0fn7vBT1YarXZLAxnZViG5QikIhJkLGlEkhGlEBNITPHOcsDGcgQSlcgKVjTB7hadkVC5J96UzO0uKF/j9BQYkkfAskiNsmj5qrr+kd6x6oy8kZLiM33dh1prT7VWn26t3hAPrE7PON/T/u7NWz/9o7/647/9zZ37bwVEd0xwtHpDh3t7Xr9++86lWw+P7u8sr9SwWuiLZrlDET0c8RQ0lne3VSxvL67d271yR9dQSSQvO5zjUQMhxRfQXL+3YP5Ls0XVHFiLFNEuEoVAASOBQCoIzqbOmd7tr9euv1G06lq4bheVvSqiGFKWAywLGJbjOAB4CHkIeIQAsbFcio0hkBJAKKQUUgQo4BGEYixRGwiVxNNbi0tWa2qEY3lK7EXJqg0dw+d2Hry26/Dlie2nBvr3tzQO5RatSqZPpMenU/2HMqOnc9NePX7+8cMP7527dWbr7sO7Dp49fLIsnCiT1Cvrhz/79Kcn9pwIQDTQ3n9sdHq8eulARdOanuHS7GqvHMoO5KTr/rjiDYhuFSkOaiSMcED3zqbA+i8M1g/mv5joJ3tUqgtIxJAgqJQ3TXZPvVm3/m75mmv57ftUfyGGlEBMICWQCkgUkKQRTUISw3IMw9kYjuMRhJQgwSu5A4pfp4YARY5lNT0aCZW59Ugg2VpYviYYLTf0QGqoOKC4L41Mvnry+u0TNy4dOH1meMuJ5Z0zba1DBYUlqrYtGt/kcPUL8nAktCEnc53Xe3PDuj/+8//5w2dfb1/R01dUcaq398b0jkevvX1ky56JgU0ndp8dzCiZ6N5wYt+FsVWbXGrAJbpingy/EVWx5hAMn+TOcCWS7oi55DmwZgeshQ7ZY4gOAQk8A/JKB9ZOv906fq9g2b5Y7jJDCchIkJFAkQABhgAhQABAFIkKVgQoUEg0ongkt110OCW3XwmGtGBEDwVUPwY45s7xyv6oPRJKLo3l95SWD+RnNFOiplismbqnJT2vq7BqoLxhML98oqLq1o4tj7ZvvXPy3IrsolZ/ZE998/6y3InU0Khhf/XgiWef/dHJ1UPXt2w+v23b/trSfdnx6zMz9+++vam2pczhX1dQemLXyV1je0eaO5em5valJxtD8cJgRsyf5hAdAcldFMwqiubMgTVLK3/JHG6reHQiIxbEMltXTD5u3Xg9t3nC68uXkaRhRcKygCQJSxSJGBIAMOAhBBjwAAGIANKpZhcMt+gIKb6Q4guqfp/idYpOCgVDcAYVf8we94cqM/LaMmPFFAo2G7u6oWm0vr6jvC7pcdtSbEFF2Vuef3N8y5Obr+7dtKPa8B6pKH97asuT8YH7m9evVR0TeflnR0fPVeXfmxw7PLRuIj+yIeQbSk1c3rqjK7Oo2unZ29xyctv0TN+GZYncpd7oaG5Bh8O/u23pRO/qbG9q0giVhNMTrsjcLfazCdZCnah20VNQMdi7+W51z6FEXrfLnlCxImNZxJKARAIFBDCGlEABQWLWmEMeQh5iHmlUlbEsYUkhil0wDMHQqP7iXZAqRJMFV8QRrswoIkhYZLVlauqZnMw3VrY9PHpsaXZORHHsb246X5756vj4jjWbFBYJNqbRYT9VkvnWmo57a5dPJKKdDufxwqxTEefB+rqWjJzNWfGtuTnjicxNgfAKT2BTNO14Y+ONI2c6w9lZkp4QtKZgarUnVuOLrU1mnxvf2lDdVeBOaFSZtctO/suDNf/leYsWJjIbutZf6tx4Jb1sMB4t9Spegygq1QQkmYoKAoQhVYgsYVHEIgIYAywgSgBGAGGARSQoRKVIJJDyPLQwjJVhORYwLG+xsQstloA9nJdausRqFSDclxrZqcrXu7s2NbVnUqXLMNarxkgwsqOteXfvmh1bd1dl5pdL2p6E52ZX5fGCtOl4MF937kmmz7jcnfZAvt2+s7R0Q05+s+6sFPUG2eg3nCebmzuLazNE+2pvbE0ouquyrtXlH83IPFpb+fja+eblG/LjhRQKs3bv1391sP7by99P4UH/jlt1Q8czc1p8zlQRywpWvgs5lEAqYRlDCgE2ARIgJZAIkIpIIBAjgBCPeA4AHgIe8xwEPGQ5PsXGLLHabAy3xGpbmJIS1EOZkZxFNr7AnzYdCo44XXvaupriiY7s3G2tyzrcvuUYn+7ounX5/vnDV3e1ddVJ2maHdiwZnDRcuyPh/R2dJ9vqh+OxqazcYwUZ54qzH+zeOr2iq9PpH3YFt/rCO8qqJYDTRWVA965NTT++onO17hxxuM7WFL75+M3C8o7ConYRK3NgzR5YS1i+onGkILc95EkISBaJIhNVxJKEFQFLMlEUomJIMSQSlgQkiEigkApIEJCAAX5BGCCAhzwPAQ8FJCCAWJa3MZyVYU2wQnqgIKMU+Eqq4hUtklaqGjW+yK6CwtONy44NbVyZyLizdev13ZM72juPrV51Y3rm7JaJfctaD+fGdjqdB+PBA2nRmWjgbEvbk8OH787svrWm52Rxxnhq+kan71RmxuHczFzFAXiQKxvFRNpV335554EVkjqelXNtoP3m1Vv+QEZ50yaX7vv+KwvmfKz/58+LZgqLJRrMc8heCUkSURSqalSXiEyRQJEoEdnU7AgQCLBZvyARWSGyiESHYPdJ7oDs8UoOjSgyllUiI4B5Dpp1EDaWT7HZFlksHsHIzVuabNpZHspKCKJfUCJUWqM7pgLBFf7AtsLyO/sPbCvLOtXZcrKn4+be/Xempx8f3H9reeN0wD3lck7a9QnVmFC1Y1Xl796888GTN/bV166T1W0u+75YcDojw4MlC8OFBMWLxRVpeVvK6kZi8eMrOreUlx3v6dw/faCybybgin1/wbw5sGYDLNNu0AVNJoqAZQFLIpHNKCVhWUAiQQJFAgKY56Ep3gmkKlECaiBmhBKOSNweiqr+oOxxSU6/4teoLmGZQAHyCPCQ5YCVYS02hvAoPZDX1rolonkVJIhYionqKsMxEQmvyc4aDMfGSgtGMpJDkfBKT6A/Gl8TCW2MJPZlZaxxOgcUfYWmD3t8e+KhU4XZbxw5+ujo0fUF5YWS0mt3jBqeEdVVqTjS7S4JEQlRPxVrXN6BaPJoZ+eFzVtePXLk6Sc/qVl5zO2IfW8Wj4T/hcEyqxsWLdQEXaWqQjWJKCKWDcFuF+x2wW4iJWKJQoHnoRmxECCQRz7Zn+aIpznjGa5ERAkYVBORpAuGiGUKBZYDLMfbGI5heZYDVoazcdBF5BxPwqsFAI8BpPmqa5XdPhpN9OcWl6rOFqe/1u6vVJ21iqNS1ppkrU2yLxXVDl+kK5LoUI2ZSORwOHinb/m5kfWbM9OqBbVYdiZFrUw2Vqr6MkVb54ulizrPA7+guakUhLTG6Xnn/pNH733RtvpANLtbl5y//8qCObBmCaz5ixY5ZLcuGLqgm2CJWNaobp7yJCzLRMGAQIAhjwCPII94HmJANaI6BLtd0EUk8hxgWR7wiOOAlWXNnDTLARvD2VjOxnAsB1gOuATDLeoewYhIrkLNXyk7NmfmtSSy3URJSPaEZE9TnBmyM1XSMyQ1RNUCyTi3Yezc2qFUQpaqzkZRGSuvXJVfEUUkU1JLFHuurMUEebndO1NTu6e7J8PpcQKSpbgKRLVPd94+fOr4qRvFdeuylu1yetMowN/7wRxYswiWS/a6JJdCFIpECSu6YEjkhYMlINEQdIUoBFJTZpl9fAzL2VjW/JZleY7jAY/M+ncby1kZ1sZyHA/NL1gOmO8SseSkclR2FToiIVG3E6XS6SmwewUkAh6xHIA8pBCzHGBYriIYmIlG9qdnXenp6AhHGmR7A5Un0rOq4qkpNkYnQpGiNqpah+ZZobkmEumnVvY+OHyoLxLrErVu2bg8sXN8ZKqwfEXj6uNp+a0UUIqlObBmD6x5ixY6ZbddcMimxsKyiCURSwRSBDCGRECCjCURiQgQnkdmWOI4AHls0sBxgOfNUXu8qagsNuZ32pc5lgMQYAQpQSJFgkFVv+wMSQ4CsY5Fj6CaRTsQIJ6HPCAuQodD7lvVmTfzg4ejgbHikiy/v1937ZHUG2Wlaf4gY7NmS1qZakSImIXEDlEeS00/NrLh6dOPrm7btQ5JJ5taJyeOZtQOta07nlfeATgoIHEOrNnOFeqiQyKKYtYlI1HGil2w26ldJjKBlCJBQKbzTiDAPI8gQBBgnoc8B0zObCxnZVmz1Ph3HxvLcRzgOAgAAjymSDSNewypixp+0fCLRkh2BUTdRWU3VQKCWu92XSxNf1SeuFMav16Z1xwIQQ6+vHjJ+kTsQUXsal1OttNdItubFXsdEgc9/hVFBac3bfzg6ZdvffqnZy+9tXd0Z1iyt9X013fPNK3c6Q9m8gxAgFAkEiTOgTWrYKmCrhDVTMIoRPNIbo/ocgp2EYkIYBGLBFIMibmd/c72B8yyGSvLWRjWdK2sDGthWMvvsMVxAEFCkcCahPEIAMzziEKqEy0me/L0QFJ2hkU9LjlzFMcat/tERuxiUfJiTWaZ3/mK1fpKSsqCJSmtodCRquREcTyu2gskrU+3n+nr/+De48dvf7L3wPX+gamWulVp/kKXkcwu7WldMZOZ0yhTVeCJSlUzBlMkzIE1q2Apgi4ThSKBYlGlmlt0+SSPShRzPhZFVEQigRTyGAFixicIEAQI8JDjAMvxv0vS/wWWuWPyL5QZb2M5huU5DnIc5DiAAdaxpBHZoKqD6kHJaWDqRiRX1aKqNj/FsshiWWyxLrZaWYahPCQAWRlOstkmapoPH77UvXJzUVa1XQwH/aUeb547XpNR2p9Z0KaqbpvVCnmAIaFQEJCoUk0mc877LII1b9FCTbSrVBORKGFZJapdMFyiwyEYMpYoohISKRQwJAgSEyOW480eQ4blWPZFi46NYU3ZbnnxMCk2W4rNxvOQ/w4snoc8BxkOmDYEy/EMy9tYnuMAhlTCil1wuCS3THWMVUR0SmSBKhzAHI8IEgUsMzzCSFBEI+KOe+0ZPl+521voiNaWdOzpGL26Yf+b3kj+okWvsCzL8cCMrxgQnocYEgTpXMSapZW/NH/e/EWLDMmpCbqIRBlLGlV1qmlU1ahKoUAhVYgiYQkCxHHAlOEvGglZzmpjrDbGVOvfKSpo/tb8SYrNZmVYU2MhgAEPzcMj9x1tv41hKQyzxGbjARKxolLdUAMeV9LvzXD787z+/KyMhqKS5YnsxkROU0ZJV17lQDjRFEhfFi9Yl1Wzc/WO18YOvTN19tOpkx/qzqjFajMPE+bOiwCGPCaQ4jmwZhGslxdaLG7Nq1FNRCJBgkJklShmGYzZoSogAQNiHgN5HnEcMPOAHAetDJtitf1212NYHgCMADGLmC0My7C8+dgYjmV5wEOOgy8OiYDwPPxtT2KKjTEdCoUoZvs1hhRBipGEoaCpMV+o0RGqj6QvK2qarOqa8cS6a5fuzaucquk82jV6Z9mG2zvPf9q//T6R3SzLcTxkOGCaugAgwCMKKZnTWLMH1oJ5CxYv0gRNeiFvRRHLEpFloipElbEkIREBDF/837/wGqw2JsVms9iYFKvNyjAWG2tlGBvLQYBFLFMkmniZ5rs5MM1iYxdbLL/tEmNYnuGAjeUZludYoAiaQGSzhZXnoFN0qVSXqaFLHllwqYJT09K8qV1Z5Zsal+3uHTlXUD/hT/SmF2/Or5osb55JVu3ObT++as+73aNXGZ7aWJ7leJYDPA8BQAAgCJC5lc+BNYtgLVpkFw2ZKCKWzH4KikSZKDJWKBQAD83mCLO4j2UBy/IWG2Ox2my2/6PWGZYHPMJIELEsExUjgedebEYWhl1ksZh6K8VmS7ExJk9mSw/PQ4uNAQAzHL/IYjH/GsdBmWiG7PPa01yuIrs9z/BVOGJtFZ0zzQOHuodO5RdviiV641nD8cy1yZyN3uwxf+WeltEHzSsPWK2MzTRBePiiIBFgwEMMCZ4Da/bAeqGxHDJRBCSauxhFAkEvssgYEgKpWQljqm8TrBSrzcawNoa1fpe9wZASJGBIzS2M4XiGM+nhF1tti63WxRbLEqvNPOIttlpTbLYlVusii2WhJeWVlCULU1JSrIyN5U2VxnIQQ9GhBNzecmek1ZfW68/orVk2U9F9oLX/WFffscz84YzsdeHUPn/GWmfeeLj+QNvYw6LqtSkpKTaWN3dbADB4ARYyK3/mwJo9sBYsXuxRfRKWKKQylu2CXaP6iwQOjzAgAhLMJDSChP+uYMHKMBzH2xjGlOc2hoOAmPWADMszLGdh2BQbk/LdCBATqRdg2cxvTSvB8oolZZHF8qLpngMvGIWCgCURSyq1G2rY0GJ2R7Yv2hbPHSho2ta0+nRGzWQsb8Sb7MtonA6U705beqxt7LVkTkeK1Wp6/abA4nhkToHHgCA4lyucXbDCekinqkPQvbI7IHsDst8reWSiIIBN2Qt4CHiIADbPhjaGtTEcx/HMi+Z603DnTJFuivElVtvCFMui72BaYn2hyZZ8NxFkYUrKwpSUhZaUxVZLio2xfLelchwkUKBIkolqF12G6KRIIFCQqO4UXSr15lev69l8vbznRGrtLnfWcPqyo47iHUV9F/L7rtiD5SlWiynjWJZnOd4MWjwHCKRzGmtWfawFixcFVU9Adif1UFwLukW7T3J7RSeBBAJkCnaeAzwHAY94HgIefec4sAzDLrHaLDZbitVmynnrd26WedD7bbha8t0LTKW12GpdaElZaEkx5RfDclaGXWKzcRxEkFAkOkWHS3LrolOhBkWyGQ4lJOmyr2LZvra1V0KFY8GiCXf+WLjlsKtqOnvFWW/tQUENcwzHsDzPwRdJJ4D4F+ltBACaA2uWwDLFu092hhRvRPXFtIBbtLsEXcWSgkXII8QjBBDPQcBBc7yMmTFEkAAe2hjWjEMpVmuKzWZhGFOVcxz8PwaV7UXEsn7nbC22Ws1Y9UpKymKrdYnVarExVoZLsTE8jwQsGYLDr/hcklsVHAJWeB5joorEHk+vC2R3Z1eMFrRs17PXefLHjZz1zuo9jvLd0YbD3twxiFUz1/TCjOUhywHTIkEAfxex5tq/ZgWs+YsW2gXNIzr8kium+jyiblBZwYIAsQCRhLDyotKBEEgIQAQiDBCBmOd4hmUZlrUyrMVmMysaOA5gQIh5kOQhx/FWhkmx2iw205hgllhtiyyWhSkpr6SkLLHaLDbWJM8sizBniopYtosOVTBEItsYlmV5uztL1NOyKgcyek64QkVSoMRZPqWXTanJFWr2Oj25ylm405Hay3LQamNNgcVxgHlhOiDAIwEJc1vh7IK1cKFHNMKyO6Z4w7LTK2guqrgEzUlVDVMJYQFiluVZlpexICNiPhQgAgDmAeYB5AHgecQDDKAAsYJFBYsqFkWIEYAMy9pYlmU5K8NYbDbzWWK1LrZYTGfrt5vjd2BBkciG4HCKbo6DDAcp0RFWbSzKqxpM6z2VWj4SLl1vz99sL54UosscqauN9FWu7E1+fx3H8WaKyUwScL+zg2NI4Jx4n2Ww/IIelhw+UXdR2SCCnYpOKhtEVBGRERYR4Tke8sAMYBLCAkQEQAFCEZqfkfmZAEAAlBFRTSIBgiZ2HE8AwgBhHjKM6aayDMMyDGN6rUus1iVWqzleCwFiDgM3BIeN4Wws0JWwSJ2LLSnx3M7sleezlx4MN+ymyVVy3hjN3ihljcn5mzypfQEjm+detAYxLG9jWfNWC8BDnnuxic+BNUsrN8EKCLpf1J1U1gk1iGAQQSdUx1THVMVERPi7UEQ1LMqICBBKCFMABWjGrReZP8Dxpg2FeEAAogBBHiAeEoAgD80vWJY3PTDzLZDjGZblOd4MNjwHTT8MAWIO3LIyLIAixarFanUmGiNtRyM1e9yVk1LBiFY5hXNGpESfGlseTLQH9TiB1Dwi2FjWxrAcx/M8xACbVCEwB9bsguUVdK+gGUR0UMlOJZMtBxHtRFQwkRAREVGwoBPJKWgqFjUi6kQyqKRgIiIsQIwBhCZMEFGIEICQB5iHMiIUEgKJiAQzKcRxgGE5hmEBx3McC3nefBkBiGM5EYkaMWSiIkhNFz7FxtoYFvLIYrV6M1o9DXvthWNy9jBKXyUXjKuRpaqvKhBvDgZLnZJHJop5wOQ4My9pzlpCPAdkItO5Qr/ZWfaLsplXXnELekByBCR7UDJ8guKkkovKdiLqRJQxkRBVsChjwSEoChFVIhpU9sl2n6R4RclOBYPKEqYKpioRZSyIiBCIAA8gDxUs6kSxU00lMgYYAwx5xHPQxrCmtOc4XoBYhFiAiOd4wAECCEGSIXkkareyACKZ4THLAYvF4khvdRYPG+48R/4wzRtV0odUT3U40eTz5Lhlny66KJJs383u4nnAcQBDwnI8xwGZqAJV5sCaRbAWvhKSHXnOSLYjnNC8UdnhorJbUHUiapjqRDSoLGNBQEQhskpljcoOQQkojqCsBiTZL8o+WfXKqldUXaLiEhSDSgqhCPAEIoMqOtUMQZewLGJZQBKBFAPMcTzLcpCHIqIaEVVMJYgBx/NmPQ1AGFLTJlC1sOHOp2oYQ8mb2eUs2qQ78jRfiRxs0O35shLF1CBQNESnIhg8j8xqC47jWY4DPJSwyPMQ8FiimiTa58CarcXPnzd/0cI0hyfXF87xx+K6L6y4fKLuFVU7ldyi4pN0jUgiEkRE7YLuEAy3aLhFxS9pXkl3i4pXkv2yHpCNkOoIq86gYvdJukNQZExEhGVMZSKJWJCxJBPFLhgKkWUiUUQtNhvHcfTFOQCJEEGeIwDICMuIYABtDAs4wDIMQpLdSETTClEAACAASURBVHX5Kg1PEU0s01xFEjUEohIkQkB4HslUUwW7JjgYFlhszBKrleV4wAMZSypReB5K1HCpQUP1zd1iP0srf2n+vAWLF6U73BneQLo3GFUcUdURVhwhxRFQDJ/qcAiaiEUJywpRHaLDI3l8ksshyG5RdYm6V9JcouSX7GHVFdXdEc0dVBx+yXALmkpFhQhOQVWJRCEWEJWwpFLFIegSFgmk5jxtwPEcx/EcDzkecBwBUMWCTkTzxCAiSgEiADtEr9OT7wpU6NE2d6QFIonjAIQUIxFCIhDVo4SgqdwZxsZyGGAKvxtaiaghe1xqSJM9c4PXZhGsRQvTXb4sfzjNE4jp9rCihVRHSHOFNVdI9zklp0w1hWqqYChUd0hut+R2inaXaPdIDo+oeUQlINuDiiOsOsOqM6g4/JLdEBQRExFhhVCFiAgAyAOeAzzPI4BMB59AQiAiALEsx/OA53iWZXmOIwB6RMMj2iVEMQASIjKRRSzJWNLksN2eKdvTRaIDgM2LdCjR3HJQoY4UmzXFajWdWBMsDAkCWKGaWw04FL8qOudq3mcPrPmLFsY8wVRvJN0fTfMFA7ozrLljhj+seSJ6wKsEDcmjC3aJqDLVVcHQRYdDcpk9rm7REVRcPtnhk50h1R1QXD7J4ZGcClFELEhYkLBgymczcwd4wHIczwEEsIgEg6oKkSBAkIeAAy/A4oEMsYqoRhSRSARADCDigYwIx9oYxsay3P/f3ndGN3Wla7Nm7v3unbm5k5v5vjWTBNy7jXuhEyCk0N0kuWLjXsAdd1XLkqxqNUvuFVfpqPfm3uQGpEwIEDKZzIRAQnoyaef7sbEwSeYOSbCBjLye5XV8tM8+R0eP93neZ7/7lbOjq5uLt7dPeLBXRNDWZ328Ihycff/wtMMfn9682cHZ2dnTwcHJydHJxcndy8030DPI1yNgq2ewm4uXnVgbSqydQWH7QnceCN+zN3jnNr/Q3f479vjv2uG7Lcw7fLvvjjDv8K0egT5ufj7u/j7u/v6ewf6eQQGewf6eQcFeIRE+Ydt9I3b4btvuGxHiGRzsGeTnvtXdxdPFyd3FycPdxcvJyf3pLU5bHF0cHEGqu5Ojo4uTk6u7s7uni5eHi6eni6eni6efh3+gZ2CIV3CE3+6IrbsCfXb4eW8/uPO4t4unq6OTh5Ozt7OLq6Oj45bNW7Zs2eq2NTzw+fBn0gP8Xwj02e3nf9Q7JMFle6Zz2Em34HjPkEQn92BHB0dHB6dAr3A/z2AHR2c3Fy8vdz87sTaQWL9/Ypt/8N7gvXuD9mz33Rnhs33b1t0Rfru3b929a+vufYH7DgTs2eO3LcAjINAzONAz2N8z2M8zyN8rNNgrNMwrNMQzNNQ7Yqfv9nCv0GCvkK2ewb4eAR6uPq4uni4uns7OHg5O7k87uGx2dN3i4LzFwdnJ0c3Zyd3J0dXZyc3N1dvdxcvb1TvMJ3RX6P5dIc/sCNmzPeK5iNAXt4VFhgQ9F+YbEeET5rjFwW1V4Hs6OXs6O3s5uwd7bw/ceiAw4MUg333+QbHeERkOeypddxS5h2Z4hmW6eO/ZvHmzo5NrgP/zPu5bQTapPed9A6PCx3/32O//J8g7MNxvV5jP9jDv7eHeOyL8du4O2ncw4vkXdrzw/Pbn9wft2uu3LdwrLNQrPNx7W7BXWJBnSJBXaIRvxC7/nc8E7tm5dWeod1i4V5i/R4Cnm5+3u7+Hq4+zk7uLs6e7i4+Ls6eDo6uzk7ujk5uzs4ebi5eLk4ezk7uDk5uTi5eXe2CAV8j2wN3bAnaH+IaF+oUEefsHevsFeXr7ubq5Ozl7ubi7OTl7u7h6O7u4Ozl6ODn7urj7uLi4OTr4urgHeu/0D4jyDT/ltrfKYR/WMyLdy/ege2iis3uQw+anXd38fYOOuTrdTk12ty+x38g3/19PPB7kHRzhtzfcd+c2350RPju2+W0/GPHCszteOLDr2QM7Dm7zDd/pE7bDZ1uod0SIV3iId3i437YDofuf3/HswR0HXtz53AvhB3ds3RXqFb7V3d/Hfauvu7+Hq4+Tk5uLs6e7i7ebs6ejg4uzk/sWR9ctjq6uLp5uLl5OTu5OLp7eXtsC/PaE+u8N8tsR4BHk5+YX4hkY7L410M0rzNMz0N3D29XD28XV19Ul1NMrxN3Tx8XZx8U10M070M3L29nNy9klMOCo5+5S311FPvsqvCJSfP2e9fPe4Rl03MnFa/Pmp92cXNxdvBwdHMEk9L+0877nwL5Nmzb96jf/uQH49W//81e/+Y9/++1/hrp67fXattszZKdHcIRbwHa3gINbd+0P2vNMwK4wj1A/Z99tHmHbPcPCPILD3INDPEK2+UU8G77nue37ngnZt9Nv93aP8FC3oEDnrVudvAKdvEJc/PwcPTy2OLtudvR2cPN19HTf7OL4lMOTf9zs8LTLlqecnDa7ODzt7OoW5rH1ua0++/xdQ32dA7a6BAS6Bge7BYe5BYe7h4S4BYS6B3o5erhtcfVydA128Qhz9wxz9wz19N7m47/TJyDA2c3lqac8Q+O3PFPruavK+xn0Vu9nQ519gtzDg9x3umx2f/KPTzltdtz85Oann9rivNnZy9HTzdH917/diBtrw6ZNm85Wlj1gYlU2W2AYPpWe4unj4R8SsAEICAnwDwkICQ9OjTySE43Kio7JiUVkxERnREVlI5AZSERG9PHEI4fiDh1OOnw89XjUyWMn0iJjUk/ExB0+lnDkSOqJ40lHTyAPHUUdOhx/6HBSZFTSicj4Q0cSjh5LOHY86fgx1OEXUo4dSzl+NC36RG4cIg0RlY6MTomJTI4+EXf8aBIyLj42Lv5ETMzR46ijxxOORsUfiYx+/tCJg88fOfDs4QPPvrj/wOFnnz323HOHD+w/cfBA/OFDqSdOII8cQR59EXXshcgXDhzav/f40YSjx7NPRObERmZFHjwSeWDfiQMHIg++cPjAc3t37zywd/ezz+x5ft++F/bti37+xZhDRwJDA/2DN+LeAnh6uHLYdGjy6rGq4QdDrFi0+HSjdu6Vt8eWrpitlywLr28YRhdeH1++MrZ0ZWL56sTK1cmVNyZXrk4sXx1fvjK+fHly+crk8pWJpSuTy1cnQJvlq2OLl0cXXx9bfH186fL40pXxpcvjS5cnVq6OL18dX7oysXx1fPnq5MrVieUr40tXJpavTK5cnb5wbfrCG9MX3pi+cG3q/BvT569NrVydXL4yuXx1YuWNyZXb7UcXX7csXDJZXzMvXDJbXxtbvDy5fHV86crY0uXbPS9duX32pctji5ct1j+Z51+xWF+1WP9kWXgNvB3LwiWz9ZLZesmycMmy8Pro4uujC6+PLV4ZX7qykTfWsvC62Xpp8vw1St90VM0DGrHicBIUFoqqEcWiIQRGspGIxUhi0ZJYNBRzN2LRUAxaEoOWxGAksRhJDBoCv8HG9wEOicVIYm8fu9oMLYn5XuffOxH0D3teszMGDcVifvjs944Nvr0xaAiBEf9MVv0sYtlhx/8CO7HsWBfYiWXHusBOLDvWBXZi2bEusBPLjnWBnVh2rAvsxLJjXWAnlh3rAjux7FgX2Illx7rATiw71gV2YtmxLrATy451gZ1YdqwL7MSyY11gJ5Yd6wI7sexYF9iJZce64GEnFgorQWIhO9YDKOy/KrFQWEkqSZFJVdmxHjhJlK8ftx5qYsVixFXNFp54gSe22nG/sVDEMcTejwU5jx6x4nASBAaKqRXbsR5AYqD1++AedmL9U6DW/L6PHX53J1aCwED3cqL7eCWPNB4NYiHQYhRWgsCIkVgIiYEQq0BioESCFIWFUDgJEgOhsBASAyUQpAl46dqWSCyEwkJxOEksWgyOQqDFSOydTsBZQHsUTgLaI9ecJalOVsY3IjFQ/GozBAZCYMQIjDgWLbbtiUWL4/FSsG3r4YHfvQeCh51YKCx0iqwgdk8WcvQ5dHUqSZHRoMyiqYH8LOYaypqM2TR1fc9ULkOTTJRl09V13ROZVBW+cyKbrs6iqvKY2lSSIpEgO9Oow7aPVbdY0ijKM426U2RFFk2dy9CkUZSZVBV7ZL6gUZ9D1xB7Jou5BnznxEmiPJehyaFrkupk1S0W5tBsMcdA6p0qZOuzaOocugbbMXa6UVfCM2RSVdk0dTZdXcDWVTdbcujqTKqqhGc806jLYWgAp//V8LATC4GBsmiqEcsrlUJzm3KZNTzPGprjiKxtyhU+tMCDFvIYGmL3ZJtyuU9/sYijx7SNFbL1pJ4pxuBss2yJPTLfqljmQQu1raMJeEmrYpkxONsiX+aIrKzhOaFskSe21nVN5jO1PdoLzfIloXRJKF1qkiyCU7TKl/mShVNkRUP/dEaDigctNMuWGIOzAuki6FwgXWySLDbLltqUK1yxtU2x3Cxb6lSf50ELrOE50Dge/+Bv48bjYScWEgulkhQlPGNd9wSpd6pxZL6q2YLtGCd2T55tMhVzDakkRbnAROyerO+ZzGhQpZIU9MFZfOc4oWuiXGAu5Ogx7WNnm0w5dA0SA51p1GE7xrhiK1dsxbaPU/tnSniGfKY2vUFZzDXU90ziOscLGvVnm0zk3qma1tG6rokijj4WLS7jG2n9M7Wto336i5j2sSKOHtM+Vik0VzZb8lnaCoGZ2D1ZzDWUN5lqWkaJ3ZOlPGMx11DGNxU06hLw0gd4A8F4icRA8Rt7GQ87sQCAfIlFizMaVEgshECLo2tEsWhxTK0IhYUQaHFMrTi6RgQkdnStKLpGFFMrjqkVxdSKkBgoplYM1FUsWhxVM5JUJztJlEdVj0TXiJAYKBYtRqDFoH9bxAQaI1cVGPgzuU5WzDWk1Mtj7pZoiNWWoBkCc5c+e5D3DQ3lM7U88QKpd4rYM7mRD+WHnVhILJRCkrNH5kv5xiKOoaZ1tIRnLOLoc+jqdIoyi6ZOrJMlE+XJRHkOXROPl5bxTTWto8VcQzpFCcRTAVtP6Jo4WS/PZ2pPkRVZVHU8TkIbmCnjG0+RFeUCUyZVlU5RlnCNZXwjEHBpZOUPOocoLBSLFj9Cmim6VlzVbOnTXxw2v8Iankuqk62r274WDzux4nASJBYidE1UNVsofdPNsiVq/wy1f0YoXRRIF3t1F7PpamzHOB9a6NVdzKGrcxmaZtkST2xtkiySeqda5Ev0wVketMAVWwXSRfrgrFC2mFIv71SfZw7N8aEFoWwRPBlZw3P0wdk25TIPWqjvmXywI839AgItPs3Skvum8J0ThK6JeLzUTqw7QGGhIo6+hGugDcxUNVtIvVPU/pkSrqFSaCb1TiUSpAVsXVWzhdg9mVIvTyRIzzaZaP0z+M5xSt90w7lpoXQRiPdCth4ce5Iop5ybruueoA3MYtrH0G1j+M5xrsiK7xxnDM6dbTIVsvWP0LD0vwPYLuCxvpEe2yNArDicBImB7tI0tt+ryjQWLUauUmHVRpIgMFAMWpzL0BSy9aui57bdjFwVQwgMFFsrTiUpchmamFoR6Bn5S2HVA8SjQSzb+PGPRnJgaaLutL/TEoEWI9Di7zS2ze2jcBLgiNqcTNR3T31Xb6g113DHjv9hQfYPr/ZfAY8AsVBYSTJRjsJKUFgokSBFYMQIDIQAwRcWAqTJoqlP1svj8dJYtBhUOgTbcThJAkEKGABCPyQWyqKqTpEV8XgpCgvF46UJBGk84B9GvEoUCASGKCyUSJAlE2UJeCkKKwHOewJBCmLAlHp5ucAE2iCBEY8WgwtDoMUJBGlSncx2PWDyIA4niUWv17zvQ4WHnVhIDJRFU9MHZk+RFUVcA/DNc+iaM406EL7lM7XxeAmuY5zaP1PdYiniGNIpSmzHeFWLJZumTiTIBNJFEPqdZukKOfp4vKS2dZQ9Ml8uMBdx9NiO8apmC6FrIpuuzmVoKgRmQtdEAVtfyjNm09VJdTJizySxe7Kua+JMo+5kvbyUZ6gUmk/WyxPwUlznOLV/plxgajg3U8TR5zI0Z1i60yxdDl2Ty9TUto3Wto3mMjS5DE15k6mArSvhGcr4xgK2boMtJTuxfgAoLJRUJ2MMzgLHvFd3kdA10aE6zxicbRyZJ/dOtSmX0xuU5L6pFvkyrmOcK7byoIXGkfle3UW2aD6lXtGtvcAammuSLNAHZlrky0UcPaFrokmy2KO9QO2fIfVOCaSLjSPzzKG5TvV5+sBs48i8QLrIEc2TeqfymFps+1gRx9BvfFkgXST1TjVJFjgiK21gNpehIfdOp1OUIKikDcw0SRc71edB+EnomqAPzHZpzvfoLrJFVtbwPHDt25UrHJE1o0H1y4g6H21iJdbJqpottW2jwKCqarZgO8ayqKq67skSnhHXMZ5KUuSztKV8YzZNncvQFLB1NS2j5QJTIVsfj5fUtIxWCEzotjFsx3hZkymNrMhjaIo4+mKuoYxvrBCYuSIrY2g2i6YuF5hy6OpygbmgUZdDV+cxNHE4SYXQXN1iyWdqS3gGdNtYucBUyjei28bicJJC9m3/vUW+VCk05zG15QJTLkNzplFXITCX8AwlPEOl0Az25LO0JVxDKc+Yx9QkE+W/mKjzUSUW4BZy1XmPqh4B0VwcTpJJVQExFIsWR9eKomtFwJEHpjzYGYeTIDBQZPUIyOsCL0XXiFAgxkSLkRgoi6pOpyjBS8g11jkYVEBXNuvfZtPHreaKJdbJzjTqEoGcWo00EWvc/LW5D6CrjRT1yFU9usHa7mEnFvjgyX1TeUztWb4R2zGWSJDS+mfQbaMFbH11iyWPqU2nKEu4BnzneD5TW8DW5bO0+UwtAi0G83cVQnMaWVHVbMllaLKoqgyqKpehRbeNnuWbSngGdNtoJlWVRlHmMjSJBOlPcHpQWEnsqjB/2IDAiAvZemz7WBZVXSE0byS3HnZiobBQMlHGHJqjD87SBmY4YisCA1U1m6tbLOS+KaFssVm21Cxb4ojmuWIrH1pgDs0JpIt1XROZVNWA8SX64CwfWmgcngdCij442yxbahyZb5IsNMuX2pTLpN4p9oi1Rb7EGp7LY2rvS+38hwcxtSJ022iX+vyA8eVm2VJ0jWjDTn2fiYXCS1H3NeQBGgvdNgos8jK+KZEgzaZrcuiauu7Js02mMr4R3TZWwNZVtVhKuIZsmrqYazjdqMtlaLKo6kqhuYRnpJybJnRNlAtMhK4JIJjKBaazTaZygbmMbyR0TdS0juaztKfICuRDOfD8ZMSixcVcQ7NsCdM+Rjk3/YiNWEi8LJqkjiRro+uUsRgIgRbH4KSRJHUkWRtLVNyXq7wjUNDiOGDE3y16bEkKyDUWF9gZUyvKpqmT6mQxtaJ/JJhWpc8vUFAn4KWJBCnI8tjI8/4sYiEJshMUbXzVYG1UdXsoUu13eDL42HTIcUvAkZGtx5jPZOZmcqLqVdH1P3dE/L6CQa3ZQN3dYO2KObANFPQP9vO/nOIXgwfy1n46saJJ6oSqwca96Yt++z+Mz/ymow9++VX4k0/gLz6Hr78LG0f/jq5/a9dRydbDxcmUSJIGSZD95Ku0JWHGrvraILU8Fi1OJEgTCNIEgjQOJ0FgoHi8NKVenkCQghEohaRIqZcD6zwOJ0nAS0HSFQp7Z0gDM4PxeClyNY0dgRGvDUWBC4/AiFFYSTz+NqeBpQ76Qdw9EMbjJUjs6gj6SxwF15FYkRRtYQptznHH38vQ8M2bMAx//fbfPlPoPhF0f8bv/qR76Iv5Jfjbb2EYhtX669tfbAtBIXGS2Lof/WREYSVJdTLm0CymfaymdTSXoclnaos4+vImE8hYL+TocxkayrnpYq7hFFmRTVO3KZdrW0cLOfpkoowrshZzDYzB2cpmM7V/5myTqYhjKBeYUurlp8iKNIqymGNIoyiTiTKe2JpJVZ1maU+ztDl0Na5j/GyTKZ+pLeIaygXmHLomn6mNw0mqhJbqFkul0JzL1OTQ1diOsVK+EVxGDl1TxNEDf7+UbwQhaib1l++F3jdiRTbosEfK3/J5Bl5cgWH4M6nm+tH4dw+hblXWv9/Y+iaZ9RFNcDP1zDv7j79fgvnm5vswDH95Fqdx2BtfPfRjVRcCA2VSVc2yJZBZdc7wEkhIF0gX2SPzPdoLNa2jFUIzH1pokS/VdU/m0DWd6vPNsiWOyJpAkAqki+VNphbZEggPOSIre2SeBy0UsPW1baPN8qVzhpfyWdoKgalP/xIfWsB3TrQrV1jDcyByFEgXaQOz7JF55tBcl/p8Fk1N6JpgDM5yxdZWxTJ7xMoYmgWWfePIvFC2JJQusobnQK4YR2zt0V4822T6F5kc/LnEOkHRoU9UvRN+GH73xtdv/fXdoydvnsz/YnIehmEYhl95tadP6Pm3D6/DMAzf+PAjTsv1ZyI/YrXAMPwNp1XrtB+FFiMJ8ns/HQoLpZIUeQzNmUZdEccA8s1zGZoCtr5CaMa0j+UxNBkNquoWS3WL5Uyj7iRRXtMyWsjR59I1SCxULjDVto62KpYrBKYCtr6QowfjXCpJkUZR5jO1pXzjyXp5Dl2TQpKX8oy5DE2l0Nxwbrq2dbSEa8hjajOpqiyaupCtR7eNpZIUGQ2qZKKsjG+saraU8o0gFay6xZLL0Jxm6Up4htMsXYXQnM/U5tA15QLTKbLiFxkT3GdixdSrTqc3XnXfDf/tnS9fufRO+KFPB+SAUn/788SXn7+j6k/qwG16eVn14bvzH398BYZh+P1Pb8Rk3irBwTD8Fbahd2tUVL36R10iCitJJEhj0eKoGlFk9Uh0LchnF0fXiCKrR2JqRTG1YrA/Hi9Joygjq0dsfndk9UhKvTyXoUFioMjqkTicBImBomtFQBvFosWR1SMItNjWCRBJ2TR1KklxomoE5M6DU8fWiuPx0uhaUQxaHFUjiqoRRdeKwAY4u83Kv5Pp9UjlMT8wYqHwUiRWMv7Udthg+fr9W9cjjn079zIMf/XaxZFzvP2Fib8al2dcWunpbzp64y0jq/op7Ok/jMrz37t5AYbhD1LKPySyYRj+4EAM7sjZSLLmHq8PgYHSKcoO1UoxV59D1+QxtRkNyowGZRpFCcYegHyWNoEgJfdOn20yZVJVVc1mQtfEKbKimGvAtI+BNlk0dePw3Fm+KZumjqkVMQZn85jaQo4+k6o606g7zdKV8oxFHH0aRVkhMAmki0Aw5bO0KfXyTKqqQmCuEJiz6ep8lvY0S5dDV2c2qIo4+kyqKp+lzWNq/2V1+s8lViRZQzp45rO8ChiG30Plf9TV9fJLXC5+qwDzHyPM/zAJ/xtiPLGsOvjSwrnJgRCI/lu94LEe8r8zq34v6jj+3tuGG8/GfTGzCF95Y95lb1zN8D36qAgMlENXd2nOs4bn2pTLbNF84/B8k2Sh4dx0k2SR2DPZrlxpkixSB2ZyGZq67skCtr5Pd5EntjKH57q1F4SyRaF0sUO1wh6Zpw/MtsiX+g0vEbomMhpUA8aX2xTLAulim3KlWbbEFs1zRNYuzfnTLC2+c5w2MMMemW9XrjAGZ3nQQuPwXJtyhTk416k+zxbNs0est9cYDs01SRYF0kVq/8wD/ywfKtwrsVB4KQIDTXo9B7/9ty904zfj8+fGcwT4x4aYv5Gyf9VBfjyZ5hhc+GTe2ScnVaRjOb/bWbM5neAwTPvtMONX3ZT/7uE5vDmAez8yB4bhT09X4Q+VRt3boIXCQin18tq2sQqhuarZzBbNo9vG8pjamtbRUp7xNEuH6xgv5hpy6Jo4nORskwmsIixk66tbLCU8A5BB5QIzCCcxbWPlAnM2TZ1JVadRlOUC0xmWDjTLoWtyGZqzTSawQvokUZZNU5cLTMDKLxeYQDCIaR87zdLlM7VAY2XT1CVcQwFbl8u41zH4XwT3SqwYorIogXwTkQXD8E1E9hcz1s8/++tnn/z1+jXpsubkCw27nuQfzaKX8pkJb0+2YqhZGcKqXzP35DU8e2mq6ONblz689dZXX3/wXnLhF1NW+MJLCt8jUUTlPV4iEENAUWVSVXE4yW2JA1ROtQhkK8ThJJHVIlA9AYWFomtEUTUiIMWiakRxOAmQSlHVI8CCj6kVR9WI7jj1a1SRrQwEcLlsNr3No7dZVmsPf+Cf5XcA8mZtF7zBVSTulViRZC1356lvOge+fuvtG8dT4bt/cOdYf6zdnktMzUrdkdqQVJT+fCrvzOMZ3sp5y9pmn0LqW0VYGIb/tD0yubjrXixTJBYCyXRgHhDTNpbH1OYxtUAz5TI0YIFhpdBcxNHjOsZBkYV0irJCYMpnatPIilyGJpOqQreNFrJvy6lCtj6dosxnarNp6jONv8x8TjB5T+iaQLeN4jsnKoRmfOe4zd19iIgVRVTKAiLh117/WNhzq5K0li5fTFrfdY049Pv/9+sIh/2JL/gkRjxFfn4T2b3odBw8qP32409tLb9+590bR0/CMHzzZGFhAjnmHgYtoLEGTS8LZUtC2RJreA4sAGSPzPOhBfrALEc03629IJAuNsuXaAOzAuliw7np1Hp5k2ShcWReKF3EdYx3qs9zRNYe7YXG4XlQtaFDdV4oW2ocmSf1Tj3YJfDrR6x4nATTPtYiX67vncJ3TlD6pjfynd4TsVB4aSwamgw6Bn/66a0izKd94jusGp156zHH9zb9LsvZ4d/RoYd5iZkt2SmE079JcB66aIC/+PLbT+4QC/7223dfTPjm3ZufExjYw2ejSP/cdwA+1mmWrqZ19CzfVMw1FHL0xVxDpdBc2WzmQwuVQktVs6WIoy/lG8v4pkqhOYeuSSRIS/nGPKa2rMkI5FEBW1/TOlrI1ucxNHlMbVWzpYRnrGy2FHMND5wE6wEkRpxFVYFIhTk01yJfYo/Mr3fd0Z9CrLjKgYVt0fDXX713qvhz3ehtnnz86V+99lzb9Ltbv3Zo3Lb/8X0+L5ainJOD/09t0NOEA++/9z78vZ8bMZlfvfr6l/wOysEzRs+bBQAAD/hJREFU96zfv6sVbCmaaWQFAg3Z5uls1ariVmcVwU5bCuXaZM5VefSLtcXj8dKTRHkiQQqmU08Sf4Qv/fNxr8RCVQ3eJlZayefa28rp0z7xtU2PvbnpiU+fQfbqRL9Bh57qK8L2VsWWpz1eEPKXm3/7YWL96fKXvPZ7J1YcTrLWIlqrEv6pZEZhJajVZv/Iq1y7IPE7/f+j9nHfS6n4J4ds4Cf6/bf2naWRG4N7fhRioImgY/Ann9wqxn3SMwJYcjPx9LVNj13b9NhnNOFH33ztdiwsIvd5v/xd/1biXdpC+D6r4G+/ffeFhG9uvPc5joY5ck+PQoBTZCUoyAHyF2zVY9amFaxu3x63wAxdMlGegJdmNKjAah+bLW5LWwD5EXE4CciYQOEk8fjbawzvCgPXnCipTgYOSSRIbWMhanUF9p2RdfVwIHfuGlM3ykpFoO/kcTykUWEUUSkJjIJffe2T1v5b5UTAk+t7ot7c9D9vbnr8iyH5Z199FYqL2k2NzKZlPnl4K0Pb/n1eff32OyCivJl0piCJci/iHYmB0ilKgXSR2D1Z0Kgr4RrONpkA8lnaIo6+jG/MY2qLuIZ8lq6Qowe2OEguABKqiKMn903Xto4SuiYK2XqgvcASnUqhOZOqovbPVDVbsmnqfJa2ptWCbR8HnjvIgygXmPKZ2kK2voirBw4+vnM8o0FFG5hBt40WcQ35TG0x11DXPVHVbMmhqws5+tMsbT5TW8TVl/CMpxt1hWx9Gd+YTlEWcw2nWboyvnEDln+BebACtu4kUX6KrEinKLNp6o30RH6E3cDelf5Na+/Xf71+42gKSIm5vh/x5qbHr23674+5HTAMY9mUwNSdkRUnniiMeOXqpe8T69Nh+a0yAgzDr2w7kVTag8T/c7sBgYFyGRrm0O2UgYb+Ga7Y2jgyzxqe69FdBIv4+JIF2sBss3yZDy10qFZAeRn64Gy39kIRR3+2yVQpNAtlS5S+6T79xcaR+S7NBY7I2jg8zxNbW+RLHJG13/hSdctoEUdPH5wVypYYg7OtimVa/wxYZmjLWWAOzbUplwWSxVSSokO10jg8Tzk3DfLl2SPzbNE8uW8KuPxdmvMc0XzjyDxXbOVLFrgiK3DneWKrULpY1WyJqV1fbYfEQieJcnLfNLFnkjU8R+yZpPXPJD6EZYxiiMqCZOq7UekwDN+Mz/1ifBaG4fdzKq9t+q9rmx6/cSwFhuE+jXhzSsC+6iMhZcdufnTr+8S6GZf79/lleGFZ7B8ZdW9ppSisJIUkTyUpsmnqQo4+o0GZz9JmUdXZNHUJz1DQqMtlaPKY2lK+seHcTFWzpZhrAEwqazJWCs3g+wdqWkczqapygQlkN5RwDacbdZlUFcigqhCYS3lGUA3wZL08k6o622Qq4ugzGlQZDaosmrqIazjbZAKmV23raAnPkFQny6KpCzn6SqG5YNUeAw5ZZbOlhGso4RkrhGb64GwuQ1PKN1Y1W2pbR8806kr5RmC8rffkNBIDpTcou9TncxkafOdEw7kZ5tBsYt3DV8YIhZcer1cbXA/Ar176cnTmRnQGDMOfG8bf3PTEnzf98c///uQ3c+dNL694poTvStt+hJ75fVZ9MTZz48QpGIY/Tysi7c46Qjfd4yWuUQliW6kZ5N1xYgxanEyUfd8lt2UxINd45XcV3bOt/gNlRVYNd1uRPqSt6AMGQmBuyzLU6no9IJvW1lGOWRVS8XgpSMqIqRWnkhRgO3Y1H3+9P1ckBspoUOE6xtMpypR6eR5DU8DWP3SPQhReGo8R154kX9yD/Ehj+uzrrz84WfhxWz8Mw+8eRF3b9Ns3N/3f646h709Zg/IO/SHBHSfmfFe1f/rZ9T3RX86vXP3zn9/tF7/u/xwxugbxYxKzfpBwawu/rC0/BPYDOqLuDirvuvt32kO2pHjbWGKrkfSj7B/U2jo2a7ra+NwHkClk+ydc74fvd3BPxIolKs+kN97w2/fljRvnBoelCuVn129c33Hsc8P4N+9/8Fff3dc2/debm5549zHPhBPbHeN9+qbUMAx/+9VXX55/5Zv3P4Dhb2/EZH7Gbv/T239pa27pUSo/ZjfrnPZHE+9hpMRKUkmKHLom6nbR0TvFQpPqZAl4KUhgT6qTgcqiYAgBFjMoFRmHk6TUy20H2jpBoMWpJAXIZ0+pl2c0KMGtTyaCEjFQSr0cgRanU5SpJEXCnfHmrkU+Mat+GPiih0SClNQ7lVIvX3u10bUiJBZKJMjiNjbgTyBIwSebQJAmE+XJGyiw7pVYKJwkpk4u9zv2cXPXzMsv93b3LLz0Enz52jvbj37SOfjNe7duJuW9uemJv2z6P7I/PNWbi5xyC72x59iNEyc/V5u/ev2Nd48kf4xlfA3DMpmcRKH2dna9sze6MI11j1FhZoOqvncS3TZWITSTeqeqWyxVzZZSnpE5NEfomqgQmqNrRI3D87jOcULXxJlGXTZNzRqey2hQ4TrHcR3jxO5Jct9UTctopdBc1WyparbU90yB3hpH5jHtY2lkJbZjvEmyCF7iiq35TG1ls5k1NFfGNzb0zzScm6ENzJTwDJXN5nKB6UyjrlxgqhSa0W1j6LaxHLq6mGsgdE0k1cnIvVOVQgu5dwrbMV7KN2Lax2paRut7p7DtY/lMLQK9cYMWAgNlUVXMobm67klK3zRreI42MPMwriuMJSrST7f82ffgCiQTdPcQsPhLb74Jv3PjRmzmjYTsz/Wjnyn0tyoIt5Iz3qqvuRWX+WED93P92Id0/vW9Jz5v64dh+PXXL89braqJifeyy9q2JZ8ga+/xBmVSVU2SRfrgLFdspfRNNw7P9+ouckVWHrTQq7vQcG4mo0HVJFngQQud6vMN56Z50AJHZE2nKOt7JjHtY02SRdbwHFgJ3aU+zxqeow/MgiLvLfLlEcurOXQ1tmNcKFvs0V7kSxboA7NcsbVLcx5k1gukizxogTE41yJfbpEvMYfmmiSLzKFZntjKlyw0y5dAZNo4PJ9D19AHZ8v4Rj60wBiabZEvtStXWMPzDf3TLfKlCqF5Ix9GSAyUSVXxoIVchgZU1OGIrA+dxgKIpGjRx6s+2Hb0rcUlXAOVgCO8evkyDMNfqYw3EaduJuV8gKV9xGr9mNH8YQP//eLam8cTP6yqg2/e+sv77zULWxobOVKz+VMiw+R2EIGV3ONqMLBKJ4euSacoQcE0YAiBjPLTLC3I8Eyqk4Eo7wxLV8Y35jI0KfXyYq4BLN0522RKpyjTKcpSnjGbpk6jKNMoymKuoYCtK+YakonyVJIijawsazLlMbWnyIoCtq6UbzzbZMplaLLp6iya+kyjrlxgLuEZwTiUTlGWNRnTyEpQowbUjwD1m3Ed45lUFXipmGtIIytBQa9U0oYmv8eixYUcPWNwNo2szKarKwTmUr5xI3Xej8t5j6RoyQfPvB9w8C+T01SB8J3r10dHx/705pswDMN/vf6lzvLVOeiz1r4vxUp45aW/f/jRZzAsV2toDTRcXb3cZPqommh0fCahahDxY9bqAFMbuVodFLlqwcfcru4iBorbVmXUtqzZFu6BmM52IBJ710Jq2+EgoLOtE1xdTgjZVBQYchIJMsRqqtbty8DcjhJQWAisOQYvgTZge+OT3xEYCGSq2d7sRp79R6/SiaRoa6Jq3/TY+0nvEAzDMp2OQm4YGRYpNNrRubml11776JuvX7n2hsZsbmvvmJud0+gNhWjMK9OzXyTnS3yOxtWOxN5zip+NWDaXwXbL1sZ9axv/4Gi/didy9VhQAgn8E6OwPzDjAYJBYEncdT3Y74aZtoqVdtjwk9YVUrR5mRyL+4GPk3L+LFf1QxCxkV2BxmIJdTW1GKVa093bx+LyseQG49zc1zffe6OW8FbE4cY9mTEEBaLuR1oMWElinewUWQGKoYG1xbkMTVKdDIGBTpEVGQ0qEJEB1yq9QblaTVRsK5+cQ9eAMDCmVpRFUycQpDFoMfiulFSSIqpGlEyU5TG0tsgRgYGia0WnSIpUkiKLps5jamPX1r7CQKkkxZ3voUCL0ynK0426tTOVGzwx94NArQ6W3/m3fHiJFYeTxNSrYvEy8vNn5rz2fZSYc62m7kJ796JS/cFbf9FBkjGpfGFg+GZ3/4fFNZfDXhQHR2XlNp2g6H5CIRogQrs05wldE9T+aXznBKZ9jDYwW9c9GVMrog/M8qGFMr6xqtkM0kdbFcs1raO4jnFS7xS5d6qQra/rniB0T9S0jqLbRmtaRzmieVzHeB5TU8IzYtrHaAMzoAQNR2zFdYzXdU+CP9Fto4zB2SyauuHcdLNsqbrFgmkfOyswAVOeL1ks5RlLeUZy33QuXVPeZCJ2T5YLTMSeyapmM7ZjvKbF8mC/mwmBgbJpasq5aUz7WF33JLF7sqrZspE5Qj+9dgMKL40ka5AYSVESpXt70qT/4ZeDDl8OP/bG9shLYUeX/A8p/I+RXixKKe6MJGl+ctkZBAbKbFAJZUt13RN8yQLl3DS1f0YoW+JDC8lEObV/hjk0RxuYYQ3P8aEF1vAcT7zAhxbquifqeyaJPZNNkoV21QpraK5ducIYmiX1TrGG5ztUK+i2sSKuHt85zhyas6354UOLjKE5TPsYV2RtVSxT+2fSKUpSz1SLfIkxOEsbmBFIFut7JrkiK7V/hj0y3yRdpJybPttkSibKmyQLQtkSvnOcI7YyhmaJ3ZNJdT+9VsXPB0hNpvbPVAjN7JF51tBcfc/URiZh/9wyRii8NKZeGUnWxhDkCZUDKcVdqUUdyWW9KLQoql4dRdL8THs9DidJIEgT62RpFGUqSZFMlJ+sl5+sl6fUy08S5Ql4aQJemkpSpFOUeUwNqXcqjaI8RVYk1cmSibJkogxM9qWRldk0dUq9PIUkz2FosqiqVJIiiSjLZ2nB4TWtFubQbA5Dc4qsSK6TgRDyFFkRj5OkU5RpZGVGgyqPqa0UmpOJsiyaKoWkyKFrMhpUIIUmhaQA/SfVyVJIipP18mTig2RVHE4SUyuuEJh7dRc5Iiv4h8R1jj8aI9b3gcTLkAQ5kiBHEmT3vfzaatV/aM327fw15Oq6mkRQgX21mS1UvC01sBDK9vUWq8Ic/I7HS4Fos63PsU0Q2b7WKx4vjcdLbC/ZGqNWtT9y9dpQ2Iel1FY8/jbiNryY0cNeKvJH4Sffu7XzenbcFzwCxIqpvV0U2Y77i5jadSxJ+lATCxQ6w3aMk3qn7LjvqOueSCTI1mmofqiJBZDP1Baw9QVsnR33F6cbdQn4n1KB/BdCrNWvZLLjvmKdXdxHgFh2PIqwE8uOdYGdWHasC+zEsmNdYCeWHesCO7HsWBfYiWXHusBOLDvWBXZi2bEusBPLjnWBnVh2rAvsxLJjXWAnlh3rAjux7FgX2Illx7rATiw71gUZDapNp0j357vm7bDDhlMkxaZC9u16m3bYcb9QyNb/f0zBTW9WBTVWAAAAAElFTkSuQmCC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-9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-9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-9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-9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36870" name="AutoShape 13" descr="data:image/png;base64,iVBORw0KGgoAAAANSUhEUgAAAMgAAAEsCAIAAAAJmGvpAAAgAElEQVR4nOydd1xT1///j93DVetotVUgZCfskE3YG5IQQtggQ8W9IZstyN57CIhKFnspS5YgIOLAjWjV1lVF7f7U3x9BxG2Htv3+wuP14BFuDufe3Pu87/M673PODdiQ0hwQW6eSSn+jNqQ0g+XRNa6hCpVU+hu1PLoGBMTW/ePHodL/MQXE1qnAUunvlwosld6IVGCp9EakAkulNyIVWCq9EanAUumNSAWWSm9EKrBUeiNSgaXSG5EKLJXeiFRgqfRG9FpguYdXekRUqfQyhVf949fyX6VXg+URXqnjm/ulfcKXjokqPV8OierOaWyR3C2s8h+/ov8SvRosz4iqr5nJQE8ItLhATwDwYoAXAz0B0H/0+kXS4QND0RPlCWJgIAS6/MmNOBHAhgBt3ivqURZ7YtfCyde6fIATTZaZejFV/1PSEwAD4RN1vqjkiw7j2fLKjTjRB7QoZ6FMBdYfA2uZU8o7eLHd1nKoSxowFAO8WJ2V8jUzGRiKATkM6AuAvgCQwwAxbBIgUhgghtFWFwNiKCCEApxIyztb0yUN6AsX2cVjPLOAoRgQQj812+EilFhtKgOkMEAMBfpCQAoD5DCgLwQ6PIAXA1IYIIR+bBLN5O6Du6Yrd73YMXGe9U6AFwNCqI5Pziem0YAQ+i414l1KOCCEzrGIwXplAbwYEMOALh/o8IEuHxBDAV6M8sicbxMHCKGAEDrbIsZFKEW4ZQCcCJDDgKF4EhpyOCCEAh0+IIQCcjjACYEOD+BEgBg61yoW6zmtZrwYEENnm8doeWcDnOgT0x0qsP4wWIvpSV/YxQ+evmq+bhfQ439qEuUVrvAIlX9IjQA4ofmGUnrwXoAXv08OZwskDtv3zMCLAV6cJul3E8tmm+0AWO6ahHoWrwKggvGB+Stia4EuHxBCPyWHtw6O7SjtAnqC96kRputKZpDDgaHIZO2u1XF1C2zjlCEBxkk/femm1boSoMv/iBoeXtSxPqnhHUIowIk2JjcutIsHWtyNKU1+0dUAE6LpkrZqZy3QE3xgFOkeKguKq/OJqPzQOBLo8PyiqzGeWQAnAvpC8srCyo5TpY0jS+mJQE+g5pSyIrbmS4cEYCCcbxu3MrZ2kV080BPo+uasSajHeGYCXT7CLWNFTA3Q5b9PifCJqFRnpQA9gTorZXV8HdDlf2IarQLrD4P1FSNpjklUcf1wbGk3wHLn2+wsrD2SXz000zQaaPNyqgZtNu8GOryv6Un9J6/kVw+9SwoD+kJp28mWgQszjSIBlrs6vs6JWwEQ22y3lEcWHQRaPEAKA5jg2LJuesg+oMWdaR5TWHfkHUo40BPs3N3d3HfeYfseZSsD5aSduXzLcl0JwHIxnpl7mo8V1Bz52CQaGAhTK/q+YiQBTMj6pEafyEqADtb1yYne1Qm0eAvt4sqaRmRtJ+XtoxB2GkAHh+a3E1cUAAMh0BdSgopKG4+WNBzVdE4FqO2bU5t6jl02WVMM0MHUoKLiuuGP8WKgzdtR0iVpPREUVweQ23H+eRGFHQDLnWUS3dx/niOUAkwI2jMztqwb6KjA+lNgfc1M/pQWyRZIIOxUYCgChFCLDaXGa4qVPgPjmfmRcRQghL5LCjNfX6K3PFfZTGA8syirCudZ7wQGQg3n1MWOicBA+IV9AsojExiKACkMGIq0vLO/YiQBQ9F71Agd35wZ5DCgL9xR0hUQUzPLNFrZbH1qGu3Mq4C7pgMD4acmUQW1R0obR94jhwO8WNs7+2OTKIATLXNKWUJPBDjRXMtYtEcmMBR9SIvEemVpeWXr+OTMNNsBcCKke8Y8652AIAZ48RyLWPdQmY5PjtKZLbKPt9+251OzaGAomm8bp+mSBnAioCegb9/TOjjmIpAALe5nVrEo90zloTps2wPjpAMD4WyLGGUUfGtNoXt4pWdE1V9Q9dvRqviGV4O1lJkMdAUAO828a/Mem+4pB20oBtq8xw5Xlw+0eZNvTTluAyHQm2aBdfmT2w1FQJcPDMXAUDTfJu45Rlu5a0MRhJ260C5u8t2pXes/qn/KYisrVGrqGJ6qU+fRkegLgRZ3spiBcHJfONHHJtFIt4x3yOHAUPR4u6HocT/m7Zp3tzCFzdY9tDW7aGtL/rDWlRiv3WWyJv9taG2B47ZSYL2lnLSq6EUiBxXDXNMXOyQupie9HS2wi//S8YW7+9wmboFd/Ns5kkUOCfOsd37xys/+ttINbmEKu+17zTaUmm0s+6Oy3FSOD8wGVpHAJuaNy3bnPKcY4B9TyxHLXyL3sL8Yfv/vyyPiLSVI3cMqlfnYPyrvqBrbbaUz6ImAmfrG5ZQ+3y1ZNaTz/4U8wqust5TMcEwAjBTASAGOycAh6fFvesrk9pfLMRk4JgNGCnBMAvTkFxZjps13TVKB9VflIpIz+VKWQPaPH8lL9ARY9omfeWYvW1E02y1r8fL8TzgZT1DikPR8XOjJ87xy5npkA9uEWW5ZH7LTX8iWCqy/LieB1C+6Jq6se3tmC0f8zx/Pi/QYLLtE1NqS+MpB95haE750XV572N5DrvH1wHYymC32K5jBTH1uuDLnS6Mk/bhN5XUDY9CgXcAuUQXWGxGdW7FqZ23byDfJbWMHj191Fcv/tWw9Bssyfl1eu4VYAfTFvinNgt29yTVHfFKbgU0CYKTMYKTobdnzrtPzwKInA/vEzYUH1f3yE6uHMBvK/gNgccQKF5HcWShz4kvZon91m+IaqnARy5l8KZMniSzq6D31rWVqH1hRLem94Bmm+A+AZZtosKU8ufqIc3jVmty2rcWdKzJb3BMblWC945Squ7l8BvNZqlKAXWLo3kPxlYPv2SSsz2//14GlZIglkDF4EjpXQudKWHyZe2jlqpiG7amtEQVdQQkNLiL5P34lnhWDJ2HyJGyhbEVs7Y5dnY395xVHrsLErcBXPnNzo+zQ2H8DLEYKsE/8OqAQsbZ0tlvWbLesTzgZXy7PVxqmGcyURb55L3LlaiuKNIN2veecNsst633ntBda/rcPFidU4RZauWZnozj7YGbF4J7GE7VdZ5sHzzcdO1d+dCRloKf87Ehp4zFHbsU/fiWeOGyxwjVUUVR/tLLrbPPQ+L5D46G1p4lx3WBFFQisAquq/2NgKR26feJkL0/ZN5ze9XtRd88+CdgnTpb59/QKOWIFR6yo6z9beuxo8lAPv/+AT5vMoq4YU5H2edEOkCkE8ZupNQXljcfpXMk/fiWePHK5d0TV8PjtwH0nvuIfAEE1wE8BAivB6hqwuuY/CdZr5hdepJdQ9Y+A5R1WrRg59V5uKEgOBknbQXIwSOGCVB5IE4AMEUgOsaov2f2vBMs1VFHSeKzh8MXYprPvBdWAoOpJqv6LYDkkTbooZeChpwD6NFZeyRw9+X1W2guzEv8UWJIjJz/KiwDpQpAhelr/VrCUYvAkjiH76rpOsQuGgL/ivwqWXaLOxt3R0n5E0K5PWWnKDuAMRsp7rDQlFh84p72MKrtE9LrSkrZRE6FM6ff/YbBcxHJnodxDXFVx5OTHLwWrrOGYfXAFWyRX6l9l5Jl8aXTRQXHtaeD3nwXLJsFCJE+oHJzrmrk2t31tbrtHYqNHUiO3tHueZzagJ1uIFe85pb2wsaOnfEhP5pZ2B2a0AKv4fxgsTqjCN7pmbVzT1oSWxhPnXgKWbUNpQ8f5wOj69fHNSvntqP3Hr8qUnATS6OKDoppT/2GwHJPnstPjKgd3yA4nVg9tKjwYvq9vW3FnjGxgkW/eDHoKfE3J8xOkjyKW1rrSKEl/lKQfWP/TYLEFsqah8yXHhwuGB3cOdr2TKX4+WKk89J603SdH8o8MFgwPFgwPFhwdaj857hle5SL+V8St/wtgOSQtDSx0T2yErCqmR1cTt+7hl/Xgtu7VXlf6ITt9BjMVt3Xvy8BySFrkm+eXfuDrgMIX2qy/AhZHrGCL5GyhjC2Sv/Kqu4kqK4+c+rQwAqSGgFTec5CaUroQpHJBOg+k8UAqF2Tx9x49FhBdpwLrbwOLkQIckoB1PLBPAlZx7zmlWodVAnoysEuctO0vSntOyTEZWMX9zeadI1Y48aV0rtQlrNY3rmVF8sGAxA7PHc1Owko6V+IsfH7S3E1UqRgc/awoGqQLXkbVM5DNyBbvGf4DYHHEcheR3OWNDa28DljTZ2WxhTImX/rUaeE8+VmeMpGcv3wLuYUqWALZUzt9Ot0wzTO90IP/af1RsJg8CUtUvb3gcHXP+dETw9+d2n/npPT2aPXl0c7DR0fzG04HJnU48mQsgfQtg+XElzrypKzwave4Ju+kAx7xzc6RtXSBjMGT/L3e/0Vgzd7SJD805h4qZwvldG6Fm5IqkXx1YmNkSdfG1Obph+E77THV7mGVvtE1bmGP/gyv9Imq5jx6lyWQKscnnJ48pc5C2fQTwhbJGTyJE186RTM/t21T2v7pg2NPgEVPnkw0OL446rw1sBy5En7x0JHjx38cTPy9mvZzwewHqeB+EniQAn7MfvfXsmW/t7jfOlbR2H9+TVrXU/kCJVhzCqNAGv/57uqp1lCpNAHIEr0cLBZfyhQp+HsHZJ1nBw4MnJbtv1BadXZP3XB9d0PX6YS6E97xTXRuxd8VwF4E1pytSrAUTL6EtqbEPazSNVThGFKh6Dy9r+VkTfeZneW9TJ6UI1a4h1XG7en1iqhSBteVcfWtg2Pu4ZXKka5V8fXRpd1socw1VOEikgsLOtLlA5mKQVFBx1QEchHJ1yU3+cXUKmMbWyT3j6lNkfaHF3dOXqmQCsXBUxmKATrv8VV4DBY9+WOXjE9dM99jpc31yAZ2icAuETgkAXoysE8CjknAPhHY/zXgXh8sOk+aVn3q5/Py38oh9xLB3Z3gx6wZv5Uv+20v5OfC2feSwd1EcDcJPEgFD2tN71xoid3T7zRtfpKbqLJm+PTC0ph3sl5FVYbo3Szx+zlh7+eEvp8t/iA/THLsxIvAonMr1uQc7Ow7ez+35J61y/VPlt78eNl9JOU+mnp7HvR7LOUHQfRY+0BC3XGmUPaHQhdHPDki7sSXsgQytkjOeRQaY0o6+dUvAkvuGqqYCj90bkVz/4WDRy/J2k8FxNYqzah3VHV11xn/2FoX0SRY3SOXXUMVHLGCJZAFZ7VWtJ5U7s4xpKKx73zP8W/OXL7VMTzuFVnFEcudBFJ+XvvhU1eT9vUx+VKOWOEslLUOjY1du3PswnX/mFq2SO7Irdhz4ET83kOM54JlHe+Z1FTUctIvbX/+/uNLvXM1g3Yt9Ml7n5W2NKDwM89s9ZVFy1YUviK3/reARedWxFQc//100YM0cDcZTCSD3w64Xj3T23PkVNfQqVMnj/w4kvtLOfxuEphIB3fjwMMqvbre847cx9HbWSBrPHy+8cy5mtHTe08f+ygn/PltYgpXX5LdfvFizcnTtaNnakdP154603F83ON5vUI6tyJSfuR2z9BdQ/NLYOYY+OCmvsXVzsGW3jNtPaevtvTegBPHwLvfzl76S1KOov+ik0jxOkaNLZLRuRLvyKqQzAMxJZ2xJV3C3NY1CfWuYjmdK3EMqYgp6eS9FKxpd6PkwMBYy+BYy8BY5K4uJ76UI5Z7R1Z3jVz2ja5xEctdRPIVO+tbBsaUB8YSyIT5HY1955VA0LmS8v3Hd5b3KjpP1/Sc3ZDS7CyUOQlk27Naxr+9U9wwwuRJOGK5W1jl8bHrBwbGInZ1Ootkyn8saToWu7uHyX98CR6DZRXPiW/oOP5NzeELcYrBVZkt+7rOiPYcWpvbHi3p55X17Go9ySvrfuf1p5X+ObDYQrnvzpbvznb9lPPRRAq4mwR+a3auH/zWPaqZzlcw+Arn0NoteQMnz479Vkm6mwQmEsH/Dq6IrTg2/XZxDVV4RlSt2FEftKOxaeTcC81WcohNQ2lV6xmv0OoVO+qV8o6sfvaoGNwKwb7B+9X7v5urfhHMuQQWfTtLfbzzSGBulwNP6sCTBhX2fnOg99pHX42Dzy+BT3/ZGlZxaMyR97T5ezJKKRxDKlbH18vaTh4YuVLQOcavGuVXjaa0nK8a/KZl+HJFy4kNSY0Rhe3cqtHXAcuJLx08fS2ypEvWfipDPsDgSThiuXdUddvQRWX4cRHJV8TVNxw6NwWWIL+jsvO0sglj8CQFtcM7yrrlHaequs5sy2phCWUMniRNdrh/9Gp97zml8WLypZmKgf6TV1Olh5Vb6FxJadOxHWUvBIu5o1bee27/0XFeWXdi1dC+rjPWYZVD56/bRlRFVPRHS/p3d5z6lJ3+stHovw6WI1dS3HzmYYvT3QQwkQ5+SJ9x7XiNV2zblFXkiBV0boXvzrZvzg38lP/ZvURwdzg/KK372a6Qi0jOESjkL3HxjzLvDsEVypbC5Xm5DGehzDdp/+Weozfmw8bBZ5fA4nEw5z5zeUHbGbvgfcoydsEVks6zExTHcfDZJfDFZTDrh9yyUNmRFw0WsUVylkC6u/Fo47GrHoVHPt/SCAIqgZ8CeMuAhxQsV8zd3MjMPlzQOXZ2/Lqo5hRYLn85WByxgiOW72s5Wdl5OqqkS9mh4YjlPlHV6bLDnlMeK76+rvfspFsSyjal7Y/b06s8dZxQhU90jXdUtX9MrV9MrWdElbJO3+ia8OLOtUlN7EeNO0sgW5/SHLizbgrQ6NLurZkHpl+C6QnSz71y1FYUqa0o+sI3D72+THdtKSumNq1u+GNm6tf+BVobdyPWlMx4o00hR6xwDq09frT/l4JPJ1LBRBr4Off9k0e7mKLap+ywY0hFrOzUrz2bfkkBp0c6XcLrn+uXX9E9fL2xQkeeRN574YGD10Uw8xJYcgksvgRmfR+Xtbm0bwp3Bk+yo2rk3qrgcTDrElg8Dj6/+QXm1OFTbs+za2yRzD1UceDwhfiWC7M21IPlcrCqGqyuAX4KdWFrQPnI9qpTy8tGNEStwFvuUXzEv+zoU2OFz41YymvMEsicpkUOTqji8T0ZqvCIqFoRVz/1rotIzhJI3ab+FMsnEyiixwkU5TTDp+5b52km0u3Rn25hCrZIrqT2MVjMVGCbAGzigVUcsE0AdonAOl59ZdEcj2xgnwTskyY3vlHzzhbJ/BM6bh4tf5ACJtLBRDq4nwImju3alDvkELLvqTveI6rxxtjAw6GtjT0npxusJyRSKAZPzS+OmZzO8MfBchbKVmZ13JA1XgHzLoEvL4HFl8CXV8Dnl/bU+aa0TJ1cJ4F02+7+76NSL4FZl8DiS2DxRfDJz+EJSY2jT1XuIpazhbKWgbHVFSeAjxysfDRtIaDSt2S4++TV3Y1HM6R9JfXDbUfGczsvfra5EQRUgjU1rwPWc6W88Ey+VMkHe1qvQmm8niZm2p3gJJC+0ilODbC6iOSr4ht8o2s4YvljsOyTsOvLvvIvwKwvW+JfAKzjgX0isI6fTJnaJkz2CpW9RdsE4JAEnp1Q+hfBYglkG7L67g8k3E+aBOtuCvh5N/TS2InNuYcdQh5nRDmhCrdQRdiu3tiKY2uSmtgvyJT+dbAcuZLCttMPWP4XHxFzCXzx7Xtfj9Yc5MQ0TGUXnYWy1TmdN0vll8FnymLjYP5tNVxv7ynmk6GUHlJRceCYoO4M8JWDoEes+Css0/sOj17xClc4hFQweBJHboUTX5JU3tMx+p06/wBYWfVcsJThxGlaROGI5UyehDkto8YSSKNKusr3H8+QD6xJbJwq6cSXekZU+URVPw5OInlQQsNUZsFZKI/d3bN8R81UVWyR3Fkom74vZ6HMP6bWJ7qaLZIr28S1yU1skWz6nHeflObwfX1pdcOM6Bp+abd9ZPW24k5eWY99ZPWKzBb/9ANB2a1eyU0OkdWRFf3YDbv/cAB7HbA2ZvffP7zz3iOwJtLB3STwc6na/bNV8p5LAYkdjjwZkydRngsmX8rgvTD//tfB4oQqWBHVw+1HbsyBj4OFj8BadGM2dKip3yn8sc1ni+R+qS3X6tqvgIWPAtvib8Bn1/bU+Ke3TQUJJ76Un90iG7oyY2XVZPO3ugYE1byzqlo68M2GpMbprZhrqMJ2+94saZ+g9jRY/pymkCOSBSU0JO7ri93dE5zd6iyUKZf75tcc2dd6cmVcvXK/DsEV1V1n6nrPCfLbT168sXxHjdLhJew91Dp0sfnwBWF+B0sgZQmkIdmtXSOXUiT9LIGMI5a7iOUnL96UtY+yRXKOWMEWyQJ31tf3nittOsYWTRYoP3CibehiY9/5kOxWlkCqnFzp+qR590puipYeTqk9srnwoKz3XKx8IK1u2CupKVY+UNI2aiaS5zQd29d1JlY+INjduza3HVju/JvBchbKApM7bw8X3k95DNZEOribDB6kgd+bHG8el+3vOy0uHWaH1TpyJa8ejvhrYDkLZavzOm/k7bkM5jyiavElsPDWAnTXgSE7/mT7wuRL6VyJy476C829197/+hL44lHQmjnB2yGsGJrqLrH40uaBMb2dXcC/8jEogVWY6IO1veeYvKcPw4kvjSrqELwgQcoRyYIS6lsGx+p7z4UVHXTiS+nciuzKwe9u3z996ZYwv0O5X8eQir0HTtT2nDVZXyZtH+XmtDH5Up/o6jOXb7UNXRy9eDOqpJvJl7IE0i0ZBy5c+X5f60nlPzL4krrec5mKAeX5ofMku5uPJVX0hRV1csRylkC2KW3/uW9utx8Zv3D1+/yaJ3oq0xdTUHlS5NpS3La9PilN4j2H1uW1p9UNeyc3uSc0uiU0QFfvEu89tDqnjRVbR+NLTYWyqZVhf6N5l7tGNJwbaf8p592JtCfYmkibzIj+Ljf49Wjy8eODyZUnXUJrnrrF/16wGDxJdNXRe2t542DmFFjjYMGNL3WGT10NrjgirBhSSlAxKKo6dvn4hW9nal4Cix6VnH2P5Z/ZdEJZP0sg5We35neNP0HV6hrgp/AqGS6oHnr2MF6eeXcLlXPE8uruMwcGxvx21LqI5Y4hFbsajp4Yu5G4r8/t0RA1nSfJqhxs7r9gvL5sV8PI5vQDLIHUPbyy78SV/tErZy7fji7tZvAkDJ4kfs+hkXPfNR++4CyYTFBlyAfKDxz3iKh0EcnpPEn9oXPpsgFlWGKL5AGxdUNnrvWPXjl+4Xpd77nnJ0gZKY/XQNslTk5jt0tUru4C9omT0+GVTssh6WWDzX8t3SCt6T7zUKF3N+lJsKaUDCYSwS8F8x4e5h09fWFNWhfjmRv97wLLkSspaRm9Z84eB3OnRaxFl2dC7wh33otOvRf1WBNRqd9vi7g0Y8k4+HwcLBgHCy6CmRN4mz0tJ5UJLTq3Yt+B4w7Zh5+gZHUN8FMIa07FlHQ+e5O8akhHzuBJcqqHJG2jTL7ENVThIpL7Rte0DI5VdZ3xjqpW+m4GT5Ii7T967rusysGWwTGOWNmuyQN31hXWDe8s71UW44gVXpFVwvyONUmNSlPlLJRtTG0+dOLKmqRGpesPiK1rGRyL23NIeajOQtmapMbEfX2b0/dH7uqafuRPgOWYDGwTAD0ZOCRNRiP7xMkJDn+xP/j6YDnxpdvzB345nnMv8QVgKZUKJhLA/yqwdy73hxT0v5CtvwYWXSBraDt+B0EZB59PA2vxOPjyygfLbs2BPqWbc2G3v9K7/fWkbn2N/s2GU3dw1IEv5YQqXMXyusMXPw9uftwTfNQfTDpwjpt1gPWMWXwlWMpibqGP588o+2hekdVTPoEtkq1JakyTHU6u6F8eXcOe5sQZPMn0rCZHLHd6MrPAeZSAmDwhXEmmYoCf1z61wN9ZKGPwJCyh7Klx6ycm+nlkU7iS91hpS/wKdDeXA7tEtRVFn3AysBt2w9eU/JkQ9SfAcg1VMPiy+r4LD9ucJ+LB0w3ik7qbCH4pWvjt+X7/hLbnW/i/BhZTXNnVOnxzIWaac198CSy6+gnkWsfh/e3HWttGXq62gyeSKvqUV2tjcqN04JunqVpdA1ZU5XZc2JTcyH5mePF1wJryy9NoeHoyjJKhPzf5YnrlnFCFd2S1R/irH580faLfIs+cVdmtvLKedbnt3NJum1BFSdsoZn2Z3rrS5Joj8zyy/+qsh9cEiy2SuUfWdx+98LBv0w8Z79xNfBledxPAw1pK/aHzdN7fD5ZTePVgc/+NObAp2zTZK5ylObT/sF14DUOkeIWEcpZQ5haqYAmkYfntOZ0XQUDl02CtrC7sHFuX2PDnwHrL4ojlnNcoNr0pfNc+ySelyTWhISi7lR5dYyqS+6buR68rXbo8f2N+x4fMV63u+rvAcg1VOAtlLFHVrtaLt840PGxi/pD53sSL8XqQAu6cqFiZfPA5QesvghVWdXj/wI258CfB+vLaO1+eqWxzj2t8/YmmTgJp9K6Dqa0XnnbuU2Al1P8nwHpNTesVJtD40qKWEwZb9gRmHBDvOTSbne4QVa0ZtCuhemhrcecHTqlvDyzlneHIlQQktks6x66fbXvY4v5T3qyJRDCR+gxbieBhh2+C7MRz+PiLvUKRvKX92O1lBuNgwXSP9Q2Y+22hJDCz44WJ2eeBFVHYkdkx9pyItaIq5y80hf9OTY9Y77HSPmSnf8hOB8rFXg5JgJEyg5nygXPaJ5yMl014fxNgKeUslDlyJcvjWnLqT42fGfz90LafCj67+5SvTwYPqwh7W0afM7DzKrBsGkrLGl7cK+RJ9rSOTlDp44/y6VMJqrviON6+QebLkx1PfpDgjP3lfZdBYNXTYPkrYpvOhua1PTsVliWQRhUdDH1m+dd/C6zJ5anT16kqZ8jQX7pw/g14LDmd98TsWLZI5hgicY9qTK4cPX925PcW14mkJ8GSaVV2HHfk/sGmMIVLqspTdJx2CH7i2Q1TdpXBk8RWj9xfHTI9jzU5u4HuU9ByyuGlD31QPoxk8rVY7hddXT14+YP19U8sa15dA/wUK/aM5DzKQz4FVmRhR3jdfxysN63Xmo8lkgclNCTKjvHyu6swJOUAACAASURBVJ7yTC4iuUNIhVtU04Hha781sx8nupLBwyrinudFLI5IUfkSsNKFn+SE1p0+sz25xX77PgZPwuBKnPjSqV6Ps1C2Kufg9WLpZTB3aqBGmXy/OR811HnMKaz6RbOQ2UKZV3TNhpyDU1HNiS+p6T0PC29/OmgFViEjOxr6LjybeX8RWLO2NKrA+mNgOXIlBfXHHo7GXz3X5xb5nAcMsQRSTuT+iye7fsz5cNLOJ4Lf270T5Sfoz1wYZ76squ/00t0JII3//KnJKVy8LLvnwuWSupHk8v4MyWDLwFh21dBUYowZWtnXfeLWYp1xMH960LoEZt2Py4qoOuYY8pygxRbKGCJF6+Hz9zr7d9UNs4QyTqiCzpUUVA8FlI88MbnqEVulhy4Jc1ufSsg9H6zVNTNWVe/tG18dV8cSyqZPcfn36OnFFMrs6NTvJ57dkAzojx4YOflwh+THk/4eb0maLDb5OvkPgsWT1XSe/L10/u+tbvnN47bb9z1bxoErP3h45LeSBUojfy8J3B/JX5ve++xjOelciaR1lFZTAFK4L5z2nsKdX7iD2bwnqLPGu0Wy7XDj7ubjjiGSqRoS6k/8sEl4EXz6ZGs4//oSrW9Gzi1PbaE/2SAyuBJ2VO2B49/e91r9k7Vr7eGLDL5USdv6xAbp4ctgZfXjeQ2TYFVqRXUcOX89MKZmeoPI5ElEOa1RDWeeTdb7lR1t6jnDEckCY2vdQp9OZf3jmg7W+6y0D5zTFvvlv8dK+2J53kcu6YCe/IFz+gxmCnBIet857QPn9EW+ecAhabZb1gfO6e+x0uZ4ZCsHgma6Zn7skvEeK+1zrxxAT1ngk/uJa+ZCn7x3mKmPpzK/DlhMQVX/4MCvRXMepL374LQ0SnLaLrhiuqt14kvdog9cGj34Y9YHE2lgIgX8VvrFwNETTsKqZ/MrTJ40qaxf2N8CEre9EKwMEUgTgOQQkBQM4jZTqwvKmx53MF1EcreY+rPdI9c/gz7VN7wI5t4h2Z4+NraxpM9RIHfgShx4EmZYFV8ydOLYxXsc3xuzl13qHvZOeDyrh86V1HSddswdAL7PBC1/hX1mf//p76KLD7KFMuX6Kv/o6o7D57fITjwd5IKq3w2qjmw40zB0ufnYtdyaIy8b1/rnwAKOCYCesjx1v3BPLz26ZnVOKye+flPhQf/0/SuzWt91StXZuDu+cnChV05ISVdAxoH1ee1B2a2rslqF5b0LvHI+YKZu39W1JqdtfV47r7TbP/2AeM8hNb/8oOxWn5RmYBP/umBxxHLXyKbzR/f/lP3O3RTwY96cH0+VKXrG16T3OIlq6HwFnV+5PL697ei135qYd5PARBq4lwB+H0kI3330uWfWRSz3iajZP3p+bmEUSH1Ba/iqBASDW7GjeuTH5NxL4NMnndbii2D2bR3jm3uqOjqO7+s6J+88M9AyeCez+CYcdwXMvF/bIpYeYUyLZ85CWVBcXduJbxdub378vKspLVdoRXbkd12s6hur7Dxd1XNO3n9pzZ5jn6yr+2Bt7dOWP6gaBFZ9sr5+3vbmIxdvr9xZ96965uVjsBipwbu6bMIqt+/qMuJJNhZ0bMjvSK4+Utx68l2n1LnuWcLdvR85p28pOpjbfNwusoq/uyd0zyFOfMPKrFaX+AaPxEb/9APp9UfjKwdZsXWrslosxQpOfP224s7Hj3J4nWkzK5K77gzn308AE+ngbiq4nwIeNjPujVYcGerb3zPc2T90/dT+/zUzJpImhwsfHvRq6L/I4L/QxtJ5FRkVgxkn+kBK8Aud1qsyW3S+rGbg4k8Bm8bBx08mS5eMg3nfgHm3NfD3rTj3qPQbnyPHwQdXZ8z7oUye0HDS4RkHRudK4sq65cNXP11X95ycVmAlCKhcxN1PiO+BR7SDldXAR17Yeyl2/7nnBrnZG+p3Hbq8q+Goy+slxF8ut7C/TZ4RSrASATPVPbGJGFwRITlMDJHwdvd6JDURQySJNUcAPQU4pLB21i/xL1iXf9AlvmFNXodXcrNncvPWXV2Llxd84ZO3vuBgQGZLYGbrxsJOKl+6IquVJpD7pO5nxzUA20TASAWMVMBMn/dKsIKS226N9T2sJN5PAXeTwEQquJsI7qeCXwpn/2/3V7+VLPwhHdyNBxMJ4MfsTx4OiduPXnUJq3n5EBiDJ6lsO5N8vPfTbDFI2v4yvJKCTWuLngXLRSR3DqtqH/nmZ0HUNzPmXwRzngxdX46DBeNg7kUw6yL48Ja6zr3aludSpZRjSEWWvL/q6LWvQ/aD5fKnQ9HqGrCqGvgpgJd08fbmisGrZfXD+w9fcC8eBt6yx0ONfgq4uPXA6HfpFYccgv+eJbIsgdTpbxJbKLfYUPyh/Y4PHHZ+4LDzM3bSJ4z4WU4Js5wS3rOPVepDx50fOu78wGHnJ4z4+ZxkYL1jJjNBWX6mU8I7tjHv2sZ8yoz/0DHuA4edc5wTP6bHfcZOetcudoFryrt2k//+oePODx3jv+TEvXL5lywouW3/wPn7p2QPGx1+LZz3IA3cSwITCeBeArifBH7Keud/5Zq/92y4dr4vtWrUSaB4ZRPAEcuZPGm+Yrh1bGz1waqlpXEgQwBSQkDS9mkKBqncjzOFaw7V7m0+6fhMSoktlLFCKws7zt5paJswcbz67hfjYOY4mDUOZo+D2eNg5mUw58ZC+I+bBWeOnNtWeujlCzToXMmOXZ2Hz91YsXvkw7W1YLkc+CuU4Qr4KYCfYt7mxm3yk4fOXI8p7bIP3ucVUdk5cim66fznWxqBrxz4yOwy+ocu3BDktD63W/onxBHLaWtLSKuKSEHFf13koGLSqiJ8QK5ShgG5hv45yt9TWwiBuYRHBXD+OcqNk+/65xACcwmBT2yZ+q0srPx3pSw37Hp1gpQlkDL48g2ZPbuaRwcGD984WffDSO7PR5J+OpoxcVJy4Vj7/t6RRPkJn9j99NeZRDp51hR0rmRtfFNxzdGqw6flJ0/mHjscM3RQ0H9g+6FmQf+BuCOdJSeOVB87JT04ui656blzJZSjTOvzuxQHT4/Xd9xLyn6wnnvfPei+95oHweHf76oY6hjOaDrhtqPu2YzUc+NoQEzNvgPHa498E153hpk7YBjXbZx8yK/0aFrbhYahS8V1w37R1Urv6CyUuYUqCqoHm49eEVafCq481XH00orY2r/Xs7uHVbqH/516a9++vvKVXys3DS+ZI1fqJKr2T2jfktvPLRraXjCwOrXLLaqJzpfTeZJnR9ZeKeWyYxeBfE1cU2huZ2JZX2bFYI50KLNiML7kEC+jfXlkDYMrVV7Fl3DvyJf6Ju0XVgylNp4sbDuT33o6rvb4pqJe54gaOvcPTE1hi+SOIRWr4urSJX3y9tGqrjPVXWfKm0ZiSjq9I6vo3IrpVXHEckduhW9UVUHNUGXHqEdY5bNDQP/f6tVfhPmUOI/WdjrxpU4CqXK9wF8/DmWdyrUYSimXRr1+5covtKHzJI5cCZ0rYfAkLIHszxkdF5GcwZPQuRVMnoTBldC5EuXq+OcXFisLS/4lT/D6l+gPg6WSSq8jFVgqvRGpwFLpjUgFlkpvRCqwVHojUoGl0huRCiyV3ohUYKn0RqQCS6U3IhVYKr0RqcBS6Y1IBZZKb0QqsFR6I1KBpdIbkQosld6IVGCp9EakAkulNyIVWCq9EanAUumN6M+Dpfx+PZX+7+lvmbz/J8HiiBWeEVXrU5p4+d2i4j5h8aG3p6JD/MKeKfEKe7iFPSGFPcGFPdxpG/mFPfzC3heqqJdfNPmaV9gzJW5hD7egm1vQzSvs5j2uZ6qq6ZVPbucWdPMKewRFva+p6VU9o8m3eIU9vIJuXmHPWz2xxYdExX3bcw4qv3vnnwHLSSDdltny8y+/lZTvidwRuyM+4a0pLim5ILckP6ckL7s4P6tgV3bxntziuvySxvxd0ryivMz8vKzCgqz8gqz8nIzc7IzcnMy87My8zIycrIzc7Mzc7Iy8rIzcjPScjPTsrIzcrIzcouyiXTm7yvPLyvJKyvJK9hWWl+eXleSVFOQU52cXZWfm52QWZGbkZGTkZGcW5GXmF2Tm52fl5WUV5Gbm52TmScukRbnFKakZqWlZaelZaWmZ6WmZKakZKWmZqWmZaWlZ6enZqWmZaelZyj+zMvIyM3KzM/NyMvOzM/OyM/JyMvOVVWVn5GZn5hVkFxXlle4u3leQXxLzFk/sjviEiOgdB1pbS5pOOL70+XVvFqzg7LaHDx8SjcgAAPDOjLcl8M6HHyDUsPClWOhXKNgSGHIJ3A6KYUEx5moIxJdfq3+xTPNLDfiXy+BfLoV9uUxt0ZKlC79UW7REbdFijS++0lj0ldqiJWpfLFu66GvNL9QxXyG0vkLqfY00WIrCqWFwahiihrYlimgKxxEh2vrqWvoaWtilKO2vEejFEI0v1DS/1EAu1kAvVsMu0UAsgSKXwDS/XKa1FIparLFg3vyFny9csmDJ4gWLlyxcsvDzRQvnL/piweIvFyxeNP+LJQu/Wjj/i3mffT7/8wWL5n+xeOES5BIoZgkCuQSG+gqOWAJV/2LZskVLl32xFPKlOuorOFoNowPVg6kjwXvvgHfe4ukFYMu2TfLusWfXnb9tsEytLMD77300Z/bb0YdzZs36/HNdFF4XScDCcSiYHgauh4BqwTS1NCAoiBoUrgGHa8BRGggMBKEFQWEgCCwEhYIgEeowmJqmphoEpqaJ1IBjIEgMBIXRROtAtfBwXR1NNBqC1IXq6MN0qSicEdKAhjKgoXRpSB0LDN4ShbNAGphhSCSEAQmhj4dpk+C6OlAtXagOGoJCQzA6UB2sprYWTFcHpqcDN9CG62Og2jowXR2YHhaqjYCg0FCspjps2TINtWUQ9WWa6ss0sZoYPNwAq4nBamLhGgi4OhwJQWE0MQZwfR2othZMRx9lqI3W//izOW/t3H40ZzaYAbj8EGnnhf+/wPp4zuyPHoGlhyTqIAx1ETgduAEGpouGaiEgKKg6HKoO11SDQdShMA0ERA2qqQbTVIdpqEEhalCIGhSmDkdoIDAQjJYmFquJxUK1dKC6RCQBhzCAqyP0Ybqm2lRTHYox2tAYZWCFxluiDc2R+jZogrUWxcbAylzXjKZjRsLSKGgKVduUrGVCQFMJKDIBRcGjqYYYKh5jhENTtREEPQQBhyAYIPD6cJwOTA8L1cFAtRAQ1LJlGhpqmhpqmjANBAqChqjDoBoI5YHBNRBaUC0cwhAF1cLCtA2QOB2k3icqsN4mWHooggGabIAiGSKIegicDlxfB4HTRxjqwQ2wUG20JhYJQSM1MXANJEIDhYKgURA0EoLGamINYHq6MF0cwhCHxOsjDXFoIhFDIWIoBig8SlNLF4kzMbQgaVMNETgi0tBYy4iMJhLQBCqGQkDiqFiqmY6pua6lkY451cDKhOBgQrCn6ltRdczJ2mZELWOiFg2PpemjKFgEXg9JwCEJhkgiDoE3ROD14DgDhKE2TFdTHa62DAJRg2qoQTXUoFANBAyChGkg4BoIFAStDdXCQrXQMB1tuB4OZaiDUoH1lsHCkHFosgGSqPcoaOkhDPURhtpwfSxMVxumpw3T1YXr68MN9OEGhghDHMIQj8QT0CQyhkLGGpG0aQQslahlZKRrRtU1I+mZk/QtaHg7Ms6aZGiJw1JxaBJFy4SsY25saGdCdjAm2FD1LcwIDhZEugnR0YjMoNFYpkZOxmSGEcHBCGdL1rMi6ppSdc2o2iZEbVOSjikBSzVEEgkosiECj0MY6sL1dGB6GKgWHIKEqEE11WGa6nANNaimOkxDTVNTHYaAIDGaGJQmGqOJxcJ0deB6hmi8NlJXBdbbBksfSdCF43QnA5WhDtxAF47ThRvoIXAGCLwBAmeIxCuFRxIIKCIZQyFrGVF1TI31Lc0ItsYGlsaG1iYEWzOyvSmVYUplmlDo5jQnc5qTMdGegrMmG1gb4R1MTFzMTTmmVJYxxcnMiG1OY1uYsE1oDBrF0YTMMCEzzagsU6qTEZlBJdjSDCytcDYm+uYELIWEMSKiKHgkSR+Ow0K1sVBtLFQLqYmGQ5Ca6jCoOkJTA4nQxGCg2ppqcIgaFKGBQGggUJpoLFRbC6aLgWoZIHFaSF2Vx3qrYOmiiUqw9OA4HJJggMDrIXCGSJIhkoBDEHAIQzySgEcR8SgiAUUioSkkDMVU18wMZ2msb25JsrOjMRxMmOZGdDNjpo2Fi60Fx8bcxdLE2dqUbWHMMjd2sjR1tjRlW5pyjM1crMzcbE3drU04NiZsa2NnC4qDGcnalGRnQnMxN3YxN3ExNXMzNeWY0ZzMiXbGumZkDMUQhSegyIZIkiGSiEcS9OEGSAgapYmGaSCUQmliNdRhmhoIiBpcUx2mqQ6DqsNgSv8O1daC6WrDdXEovBZS5+O5KrDeIlj6GLI+kmiAIOAQBDyShEMQcEgiHkXCowh4JBGPJBDRJAKaRECRiGgyGUulaBubG1hZkWwsCJZWJGs7Iwdbqp0lxcHWxNnB3MXW3NnWzNnajG1v6WZtyrYxd3GwdLO3cLe38LS38KRbuDtZujtZudubs62MGRYmzlaWPnT7IDuH1dbWvhZm7lSqkxnZ3tKIYUG0pWiRSRgyGUslYsgkNJmIJhEQeBzcAAvVQmli4BoIuAYcCUEjNbFqalB1NShcA6W0XDANuKY6FK6BRGlitWA6eggDQ7QKrLcJ1uxZs+fPx2sbE9BUIpqiFB5JJqIpBBSZgCKSMBQCikTCUB4LTaZiKCbaNFtDKysDc2uchR3B2gZvZU+2dTRycDJjOVlw2FZuLCt3J1svRyt3tn2AGyPIg7nWy2m9F2ujB2O1u32gm+MqlvMWtss2FzeBs4eY48UPcN+6wpvn5rrNxNSVSrA1xllYG5jSieYmOCuqnjlFi0bFGlGwVAqaTEIRcQicNkwHqYlGQ9BYqBZMAwlRh8MgaE11uPoyDU11GFwDDlWHISAopCYGC9XRR+LwGKIWQgXW2/rkH86eOXvBApyhFUGbRsZS8ViqIYZCQFNIaCoJTSVhKGQslYgmkzAUCpZKwZBIaCIVQyIg8TpQbTrRyg5vYYszZ5Lt7fDWdIK5B9Xcz951o++WbYHC4NURvE0x3C0x2zfGczeniLalRHPT4iJ3xUWVRovzd0QU8cX5XH7B5pCC5WuSAtcmhglyo4KjU9P3RIVnr/ffFmDvEu3m7mfKMCHY0wxtaQZWxrpmxlo0CpZKxlAIKJIeXB8NQWEgCD2YHhSChKhDoRoITXUYRA0K10BOgqWBQEBQGJiuMc2ZYmCuBcOqwHqbYC00INNxuhZkbRM8lorHGpGxNCOsCQVDU4JFwlDIGCoVa0TFkilYEgVD1IHp6MC0HQgWtoZmdgQLZxqDRaXTaY48F7doD4+1ds7rPVaINggL03eXlTflF9WlpkuSU/fG7ixMSS4t21WTmr1PlJgfsiOLuyM/eEfJZnHO+vWhQXTP5SaWwW6eIXTbSAYz0cujeNNqb3tXSzOOiRGTQrClGlgY6ZhQsUYkDIWIJuGRhlqaGB1NNB5hqK4OV1fT1FSHK8FCaCCh6lCYOgypgUBCUFiYrj6WYoghaSN0PlGB9ZY0e+acBQsNaGw9nB1J14KkbULUNqFqm1G1TClaJiQMhYI1omoZkTAUMoZCxRKpWJIRhgDXQGA0MQ4kS6axjZuFs6+Nm7s5y8ncZRuDUbLKQ2hrvM3ShGdrJXRixARtyBSExm3ayvMLWuvqt4LOjlixOtjN09PU0kKfZIM3XWnjFOJgx7WgbTUzTvb1TvV02+nCSg1YkejtuTcqLGgl19rW28ScQ6MxaSR7Gt7GSMeUjDEioilEFEkPiiUi9GhYKlwDBVWDYqHammowqDocroGEacBgGnAkBIWEoDEwbQOEPgGN10LqqsB6e2DNXrDQwISNIzqSdC1I2qZEbROStilJ24SsbTIZq7SMCGgSEU0mo/BklKERBo/UgC/7WsOaZMEws7M3YtCpdHNDC3O8tYuRtdDeKtXFIW9lQMGaVamebjtZ7BgnerKHSxybyTM3jnWmJ7o5c02NxDZmPCohwsK4KMAjy4uV4eWevW5t2fZNKT5u2WvWpQWuTPXxkMSE8bfFWFovN7P0MjdzNzV2oVFZJkQHI10LQzQZj8CbIHCmaIIRloqD6+OQRCKGpjmZ04JB1eFQDQQcgoRDkChNjC5CzxCFx6o81lsGS5/mTKQ4UfStSdqmRG1TkrYJUcuY/ChikTAUPIpIRJEoaAIJZWgA1zdC4xEaCKq+sbOZEw5NM9Sy1EebWRHpNCLLw9iudLV/2ab1MrGgfPv60s0bC9esKt28QcoL2bV2VaWIL9m2sXiVr2TruiJ/T8nG1QrelszA5cWbtkgio8qCt+asCijctDne2yfFy608lLd6Bc/KOtDSMsDcwtfUwptm6mFEZVD0rfBoCgmGs0XgrNFES30zewNbMp5uqGcFU4dD1Z6gCglB41CGBAzBAIXTQup+PHfOR3NmqcB6S2DpGbENiUyKvh1Zx5KkY0nWNiNrm5C1TSjaJiRtGgFDomCI5lpEc4whDUMkIPFUlAEOrq+D0HcxcaaTmW4mbFtDG08TO2eCGZvKrE2Oa0qIqk9IrInZWbUjtio6ai8vpCo6ei9fWBMbXx0dVRkqrI2OrOAGN8TGFK9fXbR+XbkwbLeIn7UyYNe61QXrVu308kzx8ahKTtq4IdzePsjGJtDcKsDMeoWxhT/VmGVkYItH0SwIdHsC3QFnbaVvZm5gYWJoS8FQ1ZdBSBg9FAQJVYfBNeAoCBqlicGhDIkYkh4Sh0UZfDx3zoezVWC9NbBoLniSk5GBPUXXiqJnTdGxoOiYk7VNqTomFB0TMpbiSbUItrLkO9pvc2T4GJsHWLPYZFsyhmhlaMUxdVlr57yGRltHpfjpG/jTrNoVtYdlu3v3lh6qkPTu3dtZXt5eWtpRUlqXnFybnFIVFyuNEMsjw8u3bSnfujknaFXR5q1lmzdl+3kWrg0s2bK2dMu6nHXr6nLyrl+5Eh6RYc/YZEffaGa31th2Lc1mDcXMl4ynG+tburtssHfc7Ou0cbn9Cmsy29rE10jXfOlXaj5W1tpwFEwdgYSgUBA0QhOtDdPVhxvoI/HaGEMVWG8VLH2aK57sQsY7UvVtaHo2VF1Lqq4lRdecqmtK0TE10jHZYs/I9uUke7ESfD0ETGZyEC91Q0TkCi7LhOFMsXXF09z0cM66OCu0tivZsr3l8EjrgZH9DSd6ukd7e0719Z8dGDrdP3DqUN+J1pYjtYrByr19+0pac9La8/K7K2T12blViQmd+ySdUllTdkrNzvDGlPix4SO//O+3KHEii7XF3jnEyinYnLHVxHEzwTKARKCb6JnR9EwIWIqVrpGvtYO/JcOe4EjE4NWXaVro4aEaULgGCqWJQWlisJpoPJqAQ+JxaKIKrLcNli7NDUdzw1OYRLwdFWdnpGdN07M20rMy0reg6Jmb6FkEO7rEe3hHu3sKXDxDPVfGbdwRvyEuIziZZeGMVUdilsF1IVgSTNcMbeBJsz6wv/dYb8+xrq4TA8OjQyPHDw+fGj5xYujYycHhE12dJ9qbT7Y1HKtXDEnLLw4f/fGnn3755deJuxM//frr+OhodVx4ZYywJi70ZFfbr7/+mrEjy9V5k4ML15ItMHfmm7P4VPv1JGMPMpFBM7Q31qKgNRAwdY0gIxLXlGqlh1dTg2lrojXV4XAICqmJQUHQekg8Rc8Mh8Tj0WQVWG8RrFkzZy9YqGPqYWDpjTd2wZPpJKIDDWdrbGBtbGBtYmhNM7A0wdu6W7L8HD196J7O1q5sO691fsIkbk7CtlS6jZerMWOdHWcT03s7x5vv5R/pv6WhuuPY0NGj3YdGeg+P9A2cGBwZHTp2avjE6PCJ4z19w637R1qbjzbV9UvKLwwN/fDDgzu3b928/t31q9fGjh87VFFysCizd3f+tdHjv/3yS3ZkBsd5C91NZOkWYekWaekWSWMKSHbr8VYrTcx8bCk2DqZ2eJytLclso6ODmR5h2TIYTB0G1UAiIGgMVAsDQeNxtmRDe324PhFN1MUYqnqFbw+sOQsW6pj7aNv440zdScYcKtWJhrczwtkYG9qakuwsqXRLGsPciG5CcaCS6MZGLGMK09LI2dspyM9lgz09gM/2TfENSlonjlkv2LFelL515/667rELl8ZOnhobPX3l4qVrV69fuXztysXL4+cunjt15tRg/6m+nrOHD40caD5/eOCXX3754cGDn3/++bfffrt85vRQY+1QnXyoVnbtzKkf79+LDUngeEcwAxLt/ZPtlifY+sZbeSUYu0YYuYTR2GILdrAph6djtxFrs4HiuI6kQ1Jbqq6cPIPSxGCh2mgIBm9oSzW0NYAb4LRNtbRon8yd85EqYr0NzZ45e8FCbXN/XZsgnIkXyZhjZMQyJtjTDG2NifYmpgwLC5aNBdvaxMmU6mhq4Wpp62Vr68Nw8HNlr2Y7r/bx3LTZzS9+ZbCff5ibj3Ant7Qgbndjfe/45WuXzo2dPXH66jfXvrt+68aN2zdv3L5x/fZ33964cnHs6oXzt69euXbh7KXTo7e+/fbG1WvXLl268e1342fOnOzrPdHTeby74+KpE9euXBFEFLquzfLcmOOyNsdhVZZtYLpNYJq5306qTwzJc6eJRxzZc6c+J1KHHU1zj8Jpk9SXakDUoDANJFwDhYVqYzW1TIxYVJy1AcIQbboBY+w38zMVWG8NrPkLtI09tGxX6pt5k43YRhQmGW9rhLOhUemm5mwrazdbK461CcPalGlp4+7ACHRwXMFyWu3jtd13OdfPl7vaOTByRej6VQmBvhGxoZJdWbWVsoMXr9y8evX65W++/fb67RvfT3x3686t23dvfz/x3bUbd29/f+/O3Qd37t6/8/3NIYPTXQAAIABJREFUK9/cvXnj+pUrV8cu3rl1e+Bgd05YdElcgihwpTwnp0GqiE+W+wcXe28vdtu6i7Eun7m+gL4hzyIw2dQjlOa01dyZS2Lz8S6hepwoO3eRLlJPfRkUog6HQVAoTQwKgsFCdRms9ab65gYYIyh9B8xq06fz5nw0e9bHc1VgvXmwZs77HEt01rbyx5v7kigsIxKDTLI3NrQ1MWZZWLpaW3vYWLtbWXIsLTnWNj7OrPUs5gY3l63LvQUBAcLl/qFrXNdEBm5IXi8uCs8oyqzdW9ReWd7+3d17NycefHfn/rd3Jr67O3H97r2bE/ev3p44M/5t78CxAx193d2D0tK9d27dejjt5/TxE1wv3xB3r6jV629f++7h7783tfSvE5X6ckt9+Xt9eHv9RRI37l6H1dlmnjssPCLN3SOsV6VQ/VNoQbms5ZFoTTREAwFRh2tqIOAQFBKCMsCSPD15VAxVD+eA5KTAbTbPnDdXBdZbBAvvpGMRQDD3IVKdaRQnCoVOwdsZG7Msrd0trd1t7HwtbHzMrb3tHYPYzttZTts93AXLfcP9V8WIAzflBvqWbt1SLuSXR4R11TaX7TqwT9733d17125PXLs9cfX2xLd3Jm5O3L898eDa9/fOfHOzrmVgn6S1MFceu0l4+ez5hw8fPvz94e+///7w4cOjR4YEazaFrdqcGsz/+YcfHj58uL9lcFu0bG2kfEt8w9bEptXRNd5COWtTiVlAumVQNn1Dof3WUpstZfZciduKSKgaDKqBhKjDIcpeoQaShLfy9gzGw/E6Rl5I73yk7RYVWG/jY09O9Jv3mbaeja5FIM7SG2/EptGcaTQWgUynmbBNLFxNLF2t7fytbAMtrP1t6evZrnyOR6i7T5inX9TGNTtLNqxu4K1viY2qTcvZk1pUt0va0thb0TTyza173925d2viwXff37t6++6Nifu37z24fufe2Hd32g6N1tZ07tvdmMyLujY2Pj1inT99NiOpJHNnTkqI4Jcffnz48GFz21F+Yn1IcpMo+6Agq2N1TMPy8Grm1nLHLWUs7j43kcyJW+HEkzgJ5B5+AshSCAyChEJQUAgaqYlFqsGtbLy9PDYZwAy0rNYhAkoRDiGffjb3ozmzPlKB9abB+nD2rFmffaaPpuqZBuCtV5BNOMbGzkY0JzKVaWTsbGzhamblZucQYGMXaGnj78Dc6OImcPeJcvWP9ViRuGMdd384V7Ztfb4Po8DPMytgeb44uqe25WD36Nj1u7fuPfj+/oMbd+99+/3E9Tv3bk7cv3Lr7vj1u71HztfXdUv3Nqfwo65dfAqsM3VVbTlpRemhEb/98svDhw/bOo8LkxvEma2huZ3cjPYN8c2rYuq9xQpXvsQjVO4XVeMqVjgLZMt3NLp7bYN8pQ6HIKEaKBgEhdJEo9TQQatC3TjrDRB4bbdo7Y0VKE7YzHmffTR7pgqstwLWvM90EAY4qivBdg3Z1M2Y6mBEZdJM2FQai2bsZGLGtrBytbTxtLUPpDtv4XjwXX1CvVbFrdiYlrdte3OUOM3TI4pGyHa0irEzj3B2aymVHR85f+X2xK179+88+OnBr//78X+///jb7/d/+e37H365ef/nkxdv7G89UlvZnhmRdPWba9PBOj48lJ5QkJVanBUV+/B//3v48GFHz8nQjP2huQdD87pEeV3BGe2bkg8ERNV6hVaujm9aEVvPEsjY4qoNqa10pt/SxV9rqsMh6ggYBIWEoLTg+tuEmZ7sdTiMieWGYu2tcqxf/Kz58z6aPfPtnN7/r8H6aPasWfPmacF0tQgMvN16oqUv2YhpbMw2NeMY0Vj/j733Cq4rO8+076YtuUmqGXDO2WHFnfc+OWfknHMOBAECBIhAgiTAABAkQDCBYM45Z7LJZuocqG52s7NalizJsj1OI3ns39myPeP+LzZbo5r7wY2B2oVCOAdVq+rBt971fmHFE6VpaZXpmRV5hY0Fhe0Vlf01NavqG0eae/b2DUxf3bD21antxxrqZhLh/anR6ZKSg7UN71169cc/+sWv/+Gf/uFff/PlH/5y39HTl67cunX30ePX33n7/Y/ef/b5o3efXb3x+M7Ntw+M779y5sZHTz/+5KPPv/j0q5/95OeP79zbOrhhfWf/ocnd//qbf//222/feP+b8UNvTZ7+4ZZTH2479/GWUz9ce/Cdnp2PO6ce9ex+s2vH68u2Pere9Wb/rsehUA4FVCKaQBSZGoZgD9vjbX27q4vavb6Ssg13vGvveLr2zYE1W2AtmDdv4UKn5HZ48gL5g7GC3nhmU0ZmXTK1MpFamUirzMyuzc1vq6joq6jsrasdqKsfamrd2Nyzf2xg6+3hla8fOXy+pfpyYfq54px7wxuuDAy+d/bKL3/xZ7/6+3/61//9nyfOXd/a3Xtp09iFTVvOj209vXXyxJbJo+Pb9o+M9CxdcXh85+cfPPvlT3/+9adffvTOB2/df3Jq++5dA2u2dvZuWj5w6/zFtx68duz825PH399x5sOpMx/uuPDx1nMfrTv0bv+eN5Zvf7xyz1sDe99Zvf+dgX3vrt/9MOhJI0AgSCJYkgXDLrpSvZn1HRP56bX+aE3e5gfxsYehngPzFs2BNWtgLVrklL0ONeLP6IwW9sezWlPTquOJitT06mRGTWZuQ07+0oLi7tKKntqGNfVLN9cum2jpmj44uvvecM/d7eP3J7fcqCu40lw/U992bfP42+ev/uVf/vp//N0//u0//cvOid0Pdu/5+PSZ5+cvfX3r7pe37n59596PHz5668SxnrrOi9OHzaPfbz8+//D9rX2rN7Z0n5mc/rv/+dd/89e/unrv04nj789cfDZz8eOpc882n/lo6OA73buetE7c65l+tO7w28NH31t77KO+0UuK5MZINMFSqK5h+9LOzQfOvZufWhXJW5G69XX/ptdCvYfmwJpVsByyV5dcRrAilNcbz2pLpFYlkhXpGTVpmTVZufVZuXW5hc0FJd0VDevLW8bLO3ct795x+9ilR/tmbk+M3t+/78mO8UvVRReWr3jnzIVPnrz/61//7V//wz9/9bM/3rNh7LNTp764euOzK9c+uXz9s9sPPr312lePHp3dOrGqc+OZ7fv/5R//8XfB+vitN7au6B+ub791+JT5kwdvfr3t5NMDV57vOv9s27lnY6d/OHLkvb49byzf8Whw39trDry79tB7a45+2LvxjEgMgiSKZYoVTXTo2Nnfv6tv+FBYT8brJ1K3vhXY+NDfPQfWbK389xbMm79okUMNuP35jlh9OHNZLLs1llqdTK1MTatKz6hKS6/MyqzOy2vOK+4qqVlX1rS5tH3X2NCOD27ce/3shTdOX7g+NfHo4KFb4xNXRtadmZx+//UP/uVf/+3vf/Pvtx6/e2Hb1NcXL3595cZnl65+dffhT959+qN33v/xm29O9g1tGT96YNP2f/qHf/z222//89tv//Pbb7/99tsvnjzZ1t6ztqb19rEz33777X/+539cf/jZ9lMf7r/0fO+VT3df/nT81IebTjxde+jdVfvfGjrw3tD+91cfeH/gwNOlg/spECmWKJYpUTTB7hRdBbHaqK8spiUTXQcDGx64hu+rbdMvL3plLqUzG89L819esCTFHy33x+tCiYZ4WlMsvTaWWhlPVsRTK+PJstT0yoz06ty85uLynvKqwbLa4eqmzeemDr959tqr5+7ePXjuzesP7k0fefbqk7Pbdq1Jz9g3Mv73//ybX/7q744cOv3u0WNPDx9+d/fM9eENT89c+vq113/81vvP79wZXLZqz/Tl01P7/v3f/u13I9Znjx5NtHUNVTbfOX7222+//c1vfnPh9vOdp58dvPLpweuf77j4yfipD8dPPRs9/uHIkQ82HHu66fiHQ4feX3v0WX3PbswLFEsEiyJRHJI7IPtT3YUxf2k4WOrtO40Hrgqrbwgt2+ctnANrdsCa9/KCFIs/WRdJ1sUSVfFEdVqsKh4piUeKU2OlaYmSZFppanpldnZjQWFbYdGyvNLBZW0jD4+evXfs4u3Tt24ev/XkzttvXL3/+Oipr97/6NKqtTP19a/euv/1z//8yOSuz86efjK5+enM3kc7tk031D+c3vfNvYe39+5eu27mjQ+++fKzH5s8/e/vwHr31q3xhrY15U2vnrn4v/7jP/7yr3597Oon0xc/3Xf9y+0Xn0+eezZx9qOpC5+OnXo2cvTphmNPR44+Hdz33vCpT8ubRhBLsNkMTXWf5It58mubJnIzO9PSWt1D17je82TFBbluYi5izSJYS1LCicpYtCwZKor78gNG0iX7HJIrpIez/LnZseKMeElWanlJTl1RflNuQft4/+g7F+68durmjYNnHt586/X77z2+9cajczc+f/DmleNnOyMZLdWdO3afOrpq4MaqFaebK+4M9Z4bGDy/ZuD17ds+PXZ4snf16N67D5/96fX3fnbuzrunj10+NXPw5pkLH7z5wZObD0/tODTQ2Lt9y4GvPv/q+Wd/sOfy850XP91+6fNtF57vvfb5zNXPt1/8dMuZT9Ye/mDkyNPhI09XHXx/4+nnOYXtkEUYSwRLmmD3i4G8rPaNWy4XJFvSc1c6hu/Cgcu0/7qjbXr+nN0wS2DNf3neosUBX3bUnRXQo07JrVFdp4ZKdZmoTtGZdCSzA3lZ4fzC1JKCzMrc1KKjI1veufTg4fl7N/cef3TxweO77z28/c6bd99649ip4/3964urVrYPlWRWHutouzfYdntl7aac5LJg+tOTJ35+68LzA9uq81t6px/suPJ886n38pfu2Lj5yGB916b+sSN7Lh0/eHnr6J6VPZv2zlz88JOf33/vD2dufnHg1ld7rn+1/eJne65+sfvy59sufDp+5uOxU8+2nH62/sjT9Sc+Gj35UShaCjlEsCgQxSl5vWJ46dIte6ZvFfjLsmq3uDc9kNfecqx/LdRzeE68z8ayTYP05YWv6JLbKXkdolMXDE0wVEE3C8YloohIVqkRdSRyo3mZsfzKeN6lrTvfuvLw7qkbtw+dvbv39LsPP3z98WfHDl4pS8tf5rBvzshoy65eWVZzc/3Qa6uab/TVT9SVT1dV3l+3+vnUhscTo63tW1ftfW30xDst647Vdm7r2XD8wPGHb3z4y61bziZiZVFvdlp2fXai9MmDZ0evfbL/7o+O3v/mwJ0f7bryxe6rX0xdej516fnEueebT3+8/vjTVQfenbj4ef/M67KRwIAgKAhEdst+jxwdGz0xNX4u21EYXTrj3Xg/uflB2pbXI71zYM0qWAs1yW2ITl0wDNFuCA6FarpgSEQhUNCoRqCgUi3Hl5ETzu3MrbqyZefDC6/e2Hf+/oVX7x65cPbw5fr6FZrkhLyUlB19nmCpJ21rY8v1waU7q4qmigo2FZdNNTUP1/bsrKxZkVF09f6Hv/77f7n/xjdXH36x/9yTwfXHr9z96siNz8qrhnze7EisOD2vJTWS/8UnP339h7848eDHJx/+5OCdH+2++sXuq1/suvrZ7mufT57/dOTERysPvrvhzLM9d79ZOnaNEidFgqmxXJIvYs/ct/dmf/fOpKss1nM6Mvogb/JJwc53Qr2HXp4DaxbBesUhuR2iUyGqQg1dcKhUl4jiU/3prli5P5njCHokV4YnkRNIHSqtOz+y6cmle68dv/bo8uOHd98tLWy0pvAEUFVwBuzxOoe/UPd0R2IHSwumq+uOLl26Lq94TXnjodF9Rwd6K7LK3vz051//ya9uPP764Ue//OzP//nLP/v7H37zF+/86FeVrSN2KRgOFbv9+YUZlX/42Z++8+wXh+/+6NiDPzh6/8f7bn69//bX+259OX39y+2XPh8/+8mWs8+3nPt4960f1fQfoUCmWERQoFhxSf6MWO2BQw8riwaSgfK8kZslU29W73yrcPvbmUMn51I6swfWvIULXbLXKbqcosMlunTBELDskXw57uwCX3qZN1bsikS1YMIVSfdEh0przg6uu3/s6js3H907c3951xqPM0aQxPMQ8NhuT2S6EyPR8Im85NWasrv9/ecGVo83tG3rHhlbNrqyfXX/uj2f/exXjz//k0tv/eTktssXN5+7d/j204cf/sHX/33/4VedSthlxOyO1PR40c3Lr995/Zsjr/3B2Td+fvb1nx177cenHv306L0fz9z4avral9sufLrzymfbLn48feub4uYxwlGCJYIlmRpeOVRW0Dm141Yi0pRMa6vZ+VbTzHtN0+9V7PqgYOT8XMSaJbBemv/yKykp6cEMh+g0BMMh2DWqSUQNa9FUe1qOI1bqidaEk6mOYNQIJYzwQHHNmYH+c2M7JgbHllUti4by/M5UCIiVYVkOJByJNVmF17vazna0rE6mbSutvLvzwObBLbeefPrZa9+8+dGffvRH/9+zX/7NR3/xL1fufDIoFqzH6cMouoom1vvKtmW0djrSK+VImRKpCObluFPLSobW73l78vzzmds/OvDgp8ee/OLU67/Ye/ubqWtfbbv0xfi5T2Zufnn84c8y8jswECmWCRJVweGWQs21Q/1DZwKO4qKajcuPftJx6Gnn4Y/ajz6vGL08B9Ysrfyl+S+/YkmJ+xIu2eORvU7JLRE1oHgKvYlsR7QjrWB9ef1Yw7KCUJqTOmJycFVRzYXVK/vLqzWkeeRgzJWpSy4rw2Ao2Km9N6v8zkDfjt7+9trlbnvIRewH+jdu7FmVmtlwYfWF4fKNva2bVnaODQ8fWl3QPUmztyhpG+TYOjnSI/p6Rf9KJTSkRtapsT4lvFIOLleSTXpOs7eqIbe3sWly5brza3Y8WL7tcdn4g/LND0u3Pqybebfv4Hteb5YAiDkLxC66/Vqso3VTWd32kJ5dueJAz8nPek497z75vOPk5xWbL89thbMG1rz5ixe5Va9DchmCXRMMiuWw4it2xZOqry6toK9meVNuvUY1AQkGklflll/u78t0+y0MJxHNJfskomlU98m+kBquzyhe2dLvTFYn8lpDgUyLlYu5kjmJfNERXl07uSG4YmW8p69mT3vFRD9O7pAyNiqxYSW8UU0OqJEeNdStBrsU70rF2694BxV/r+zpk92doqueukqoo06K1tmzE94iPVimRxvVtG4hd8jI7pGpRhHFUCBICKiRmD19aGA6q2Q44MgOtuwLrr/vG77jXXXNsfKq1rBt7lQ4G8v+nVOhSxedElEkLHllh52qMlY1OeB1Z0X8+REjaVCDQoFl+OW55YeWdRUEIoutNoxEASsu2euS3DJWRcERC2VprrRwsrKvY3Vb87qy0gaGF0TJJ6qesoruI3vv7l5/8sDklX3jp/ev3DHmK+sSAjWKp0kNtqvhZjXYKfnaiNEjutbI3h7Z3a94B2TvUsWfL7uyZKNO8eWILshygGHdijcrVpmM1UYChRQKBFIIiIClkJ7I8BUMrzuelr0qoqWprgLBUyS5cmRnnuLMlYzY9+emzcwaWPMWLdJljyG5DcEIqsGieFU80RSINaSmt6XGK7ICBV7ZS5FIoMDzuDW/erpr+UhFtchjCAWORwiJABCEJEI0VQuGw3k1JU252TVt3dtXD24P+bI5FupI7k0vGa2r31RZdryr+9TYtpPHrp7fc7bcEfMgKSo5StRgqeRv8mXtWzk+VtDaQVwrZG+/Gm5W3LWKu0B2lynuetXno4qN41iWj9gT+dltDUu35+S0cCxAACNIVar5jbTcZF3/qmOxWEeqMyeZrAsF8g015FACHjVgl13ff2UOrFkEy6X4XbLXIzr9ij89VlmRWlUbyi5xhN2CrmFZQKKARQwJ5HGeL3p81arDK9e0JHN5FjIcAIDyABOiUepIppbXNa3u794UjxfVlfcu7djcVNmZq/uyNE9vILQyGOyI+IZLqg5OzJzfd+rUoatTkwc9kmFgKUfxF2LnqmVrxuoGD6zeM1Ld3Sv76yV3juIoV1zZsr1C9RQrbhlRhuM5DrgEZ2FW6+q1J4tyGhiGw5BiQGRqBI2s4tzO9hUHQu7izIyOyu5DhQ0TOVWjmSUjmWVrE7nNv7/wB3O5wlkC6+WFC92yJ92IR9VwXAmU2b3tgXCVMxSV3CpVKRIoogQJMqIuyekirrrUwlN7L+8Ynmkvq1OwDKBIsCaJrvTUmr6ebZ09U6t6N3c29RVmNYxs3L95YGOR4U7KRkc4mesM9iRT+8sb9k0cOrbj4Mm9Z1+79mjDwCaBp0nRWeZMbFq2oduV9+DuJ/duvL2rdShNtMdEI1f2hEQ1Q3Z6BZXnIcPygMdhPVxY2NW+8mA4kMUyHAQEAaQIzqCRXVW6sqppKuLIKS5d3Tl8tr57f2XHnqLGLXm1o+lFXS/PgTWbYDkkZ5oWTVPDCTUUV3wxxeuXHE5Bl7FEkYAg5Xhc7QsWu6Opii9H801tPb1z48FDa8erMkpidp9HC4c9mTF/Zkv50vENM4P9ExsGtlRkV64dnFi/dmdjIjtNctR5Q0nF2Z5e3F5YO7V++8SqLfu27js0OXPn9us58UydlyoTpb3Fy0cqup9+/hfbVo4P5TcP9o0GsRYQdINKOpURwDaWZzie8CTVX5Bdtr69Y5dTD/AcgIBAgAzZF7Zn11etLa4YTboLl/fs7lxzum3waEPv/sYVu8patqUWdL/8yhxYswiWLBguyRWUvA7BCMjeiBp2iU6NagRSDIhHdvo1b6piLzD8ubrPi8Sa/Ib9/ev3tHdkR7Mqw/GGeFZNorAxq7SruH6gqXtV79ZNqyY2rVg72DveWL28JFmQpvnSDW+m7i2LZLVXNExv2zfUs3HryL6J4YkrZ28V5ZbnZnVWZnX3d+w5f/GDExd/uKxiTaE99uq95+n+NAUSEVEBUYbjrSxnZTgFSul6YGzVVF/PHpEYPAcgwBBgtxoJuwsaGrbm5g5meMv61h7tHD7XtPpYbf++gqatpa07cysHfn9udsNsgqUIhl1xR11xhagyUWJa1BDsApYwpApRi3wZ+cFUh2T3CnpUdvlEPcsZDcp6Z1axW/fn2AODOUU1weSy7PKeourWgorWirZNvcOTo3vHVm9J9SU72obKUgt0IGZ649nR7P6GngPbDq5Z1r9j/e51HeuOzlz0B1PXj58Z3Hyls//4wcNPzl97tmXHnV3T1x6//4chb6rIYwQQ4CHD8laWs7GcCpTaSPr5sfWTQ5s4FnMc5HkEAfFqsUiwqqV1R3Z6Z0Fqy8Doxe7R61UrjjQMHF226lRR0+6sssGXF/5gzm6YDbBemj9v/uLFIVcibI/lBXJDWkAmikt0qVRDUNCpwyv7/KI9rvkwFIKyK0vz5em+imBGUnGlyp4sdzIiuyrd4Rp3qC2W0V+zrL+yfkXl0p6Gvu7W4aX9uwvym5uruqpyKjgrl5fIyY3nN5W2bx0/2FHWNrV2oiGnZt/u85nphUtXbF0/fW/54LGdBx5eevij07e/ev35/zh97R3EC4iHgIM2lrOynJXlFltsMcN7YHDtmdE17QUlNhvgeQQAwkgI6ak5qa2tHfsSoeaK4oGezddqVx5qHTpe03ukoHFnTef+eGHX9+ci1myB9fIPUpYkwjmZwfy8QG6mM2EIhkxUu6AV+OLl/kSFN1LnDpUbgXTVm677ypzBGleo3JfqlewGlgr8aXnBzIBgL3X6K1zBzry6Tc0rhqpbhxq6Omu7yqr6qppHqgpbo560JRamPLM46IwsrVq+fcfJprL2iTWTxdGsPXsurhoYC0YrS2u2LFt5cmr/O5N7n4ztf+vK679cNbJ78aLFDMsxLMewvI3lbCyf8IZWVVSf3rju1OhQUSTOMBC8AEsMaWm5WSuqmvZmBFqaakZ7tlzv2ni+YsX+hoHDFe0zhY3bSxvXvrzolbmINStgzXv5B5aUULIknqgszanP9WfrRJOwLBO5yBcfySscSI23eQJVhrdI9yVUf1R25hrBdCOiUkMnUkh2FUSzMu0BJ9FikjPfnWjOrBmqaV/ZuKK1fPmGzrGh7s0dPZNufxZjY6uzagASizPKJ7YcryhqbimqC2j+/Qeu7Z0+WZrdnJ7WVFI2VFc71lY10tw42r3mZDhZalmSsmRJisVqsVktrM0W1d3rquob42k9OUVDlRXp/pDVxgEe8TyiiEa09MyMwcLyqdxgY1XBirLWnRXL9rQOHi3pOlC1/GDDyuMlTRvnToWztPKX5r38A4vFSFQYsca8vLaYKykiUSGqhGUKxVTD2RmPDiQjXeFQszdS6Q4XO4KFzmimPZLU/End7yBKqjNcFcgJKp6o7IhIjqgR7Mip6qhoGVi2rrait7d5eHBgOhQrVKgjN7VqsZUJ+9P7V+5I+rNCsjNqj60fO9ndN5kbyk368jNCpaVp1S1pFeWJ0mi8Jiuvq7y0r7K02xEsVhwxUXb7FI8dCQbAYdHeklWtC5rpPgAeyUjwG9mpmWuyczfkhhsT/uKQrzASqcmtWlc5cKJ24HRl17HMiqGXF85thbMD1vyXFyxZ4vNl+125qYF8jxYgkEhENu8BRFBQsJjrdLaGwkOpscH0SHsgUuUIlTkD1e5QuSOsUxXwJG6E8l2xTMOfVJyZmj/HlSwLZw1UdQ4uHVla3de/Yqq9db3fk4GxtsiSoquRtHidQTXK44QrumLZWCSYJ0PJqwbTPDkl/txib252elNJxVBF5YaVPQf6Vh0tWXYoo/2wo2oHzV2LI+2OSG0wWpoIFRAksizP8wgCbFB7JFyXUTSalrmmJLm0oWFzRee+1VO3jl59duzm531T96Pl48nc9rmINRvL/s55X+jRQ0E1HFBDQSNq3nMkEEnCMoaEQAECgQCSZti7YrGeSKLTH+oOetu9gSrD76AKxwGOAwHZnu+MZDrCabq/xBUusIcrXNHB3OoNbWvXrtjc178zt2zQygKLjaFYkYnBskBENCC7oo4Iz2Mrw8pY8QjuRKiI+N0JAAAgAElEQVS8aulURtfpcOP+0qX7V/Qda24eL27eFW4+aK/dwxZMypV7M1ecKuo+Ecvt5XnEsDzPIwypQ7CHw9WZhaMZ6f3VybbG2lU7jj56++tfP/7ov++/9EnP5KsV3QfsvrzvLZg3B9YsgWUmoRWqq4IRtsfiRswQDAHLGAmAg+b1fwhSwCMBEr+s5zvdK6Lh7ki0OxwKShrgEcPyFoalAAVle1xxFxnBJn+yxp/oSBSOVCzdsHzd8oHd1XUjVhZYGZbhgIXhLAxHAAlJTgUKDAcsDGvjUCBz2dHbz//1f/3np3/4l28+/6Prb36Tv/xkaul4Zt3Wkt5jRT0ngi37Qy17PfXT+cvPZpSuZRiO4wAEmCDBJdij9oLU9P7sWFdX3eaNWy7sO/nWzcdfbdt1fsuOSwfOv3frjZ+Mbjn4vQXzXpoT77MGlio5JaqZF8GrRHcIDr/sSRrhVFdMpxoCmEJKEYE8YlneynAiIpkOb7EnYBCRQMLx0MbyKTaG5QDgMYZUxaJHdiW0YF20YKBpXfvq/TVtE4LsXmyxWBg2xcYusTEpDCNAIkFhic3GsNCV2tgyeuvY7S8+++mv/upv/v3X//DvH//Bn6X1nkOZG8Olm4INO/wNO4t6TyTa9oUa9zQOXwtlNjE2FvAIQSJT1afGwqGWRN764oze5a1j68aOrxk52TN0vKFjvG/DkS0z1w6eedyzZtfvv7JgDqzZA0sW7RLVBCzLRBWwhJEoINGgWnmkaGlmY8QeQYAQSAkkBBIEEM8DCijHAQoJBshM4dkYFgFCkaBjmWM5wPFB2ZXqy6ur7O/q29W4fHc0WrxwyeIlNmaJ1bbEakuxMYutNouNXWKz2TjIQpFHqqxEDG9RvGQwrfNg+brrtevu1g1dLe057Ws6HG47WNt3vKjzUFPv0UhuLxF9LMtCHiFIPJIv6iqOZKyubDtcXjY6tffOxNTVwd7pFX3TrW3rD86cfP/J2w9uvV5U1fPS/LmtcDbBEgyJaiKRJfOSUiyLRKFIBDyOO+LN+Z2KYAc85DkAeYghJhDLSIQASkgggDAcz7C8lWEhj2UkByWHm6oaloKqNztanZvb1tayqWtgfzha9MriRYut1sVW62/ZsjKsjeEAoBgQDYlpsqfQiNp5YcEi6wJeR/YMOVxpZCwrrN2SWTtZsuJ4dffxWLJRRBoGhGFZluUgwGEtHvHVpBZuruo6W1M70dI0XF/SPjwwOdi75dDOo++/88kHb3w0uWZ7OJj7vbk577MB1g/mm/OxFNEuC7pZ3UuxKGBJQCLFIgEIcjASKlZEXUJUQCICGHCQ5wABhOchAhgBzHKme8mxHCBQcAmGg2pOao9o3qJYRXFmW0vLpoYVO33R4hSrlWWBCZaFYRkWAB4JWHRKbglKCxcvtlkseY5wZ3pFZ1ldc0FhUrdnBsI+l5/lBR6rRPY5/fmGI1MWPRwHbAzDsBxBoleNRiJLc8p3F3ecali6vbOwrbuocfvOc7fvfnD38cfHLn2wdvjg+Mb9mekl/23e789deTJLYL288BVFtJsRi2KRIlE0ixp4SCANu9LCehTyQMGiRhSNyAIkCCAJiQQSyEOO420MZ7ExVoZlWB4CbKeag2o+0R43Innh0rREbXFJb2XzeEZBp0B0ilUbw1oY1sbyNpbnWSBAURXtPnc4N6soM5GvC47J1mWHlnXvqm84tXbDpcntb1y63ts7Hs1e6ouVBqKlwViVx5vj1qIismNeUKgWMjKSiZX5NbuLGvYN9u1dXrGsrrhz58y1HWMHTl94+OjZL1599HRV7yaPHvi9BfPmCv3+34O14IXdIIt2AcsUCRgKJliYhxTJuVXDRfXjGIkMwwIeiUhQsKQRRYDEIKpL0DUiUYg5DlhsjIVhbCzHsrxOVJ2qLqq7FU+GJz0RKg+nLy2p31hSvU7UYxK1OySPRgynoNpFJeCORP2ZdRWdJyf3X96y5dSmTY05eS2xtFpHsDOWtqu+5cjg6p9++fX+PSfi3ty4L7cmt3ZyZEtf78aWkobO8qaqzEIfdXnEQCxQs3zlkc6e04dmrm9dt2PjuqkbJy9u7x89NHXy06/+ZOv4vogR8cmO7/1gwUtzYM0GWAvmzVu0SJVcIlEJFAgSBCIRgDXF39yxs2n0fn7vBT1YarXZLAxnZViG5QikIhJkLGlEkhGlEBNITPHOcsDGcgQSlcgKVjTB7hadkVC5J96UzO0uKF/j9BQYkkfAskiNsmj5qrr+kd6x6oy8kZLiM33dh1prT7VWn26t3hAPrE7PON/T/u7NWz/9o7/647/9zZ37bwVEd0xwtHpDh3t7Xr9++86lWw+P7u8sr9SwWuiLZrlDET0c8RQ0lne3VSxvL67d271yR9dQSSQvO5zjUQMhxRfQXL+3YP5Ls0XVHFiLFNEuEoVAASOBQCoIzqbOmd7tr9euv1G06lq4bheVvSqiGFKWAywLGJbjOAB4CHkIeIQAsbFcio0hkBJAKKQUUgQo4BGEYixRGwiVxNNbi0tWa2qEY3lK7EXJqg0dw+d2Hry26/Dlie2nBvr3tzQO5RatSqZPpMenU/2HMqOnc9NePX7+8cMP7527dWbr7sO7Dp49fLIsnCiT1Cvrhz/79Kcn9pwIQDTQ3n9sdHq8eulARdOanuHS7GqvHMoO5KTr/rjiDYhuFSkOaiSMcED3zqbA+i8M1g/mv5joJ3tUqgtIxJAgqJQ3TXZPvVm3/m75mmv57ftUfyGGlEBMICWQCkgUkKQRTUISw3IMw9kYjuMRhJQgwSu5A4pfp4YARY5lNT0aCZW59Ugg2VpYviYYLTf0QGqoOKC4L41Mvnry+u0TNy4dOH1meMuJ5Z0zba1DBYUlqrYtGt/kcPUL8nAktCEnc53Xe3PDuj/+8//5w2dfb1/R01dUcaq398b0jkevvX1ky56JgU0ndp8dzCiZ6N5wYt+FsVWbXGrAJbpingy/EVWx5hAMn+TOcCWS7oi55DmwZgeshQ7ZY4gOAQk8A/JKB9ZOv906fq9g2b5Y7jJDCchIkJFAkQABhgAhQABAFIkKVgQoUEg0ongkt110OCW3XwmGtGBEDwVUPwY45s7xyv6oPRJKLo3l95SWD+RnNFOiplismbqnJT2vq7BqoLxhML98oqLq1o4tj7ZvvXPy3IrsolZ/ZE998/6y3InU0Khhf/XgiWef/dHJ1UPXt2w+v23b/trSfdnx6zMz9+++vam2pczhX1dQemLXyV1je0eaO5em5valJxtD8cJgRsyf5hAdAcldFMwqiubMgTVLK3/JHG6reHQiIxbEMltXTD5u3Xg9t3nC68uXkaRhRcKygCQJSxSJGBIAMOAhBBjwAAGIANKpZhcMt+gIKb6Q4guqfp/idYpOCgVDcAYVf8we94cqM/LaMmPFFAo2G7u6oWm0vr6jvC7pcdtSbEFF2Vuef3N8y5Obr+7dtKPa8B6pKH97asuT8YH7m9evVR0TeflnR0fPVeXfmxw7PLRuIj+yIeQbSk1c3rqjK7Oo2unZ29xyctv0TN+GZYncpd7oaG5Bh8O/u23pRO/qbG9q0giVhNMTrsjcLfazCdZCnah20VNQMdi7+W51z6FEXrfLnlCxImNZxJKARAIFBDCGlEABQWLWmEMeQh5iHmlUlbEsYUkhil0wDMHQqP7iXZAqRJMFV8QRrswoIkhYZLVlauqZnMw3VrY9PHpsaXZORHHsb246X5756vj4jjWbFBYJNqbRYT9VkvnWmo57a5dPJKKdDufxwqxTEefB+rqWjJzNWfGtuTnjicxNgfAKT2BTNO14Y+ONI2c6w9lZkp4QtKZgarUnVuOLrU1mnxvf2lDdVeBOaFSZtctO/suDNf/leYsWJjIbutZf6tx4Jb1sMB4t9Spegygq1QQkmYoKAoQhVYgsYVHEIgIYAywgSgBGAGGARSQoRKVIJJDyPLQwjJVhORYwLG+xsQstloA9nJdausRqFSDclxrZqcrXu7s2NbVnUqXLMNarxkgwsqOteXfvmh1bd1dl5pdL2p6E52ZX5fGCtOl4MF937kmmz7jcnfZAvt2+s7R0Q05+s+6sFPUG2eg3nCebmzuLazNE+2pvbE0ouquyrtXlH83IPFpb+fja+eblG/LjhRQKs3bv1391sP7by99P4UH/jlt1Q8czc1p8zlQRywpWvgs5lEAqYRlDCgE2ARIgJZAIkIpIIBAjgBCPeA4AHgIe8xwEPGQ5PsXGLLHabAy3xGpbmJIS1EOZkZxFNr7AnzYdCo44XXvaupriiY7s3G2tyzrcvuUYn+7ounX5/vnDV3e1ddVJ2maHdiwZnDRcuyPh/R2dJ9vqh+OxqazcYwUZ54qzH+zeOr2iq9PpH3YFt/rCO8qqJYDTRWVA965NTT++onO17hxxuM7WFL75+M3C8o7ConYRK3NgzR5YS1i+onGkILc95EkISBaJIhNVxJKEFQFLMlEUomJIMSQSlgQkiEigkApIEJCAAX5BGCCAhzwPAQ8FJCCAWJa3MZyVYU2wQnqgIKMU+Eqq4hUtklaqGjW+yK6CwtONy44NbVyZyLizdev13ZM72juPrV51Y3rm7JaJfctaD+fGdjqdB+PBA2nRmWjgbEvbk8OH787svrWm52Rxxnhq+kan71RmxuHczFzFAXiQKxvFRNpV335554EVkjqelXNtoP3m1Vv+QEZ50yaX7vv+KwvmfKz/58+LZgqLJRrMc8heCUkSURSqalSXiEyRQJEoEdnU7AgQCLBZvyARWSGyiESHYPdJ7oDs8UoOjSgyllUiI4B5Dpp1EDaWT7HZFlksHsHIzVuabNpZHspKCKJfUCJUWqM7pgLBFf7AtsLyO/sPbCvLOtXZcrKn4+be/Xempx8f3H9reeN0wD3lck7a9QnVmFC1Y1Xl796888GTN/bV166T1W0u+75YcDojw4MlC8OFBMWLxRVpeVvK6kZi8eMrOreUlx3v6dw/faCybybgin1/wbw5sGYDLNNu0AVNJoqAZQFLIpHNKCVhWUAiQQJFAgKY56Ep3gmkKlECaiBmhBKOSNweiqr+oOxxSU6/4teoLmGZQAHyCPCQ5YCVYS02hvAoPZDX1rolonkVJIhYionqKsMxEQmvyc4aDMfGSgtGMpJDkfBKT6A/Gl8TCW2MJPZlZaxxOgcUfYWmD3t8e+KhU4XZbxw5+ujo0fUF5YWS0mt3jBqeEdVVqTjS7S4JEQlRPxVrXN6BaPJoZ+eFzVtePXLk6Sc/qVl5zO2IfW8Wj4T/hcEyqxsWLdQEXaWqQjWJKCKWDcFuF+x2wW4iJWKJQoHnoRmxECCQRz7Zn+aIpznjGa5ERAkYVBORpAuGiGUKBZYDLMfbGI5heZYDVoazcdBF5BxPwqsFAI8BpPmqa5XdPhpN9OcWl6rOFqe/1u6vVJ21iqNS1ppkrU2yLxXVDl+kK5LoUI2ZSORwOHinb/m5kfWbM9OqBbVYdiZFrUw2Vqr6MkVb54ulizrPA7+guakUhLTG6Xnn/pNH733RtvpANLtbl5y//8qCObBmCaz5ixY5ZLcuGLqgm2CJWNaobp7yJCzLRMGAQIAhjwCPII94HmJANaI6BLtd0EUk8hxgWR7wiOOAlWXNnDTLARvD2VjOxnAsB1gOuATDLeoewYhIrkLNXyk7NmfmtSSy3URJSPaEZE9TnBmyM1XSMyQ1RNUCyTi3Yezc2qFUQpaqzkZRGSuvXJVfEUUkU1JLFHuurMUEebndO1NTu6e7J8PpcQKSpbgKRLVPd94+fOr4qRvFdeuylu1yetMowN/7wRxYswiWS/a6JJdCFIpECSu6YEjkhYMlINEQdIUoBFJTZpl9fAzL2VjW/JZleY7jAY/M+ncby1kZ1sZyHA/NL1gOmO8SseSkclR2FToiIVG3E6XS6SmwewUkAh6xHIA8pBCzHGBYriIYmIlG9qdnXenp6AhHGmR7A5Un0rOq4qkpNkYnQpGiNqpah+ZZobkmEumnVvY+OHyoLxLrErVu2bg8sXN8ZKqwfEXj6uNp+a0UUIqlObBmD6x5ixY6ZbddcMimxsKyiCURSwRSBDCGRECCjCURiQgQnkdmWOI4AHls0sBxgOfNUXu8qagsNuZ32pc5lgMQYAQpQSJFgkFVv+wMSQ4CsY5Fj6CaRTsQIJ6HPCAuQodD7lvVmTfzg4ejgbHikiy/v1937ZHUG2Wlaf4gY7NmS1qZakSImIXEDlEeS00/NrLh6dOPrm7btQ5JJ5taJyeOZtQOta07nlfeATgoIHEOrNnOFeqiQyKKYtYlI1HGil2w26ldJjKBlCJBQKbzTiDAPI8gQBBgnoc8B0zObCxnZVmz1Ph3HxvLcRzgOAgAAjymSDSNewypixp+0fCLRkh2BUTdRWU3VQKCWu92XSxNf1SeuFMav16Z1xwIQQ6+vHjJ+kTsQUXsal1OttNdItubFXsdEgc9/hVFBac3bfzg6ZdvffqnZy+9tXd0Z1iyt9X013fPNK3c6Q9m8gxAgFAkEiTOgTWrYKmCrhDVTMIoRPNIbo/ocgp2EYkIYBGLBFIMibmd/c72B8yyGSvLWRjWdK2sDGthWMvvsMVxAEFCkcCahPEIAMzziEKqEy0me/L0QFJ2hkU9LjlzFMcat/tERuxiUfJiTWaZ3/mK1fpKSsqCJSmtodCRquREcTyu2gskrU+3n+nr/+De48dvf7L3wPX+gamWulVp/kKXkcwu7WldMZOZ0yhTVeCJSlUzBlMkzIE1q2Apgi4ThSKBYlGlmlt0+SSPShRzPhZFVEQigRTyGAFixicIEAQI8JDjAMvxv0vS/wWWuWPyL5QZb2M5huU5DnIc5DiAAdaxpBHZoKqD6kHJaWDqRiRX1aKqNj/FsshiWWyxLrZaWYahPCQAWRlOstkmapoPH77UvXJzUVa1XQwH/aUeb547XpNR2p9Z0KaqbpvVCnmAIaFQEJCoUk0mc877LII1b9FCTbSrVBORKGFZJapdMFyiwyEYMpYoohISKRQwJAgSEyOW480eQ4blWPZFi46NYU3ZbnnxMCk2W4rNxvOQ/w4snoc8BxkOmDYEy/EMy9tYnuMAhlTCil1wuCS3THWMVUR0SmSBKhzAHI8IEgUsMzzCSFBEI+KOe+0ZPl+521voiNaWdOzpGL26Yf+b3kj+okWvsCzL8cCMrxgQnocYEgTpXMSapZW/NH/e/EWLDMmpCbqIRBlLGlV1qmlU1ahKoUAhVYgiYQkCxHHAlOEvGglZzmpjrDbGVOvfKSpo/tb8SYrNZmVYU2MhgAEPzcMj9x1tv41hKQyzxGbjARKxolLdUAMeV9LvzXD787z+/KyMhqKS5YnsxkROU0ZJV17lQDjRFEhfFi9Yl1Wzc/WO18YOvTN19tOpkx/qzqjFajMPE+bOiwCGPCaQ4jmwZhGslxdaLG7Nq1FNRCJBgkJklShmGYzZoSogAQNiHgN5HnEcMPOAHAetDJtitf1212NYHgCMADGLmC0My7C8+dgYjmV5wEOOgy8OiYDwPPxtT2KKjTEdCoUoZvs1hhRBipGEoaCpMV+o0RGqj6QvK2qarOqa8cS6a5fuzaucquk82jV6Z9mG2zvPf9q//T6R3SzLcTxkOGCaugAgwCMKKZnTWLMH1oJ5CxYv0gRNeiFvRRHLEpFloipElbEkIREBDF/837/wGqw2JsVms9iYFKvNyjAWG2tlGBvLQYBFLFMkmniZ5rs5MM1iYxdbLL/tEmNYnuGAjeUZludYoAiaQGSzhZXnoFN0qVSXqaFLHllwqYJT09K8qV1Z5Zsal+3uHTlXUD/hT/SmF2/Or5osb55JVu3ObT++as+73aNXGZ7aWJ7leJYDPA8BQAAgCJC5lc+BNYtgLVpkFw2ZKCKWzH4KikSZKDJWKBQAD83mCLO4j2UBy/IWG2Ox2my2/6PWGZYHPMJIELEsExUjgedebEYWhl1ksZh6K8VmS7ExJk9mSw/PQ4uNAQAzHL/IYjH/GsdBmWiG7PPa01yuIrs9z/BVOGJtFZ0zzQOHuodO5RdviiV641nD8cy1yZyN3uwxf+WeltEHzSsPWK2MzTRBePiiIBFgwEMMCZ4Da/bAeqGxHDJRBCSauxhFAkEvssgYEgKpWQljqm8TrBSrzcawNoa1fpe9wZASJGBIzS2M4XiGM+nhF1tti63WxRbLEqvNPOIttlpTbLYlVusii2WhJeWVlCULU1JSrIyN5U2VxnIQQ9GhBNzecmek1ZfW68/orVk2U9F9oLX/WFffscz84YzsdeHUPn/GWmfeeLj+QNvYw6LqtSkpKTaWN3dbADB4ARYyK3/mwJo9sBYsXuxRfRKWKKQylu2CXaP6iwQOjzAgAhLMJDSChP+uYMHKMBzH2xjGlOc2hoOAmPWADMszLGdh2BQbk/LdCBATqRdg2cxvTSvB8oolZZHF8qLpngMvGIWCgCURSyq1G2rY0GJ2R7Yv2hbPHSho2ta0+nRGzWQsb8Sb7MtonA6U705beqxt7LVkTkeK1Wp6/abA4nhkToHHgCA4lyucXbDCekinqkPQvbI7IHsDst8reWSiIIBN2Qt4CHiIADbPhjaGtTEcx/HMi+Z603DnTJFuivElVtvCFMui72BaYn2hyZZ8NxFkYUrKwpSUhZaUxVZLio2xfLelchwkUKBIkolqF12G6KRIIFCQqO4UXSr15lev69l8vbznRGrtLnfWcPqyo47iHUV9F/L7rtiD5SlWiynjWJZnOd4MWjwHCKRzGmtWfawFixcFVU9Adif1UFwLukW7T3J7RSeBBAJkCnaeAzwHAY94HgIefec4sAzDLrHaLDZbitVmynnrd26WedD7bbha8t0LTKW12GpdaElZaEkx5RfDclaGXWKzcRxEkFAkOkWHS3LrolOhBkWyGQ4lJOmyr2LZvra1V0KFY8GiCXf+WLjlsKtqOnvFWW/tQUENcwzHsDzPwRdJJ4D4F+ltBACaA2uWwDLFu092hhRvRPXFtIBbtLsEXcWSgkXII8QjBBDPQcBBc7yMmTFEkAAe2hjWjEMpVmuKzWZhGFOVcxz8PwaV7UXEsn7nbC22Ws1Y9UpKymKrdYnVarExVoZLsTE8jwQsGYLDr/hcklsVHAJWeB5joorEHk+vC2R3Z1eMFrRs17PXefLHjZz1zuo9jvLd0YbD3twxiFUz1/TCjOUhywHTIkEAfxex5tq/ZgWs+YsW2gXNIzr8kium+jyiblBZwYIAsQCRhLDyotKBEEgIQAQiDBCBmOd4hmUZlrUyrMVmMysaOA5gQIh5kOQhx/FWhkmx2iw205hgllhtiyyWhSkpr6SkLLHaLDbWJM8sizBniopYtosOVTBEItsYlmV5uztL1NOyKgcyek64QkVSoMRZPqWXTanJFWr2Oj25ylm405Hay3LQamNNgcVxgHlhOiDAIwEJc1vh7IK1cKFHNMKyO6Z4w7LTK2guqrgEzUlVDVMJYQFiluVZlpexICNiPhQgAgDmAeYB5AHgecQDDKAAsYJFBYsqFkWIEYAMy9pYlmU5K8NYbDbzWWK1LrZYTGfrt5vjd2BBkciG4HCKbo6DDAcp0RFWbSzKqxpM6z2VWj4SLl1vz99sL54UosscqauN9FWu7E1+fx3H8WaKyUwScL+zg2NI4Jx4n2Ww/IIelhw+UXdR2SCCnYpOKhtEVBGRERYR4Tke8sAMYBLCAkQEQAFCEZqfkfmZAEAAlBFRTSIBgiZ2HE8AwgBhHjKM6aayDMMyDGN6rUus1iVWqzleCwFiDgM3BIeN4Wws0JWwSJ2LLSnx3M7sleezlx4MN+ymyVVy3hjN3ihljcn5mzypfQEjm+detAYxLG9jWfNWC8BDnnuxic+BNUsrN8EKCLpf1J1U1gk1iGAQQSdUx1THVMVERPi7UEQ1LMqICBBKCFMABWjGrReZP8Dxpg2FeEAAogBBHiAeEoAgD80vWJY3PTDzLZDjGZblOd4MNjwHTT8MAWIO3LIyLIAixarFanUmGiNtRyM1e9yVk1LBiFY5hXNGpESfGlseTLQH9TiB1Dwi2FjWxrAcx/M8xACbVCEwB9bsguUVdK+gGUR0UMlOJZMtBxHtRFQwkRAREVGwoBPJKWgqFjUi6kQyqKRgIiIsQIwBhCZMEFGIEICQB5iHMiIUEgKJiAQzKcRxgGE5hmEBx3McC3nefBkBiGM5EYkaMWSiIkhNFz7FxtoYFvLIYrV6M1o9DXvthWNy9jBKXyUXjKuRpaqvKhBvDgZLnZJHJop5wOQ4My9pzlpCPAdkItO5Qr/ZWfaLsplXXnELekByBCR7UDJ8guKkkovKdiLqRJQxkRBVsChjwSEoChFVIhpU9sl2n6R4RclOBYPKEqYKpioRZSyIiBCIAA8gDxUs6kSxU00lMgYYAwx5xHPQxrCmtOc4XoBYhFiAiOd4wAECCEGSIXkkareyACKZ4THLAYvF4khvdRYPG+48R/4wzRtV0odUT3U40eTz5Lhlny66KJJs383u4nnAcQBDwnI8xwGZqAJV5sCaRbAWvhKSHXnOSLYjnNC8UdnhorJbUHUiapjqRDSoLGNBQEQhskpljcoOQQkojqCsBiTZL8o+WfXKqldUXaLiEhSDSgqhCPAEIoMqOtUMQZewLGJZQBKBFAPMcTzLcpCHIqIaEVVMJYgBx/NmPQ1AGFLTJlC1sOHOp2oYQ8mb2eUs2qQ78jRfiRxs0O35shLF1CBQNESnIhg8j8xqC47jWY4DPJSwyPMQ8FiimiTa58CarcXPnzd/0cI0hyfXF87xx+K6L6y4fKLuFVU7ldyi4pN0jUgiEkRE7YLuEAy3aLhFxS9pXkl3i4pXkv2yHpCNkOoIq86gYvdJukNQZExEhGVMZSKJWJCxJBPFLhgKkWUiUUQtNhvHcfTFOQCJEEGeIwDICMuIYABtDAs4wDIMQpLdSETTClEAACAASURBVHX5Kg1PEU0s01xFEjUEohIkQkB4HslUUwW7JjgYFlhszBKrleV4wAMZSypReB5K1HCpQUP1zd1iP0srf2n+vAWLF6U73BneQLo3GFUcUdURVhwhxRFQDJ/qcAiaiEUJywpRHaLDI3l8ksshyG5RdYm6V9JcouSX7GHVFdXdEc0dVBx+yXALmkpFhQhOQVWJRCEWEJWwpFLFIegSFgmk5jxtwPEcx/EcDzkecBwBUMWCTkTzxCAiSgEiADtEr9OT7wpU6NE2d6QFIonjAIQUIxFCIhDVo4SgqdwZxsZyGGAKvxtaiaghe1xqSJM9c4PXZhGsRQvTXb4sfzjNE4jp9rCihVRHSHOFNVdI9zklp0w1hWqqYChUd0hut+R2inaXaPdIDo+oeUQlINuDiiOsOsOqM6g4/JLdEBQRExFhhVCFiAgAyAOeAzzPI4BMB59AQiAiALEsx/OA53iWZXmOIwB6RMMj2iVEMQASIjKRRSzJWNLksN2eKdvTRaIDgM2LdCjR3HJQoY4UmzXFajWdWBMsDAkCWKGaWw04FL8qOudq3mcPrPmLFsY8wVRvJN0fTfMFA7ozrLljhj+seSJ6wKsEDcmjC3aJqDLVVcHQRYdDcpk9rm7REVRcPtnhk50h1R1QXD7J4ZGcClFELEhYkLBgymczcwd4wHIczwEEsIgEg6oKkSBAkIeAAy/A4oEMsYqoRhSRSARADCDigYwIx9oYxsay3P/f3ndGN3Wla7Nm7v3unbm5k5v5vjWTBNy7jXuhEyCk0N0kuWLjXsAdd1XLkqxqNUvuFVfpqPfm3uQGpEwIEDKZzIRAQnoyaef7sbEwSeYOSbCBjLye5XV8tM8+R0eP93neZ7/7lbOjq5uLt7dPeLBXRNDWZ328Ihycff/wtMMfn9682cHZ2dnTwcHJydHJxcndy8030DPI1yNgq2ewm4uXnVgbSqydQWH7QnceCN+zN3jnNr/Q3f479vjv2uG7Lcw7fLvvjjDv8K0egT5ufj7u/j7u/v6ewf6eQQGewf6eQcFeIRE+Ydt9I3b4btvuGxHiGRzsGeTnvtXdxdPFyd3FycPdxcvJyf3pLU5bHF0cHEGqu5Ojo4uTk6u7s7uni5eHi6eni6eni6efh3+gZ2CIV3CE3+6IrbsCfXb4eW8/uPO4t4unq6OTh5Ozt7OLq6Oj45bNW7Zs2eq2NTzw+fBn0gP8Xwj02e3nf9Q7JMFle6Zz2Em34HjPkEQn92BHB0dHB6dAr3A/z2AHR2c3Fy8vdz87sTaQWL9/Ypt/8N7gvXuD9mz33Rnhs33b1t0Rfru3b929a+vufYH7DgTs2eO3LcAjINAzONAz2N8z2M8zyN8rNNgrNMwrNMQzNNQ7Yqfv9nCv0GCvkK2ewb4eAR6uPq4uni4uns7OHg5O7k87uGx2dN3i4LzFwdnJ0c3Zyd3J0dXZyc3N1dvdxcvb1TvMJ3RX6P5dIc/sCNmzPeK5iNAXt4VFhgQ9F+YbEeET5rjFwW1V4Hs6OXs6O3s5uwd7bw/ceiAw4MUg333+QbHeERkOeypddxS5h2Z4hmW6eO/ZvHmzo5NrgP/zPu5bQTapPed9A6PCx3/32O//J8g7MNxvV5jP9jDv7eHeOyL8du4O2ncw4vkXdrzw/Pbn9wft2uu3LdwrLNQrPNx7W7BXWJBnSJBXaIRvxC7/nc8E7tm5dWeod1i4V5i/R4Cnm5+3u7+Hq4+zk7uLs6e7i4+Ls6eDo6uzk7ujk5uzs4ebi5eLk4ezk7uDk5uTi5eXe2CAV8j2wN3bAnaH+IaF+oUEefsHevsFeXr7ubq5Ozl7ubi7OTl7u7h6O7u4Ozl6ODn7urj7uLi4OTr4urgHeu/0D4jyDT/ltrfKYR/WMyLdy/ege2iis3uQw+anXd38fYOOuTrdTk12ty+x38g3/19PPB7kHRzhtzfcd+c2350RPju2+W0/GPHCszteOLDr2QM7Dm7zDd/pE7bDZ1uod0SIV3iId3i437YDofuf3/HswR0HXtz53AvhB3ds3RXqFb7V3d/Hfauvu7+Hq4+Tk5uLs6e7i7ebs6ejg4uzk/sWR9ctjq6uLp5uLl5OTu5OLp7eXtsC/PaE+u8N8tsR4BHk5+YX4hkY7L410M0rzNMz0N3D29XD28XV19Ul1NMrxN3Tx8XZx8U10M070M3L29nNy9klMOCo5+5S311FPvsqvCJSfP2e9fPe4Rl03MnFa/Pmp92cXNxdvBwdHMEk9L+0877nwL5Nmzb96jf/uQH49W//81e/+Y9/++1/hrp67fXattszZKdHcIRbwHa3gINbd+0P2vNMwK4wj1A/Z99tHmHbPcPCPILD3INDPEK2+UU8G77nue37ngnZt9Nv93aP8FC3oEDnrVudvAKdvEJc/PwcPTy2OLtudvR2cPN19HTf7OL4lMOTf9zs8LTLlqecnDa7ODzt7OoW5rH1ua0++/xdQ32dA7a6BAS6Bge7BYe5BYe7h4S4BYS6B3o5erhtcfVydA128Qhz9wxz9wz19N7m47/TJyDA2c3lqac8Q+O3PFPruavK+xn0Vu9nQ519gtzDg9x3umx2f/KPTzltdtz85Oann9rivNnZy9HTzdH917/diBtrw6ZNm85Wlj1gYlU2W2AYPpWe4unj4R8SsAEICAnwDwkICQ9OjTySE43Kio7JiUVkxERnREVlI5AZSERG9PHEI4fiDh1OOnw89XjUyWMn0iJjUk/ExB0+lnDkSOqJ40lHTyAPHUUdOhx/6HBSZFTSicj4Q0cSjh5LOHY86fgx1OEXUo4dSzl+NC36RG4cIg0RlY6MTomJTI4+EXf8aBIyLj42Lv5ETMzR46ijxxOORsUfiYx+/tCJg88fOfDs4QPPvrj/wOFnnz323HOHD+w/cfBA/OFDqSdOII8cQR59EXXshcgXDhzav/f40YSjx7NPRObERmZFHjwSeWDfiQMHIg++cPjAc3t37zywd/ezz+x5ft++F/bti37+xZhDRwJDA/2DN+LeAnh6uHLYdGjy6rGq4QdDrFi0+HSjdu6Vt8eWrpitlywLr28YRhdeH1++MrZ0ZWL56sTK1cmVNyZXrk4sXx1fvjK+fHly+crk8pWJpSuTy1cnQJvlq2OLl0cXXx9bfH186fL40pXxpcvjS5cnVq6OL18dX7oysXx1fPnq5MrVieUr40tXJpavTK5cnb5wbfrCG9MX3pi+cG3q/BvT569NrVydXL4yuXx1YuWNyZXb7UcXX7csXDJZXzMvXDJbXxtbvDy5fHV86crY0uXbPS9duX32pctji5ct1j+Z51+xWF+1WP9kWXgNvB3LwiWz9ZLZesmycMmy8Pro4uujC6+PLV4ZX7qykTfWsvC62Xpp8vw1St90VM0DGrHicBIUFoqqEcWiIQRGspGIxUhi0ZJYNBRzN2LRUAxaEoOWxGAksRhJDBoCv8HG9wEOicVIYm8fu9oMLYn5XuffOxH0D3teszMGDcVifvjs944Nvr0xaAiBEf9MVv0sYtlhx/8CO7HsWBfYiWXHusBOLDvWBXZi2bEusBPLjnWBnVh2rAvsxLJjXWAnlh3rAjux7FgX2Illx7rATiw71gV2YtmxLrATy451gZ1YdqwL7MSyY11gJ5Yd6wI7sexYF9iJZce64GEnFgorQWIhO9YDKOy/KrFQWEkqSZFJVdmxHjhJlK8ftx5qYsVixFXNFp54gSe22nG/sVDEMcTejwU5jx6x4nASBAaKqRXbsR5AYqD1++AedmL9U6DW/L6PHX53J1aCwED3cqL7eCWPNB4NYiHQYhRWgsCIkVgIiYEQq0BioESCFIWFUDgJEgOhsBASAyUQpAl46dqWSCyEwkJxOEksWgyOQqDFSOydTsBZQHsUTgLaI9ecJalOVsY3IjFQ/GozBAZCYMQIjDgWLbbtiUWL4/FSsG3r4YHfvQeCh51YKCx0iqwgdk8WcvQ5dHUqSZHRoMyiqYH8LOYaypqM2TR1fc9ULkOTTJRl09V13ROZVBW+cyKbrs6iqvKY2lSSIpEgO9Oow7aPVbdY0ijKM426U2RFFk2dy9CkUZSZVBV7ZL6gUZ9D1xB7Jou5BnznxEmiPJehyaFrkupk1S0W5tBsMcdA6p0qZOuzaOocugbbMXa6UVfCM2RSVdk0dTZdXcDWVTdbcujqTKqqhGc806jLYWgAp//V8LATC4GBsmiqEcsrlUJzm3KZNTzPGprjiKxtyhU+tMCDFvIYGmL3ZJtyuU9/sYijx7SNFbL1pJ4pxuBss2yJPTLfqljmQQu1raMJeEmrYpkxONsiX+aIrKzhOaFskSe21nVN5jO1PdoLzfIloXRJKF1qkiyCU7TKl/mShVNkRUP/dEaDigctNMuWGIOzAuki6FwgXWySLDbLltqUK1yxtU2x3Cxb6lSf50ELrOE50Dge/+Bv48bjYScWEgulkhQlPGNd9wSpd6pxZL6q2YLtGCd2T55tMhVzDakkRbnAROyerO+ZzGhQpZIU9MFZfOc4oWuiXGAu5Ogx7WNnm0w5dA0SA51p1GE7xrhiK1dsxbaPU/tnSniGfKY2vUFZzDXU90ziOscLGvVnm0zk3qma1tG6rokijj4WLS7jG2n9M7Wto336i5j2sSKOHtM+Vik0VzZb8lnaCoGZ2D1ZzDWUN5lqWkaJ3ZOlPGMx11DGNxU06hLw0gd4A8F4icRA8Rt7GQ87sQCAfIlFizMaVEgshECLo2tEsWhxTK0IhYUQaHFMrTi6RgQkdnStKLpGFFMrjqkVxdSKkBgoplYM1FUsWhxVM5JUJztJlEdVj0TXiJAYKBYtRqDFoH9bxAQaI1cVGPgzuU5WzDWk1Mtj7pZoiNWWoBkCc5c+e5D3DQ3lM7U88QKpd4rYM7mRD+WHnVhILJRCkrNH5kv5xiKOoaZ1tIRnLOLoc+jqdIoyi6ZOrJMlE+XJRHkOXROPl5bxTTWto8VcQzpFCcRTAVtP6Jo4WS/PZ2pPkRVZVHU8TkIbmCnjG0+RFeUCUyZVlU5RlnCNZXwjEHBpZOUPOocoLBSLFj9Cmim6VlzVbOnTXxw2v8Iankuqk62r274WDzux4nASJBYidE1UNVsofdPNsiVq/wy1f0YoXRRIF3t1F7PpamzHOB9a6NVdzKGrcxmaZtkST2xtkiySeqda5Ev0wVketMAVWwXSRfrgrFC2mFIv71SfZw7N8aEFoWwRPBlZw3P0wdk25TIPWqjvmXywI839AgItPs3Skvum8J0ThK6JeLzUTqw7QGGhIo6+hGugDcxUNVtIvVPU/pkSrqFSaCb1TiUSpAVsXVWzhdg9mVIvTyRIzzaZaP0z+M5xSt90w7lpoXQRiPdCth4ce5Iop5ybruueoA3MYtrH0G1j+M5xrsiK7xxnDM6dbTIVsvWP0LD0vwPYLuCxvpEe2yNArDicBImB7tI0tt+ryjQWLUauUmHVRpIgMFAMWpzL0BSy9aui57bdjFwVQwgMFFsrTiUpchmamFoR6Bn5S2HVA8SjQSzb+PGPRnJgaaLutL/TEoEWI9Di7zS2ze2jcBLgiNqcTNR3T31Xb6g113DHjv9hQfYPr/ZfAY8AsVBYSTJRjsJKUFgokSBFYMQIDIQAwRcWAqTJoqlP1svj8dJYtBhUOgTbcThJAkEKGABCPyQWyqKqTpEV8XgpCgvF46UJBGk84B9GvEoUCASGKCyUSJAlE2UJeCkKKwHOewJBCmLAlHp5ucAE2iCBEY8WgwtDoMUJBGlSncx2PWDyIA4niUWv17zvQ4WHnVhIDJRFU9MHZk+RFUVcA/DNc+iaM406EL7lM7XxeAmuY5zaP1PdYiniGNIpSmzHeFWLJZumTiTIBNJFEPqdZukKOfp4vKS2dZQ9Ml8uMBdx9NiO8apmC6FrIpuuzmVoKgRmQtdEAVtfyjNm09VJdTJizySxe7Kua+JMo+5kvbyUZ6gUmk/WyxPwUlznOLV/plxgajg3U8TR5zI0Z1i60yxdDl2Ty9TUto3Wto3mMjS5DE15k6mArSvhGcr4xgK2boMtJTuxfgAoLJRUJ2MMzgLHvFd3kdA10aE6zxicbRyZJ/dOtSmX0xuU5L6pFvkyrmOcK7byoIXGkfle3UW2aD6lXtGtvcAammuSLNAHZlrky0UcPaFrokmy2KO9QO2fIfVOCaSLjSPzzKG5TvV5+sBs48i8QLrIEc2TeqfymFps+1gRx9BvfFkgXST1TjVJFjgiK21gNpehIfdOp1OUIKikDcw0SRc71edB+EnomqAPzHZpzvfoLrJFVtbwPHDt25UrHJE1o0H1y4g6H21iJdbJqpottW2jwKCqarZgO8ayqKq67skSnhHXMZ5KUuSztKV8YzZNncvQFLB1NS2j5QJTIVsfj5fUtIxWCEzotjFsx3hZkymNrMhjaIo4+mKuoYxvrBCYuSIrY2g2i6YuF5hy6OpygbmgUZdDV+cxNHE4SYXQXN1iyWdqS3gGdNtYucBUyjei28bicJJC9m3/vUW+VCk05zG15QJTLkNzplFXITCX8AwlPEOl0Az25LO0JVxDKc+Yx9QkE+W/mKjzUSUW4BZy1XmPqh4B0VwcTpJJVQExFIsWR9eKomtFwJEHpjzYGYeTIDBQZPUIyOsCL0XXiFAgxkSLkRgoi6pOpyjBS8g11jkYVEBXNuvfZtPHreaKJdbJzjTqEoGcWo00EWvc/LW5D6CrjRT1yFU9usHa7mEnFvjgyX1TeUztWb4R2zGWSJDS+mfQbaMFbH11iyWPqU2nKEu4BnzneD5TW8DW5bO0+UwtAi0G83cVQnMaWVHVbMllaLKoqgyqKpehRbeNnuWbSngGdNtoJlWVRlHmMjSJBOlPcHpQWEnsqjB/2IDAiAvZemz7WBZVXSE0byS3HnZiobBQMlHGHJqjD87SBmY4YisCA1U1m6tbLOS+KaFssVm21Cxb4ojmuWIrH1pgDs0JpIt1XROZVNWA8SX64CwfWmgcngdCij442yxbahyZb5IsNMuX2pTLpN4p9oi1Rb7EGp7LY2rvS+38hwcxtSJ022iX+vyA8eVm2VJ0jWjDTn2fiYXCS1H3NeQBGgvdNgos8jK+KZEgzaZrcuiauu7Js02mMr4R3TZWwNZVtVhKuIZsmrqYazjdqMtlaLKo6kqhuYRnpJybJnRNlAtMhK4JIJjKBaazTaZygbmMbyR0TdS0juaztKfICuRDOfD8ZMSixcVcQ7NsCdM+Rjk3/YiNWEi8LJqkjiRro+uUsRgIgRbH4KSRJHUkWRtLVNyXq7wjUNDiOGDE3y16bEkKyDUWF9gZUyvKpqmT6mQxtaJ/JJhWpc8vUFAn4KWJBCnI8tjI8/4sYiEJshMUbXzVYG1UdXsoUu13eDL42HTIcUvAkZGtx5jPZOZmcqLqVdH1P3dE/L6CQa3ZQN3dYO2KObANFPQP9vO/nOIXgwfy1n46saJJ6oSqwca96Yt++z+Mz/ymow9++VX4k0/gLz6Hr78LG0f/jq5/a9dRydbDxcmUSJIGSZD95Ku0JWHGrvraILU8Fi1OJEgTCNIEgjQOJ0FgoHi8NKVenkCQghEohaRIqZcD6zwOJ0nAS0HSFQp7Z0gDM4PxeClyNY0dgRGvDUWBC4/AiFFYSTz+NqeBpQ76Qdw9EMbjJUjs6gj6SxwF15FYkRRtYQptznHH38vQ8M2bMAx//fbfPlPoPhF0f8bv/qR76Iv5Jfjbb2EYhtX669tfbAtBIXGS2Lof/WREYSVJdTLm0CymfaymdTSXoclnaos4+vImE8hYL+TocxkayrnpYq7hFFmRTVO3KZdrW0cLOfpkoowrshZzDYzB2cpmM7V/5myTqYhjKBeYUurlp8iKNIqymGNIoyiTiTKe2JpJVZ1maU+ztDl0Na5j/GyTKZ+pLeIaygXmHLomn6mNw0mqhJbqFkul0JzL1OTQ1diOsVK+EVxGDl1TxNEDf7+UbwQhaib1l++F3jdiRTbosEfK3/J5Bl5cgWH4M6nm+tH4dw+hblXWv9/Y+iaZ9RFNcDP1zDv7j79fgvnm5vswDH95Fqdx2BtfPfRjVRcCA2VSVc2yJZBZdc7wEkhIF0gX2SPzPdoLNa2jFUIzH1pokS/VdU/m0DWd6vPNsiWOyJpAkAqki+VNphbZEggPOSIre2SeBy0UsPW1baPN8qVzhpfyWdoKgalP/xIfWsB3TrQrV1jDcyByFEgXaQOz7JF55tBcl/p8Fk1N6JpgDM5yxdZWxTJ7xMoYmgWWfePIvFC2JJQusobnQK4YR2zt0V4822T6F5kc/LnEOkHRoU9UvRN+GH73xtdv/fXdoydvnsz/YnIehmEYhl95tadP6Pm3D6/DMAzf+PAjTsv1ZyI/YrXAMPwNp1XrtB+FFiMJ8ns/HQoLpZIUeQzNmUZdEccA8s1zGZoCtr5CaMa0j+UxNBkNquoWS3WL5Uyj7iRRXtMyWsjR59I1SCxULjDVto62KpYrBKYCtr6QowfjXCpJkUZR5jO1pXzjyXp5Dl2TQpKX8oy5DE2l0Nxwbrq2dbSEa8hjajOpqiyaupCtR7eNpZIUGQ2qZKKsjG+saraU8o0gFay6xZLL0Jxm6Up4htMsXYXQnM/U5tA15QLTKbLiFxkT3GdixdSrTqc3XnXfDf/tnS9fufRO+KFPB+SAUn/788SXn7+j6k/qwG16eVn14bvzH398BYZh+P1Pb8Rk3irBwTD8Fbahd2tUVL36R10iCitJJEhj0eKoGlFk9Uh0LchnF0fXiCKrR2JqRTG1YrA/Hi9Joygjq0dsfndk9UhKvTyXoUFioMjqkTicBImBomtFQBvFosWR1SMItNjWCRBJ2TR1KklxomoE5M6DU8fWiuPx0uhaUQxaHFUjiqoRRdeKwAY4u83Kv5Pp9UjlMT8wYqHwUiRWMv7Udthg+fr9W9cjjn079zIMf/XaxZFzvP2Fib8al2dcWunpbzp64y0jq/op7Ok/jMrz37t5AYbhD1LKPySyYRj+4EAM7sjZSLLmHq8PgYHSKcoO1UoxV59D1+QxtRkNyowGZRpFCcYegHyWNoEgJfdOn20yZVJVVc1mQtfEKbKimGvAtI+BNlk0dePw3Fm+KZumjqkVMQZn85jaQo4+k6o606g7zdKV8oxFHH0aRVkhMAmki0Aw5bO0KfXyTKqqQmCuEJiz6ep8lvY0S5dDV2c2qIo4+kyqKp+lzWNq/2V1+s8lViRZQzp45rO8ChiG30Plf9TV9fJLXC5+qwDzHyPM/zAJ/xtiPLGsOvjSwrnJgRCI/lu94LEe8r8zq34v6jj+3tuGG8/GfTGzCF95Y95lb1zN8D36qAgMlENXd2nOs4bn2pTLbNF84/B8k2Sh4dx0k2SR2DPZrlxpkixSB2ZyGZq67skCtr5Pd5EntjKH57q1F4SyRaF0sUO1wh6Zpw/MtsiX+g0vEbomMhpUA8aX2xTLAulim3KlWbbEFs1zRNYuzfnTLC2+c5w2MMMemW9XrjAGZ3nQQuPwXJtyhTk416k+zxbNs0est9cYDs01SRYF0kVq/8wD/ywfKtwrsVB4KQIDTXo9B7/9ty904zfj8+fGcwT4x4aYv5Gyf9VBfjyZ5hhc+GTe2ScnVaRjOb/bWbM5neAwTPvtMONX3ZT/7uE5vDmAez8yB4bhT09X4Q+VRt3boIXCQin18tq2sQqhuarZzBbNo9vG8pjamtbRUp7xNEuH6xgv5hpy6Jo4nORskwmsIixk66tbLCU8A5BB5QIzCCcxbWPlAnM2TZ1JVadRlOUC0xmWDjTLoWtyGZqzTSawQvokUZZNU5cLTMDKLxeYQDCIaR87zdLlM7VAY2XT1CVcQwFbl8u41zH4XwT3SqwYorIogXwTkQXD8E1E9hcz1s8/++tnn/z1+jXpsubkCw27nuQfzaKX8pkJb0+2YqhZGcKqXzP35DU8e2mq6ONblz689dZXX3/wXnLhF1NW+MJLCt8jUUTlPV4iEENAUWVSVXE4yW2JA1ROtQhkK8ThJJHVIlA9AYWFomtEUTUiIMWiakRxOAmQSlHVI8CCj6kVR9WI7jj1a1SRrQwEcLlsNr3No7dZVmsPf+Cf5XcA8mZtF7zBVSTulViRZC1356lvOge+fuvtG8dT4bt/cOdYf6zdnktMzUrdkdqQVJT+fCrvzOMZ3sp5y9pmn0LqW0VYGIb/tD0yubjrXixTJBYCyXRgHhDTNpbH1OYxtUAz5TI0YIFhpdBcxNHjOsZBkYV0irJCYMpnatPIilyGJpOqQreNFrJvy6lCtj6dosxnarNp6jONv8x8TjB5T+iaQLeN4jsnKoRmfOe4zd19iIgVRVTKAiLh117/WNhzq5K0li5fTFrfdY049Pv/9+sIh/2JL/gkRjxFfn4T2b3odBw8qP32409tLb9+590bR0/CMHzzZGFhAjnmHgYtoLEGTS8LZUtC2RJreA4sAGSPzPOhBfrALEc03629IJAuNsuXaAOzAuliw7np1Hp5k2ShcWReKF3EdYx3qs9zRNYe7YXG4XlQtaFDdV4oW2ocmSf1Tj3YJfDrR6x4nATTPtYiX67vncJ3TlD6pjfynd4TsVB4aSwamgw6Bn/66a0izKd94jusGp156zHH9zb9LsvZ4d/RoYd5iZkt2SmE079JcB66aIC/+PLbT+4QC/7223dfTPjm3ZufExjYw2ejSP/cdwA+1mmWrqZ19CzfVMw1FHL0xVxDpdBc2WzmQwuVQktVs6WIoy/lG8v4pkqhOYeuSSRIS/nGPKa2rMkI5FEBW1/TOlrI1ucxNHlMbVWzpYRnrGy2FHMND5wE6wEkRpxFVYFIhTk01yJfYo/Mr3fd0Z9CrLjKgYVt0fDXX713qvhz3ehtnnz86V+99lzb9Ltbv3Zo3Lb/8X0+L5ainJOD/09t0NOEA++/9z78vZ8bMZlfvfr6l/wOysEzRs+bBQAAD/hJREFU96zfv6sVbCmaaWQFAg3Z5uls1ariVmcVwU5bCuXaZM5VefSLtcXj8dKTRHkiQQqmU08Sf4Qv/fNxr8RCVQ3eJlZayefa28rp0z7xtU2PvbnpiU+fQfbqRL9Bh57qK8L2VsWWpz1eEPKXm3/7YWL96fKXvPZ7J1YcTrLWIlqrEv6pZEZhJajVZv/Iq1y7IPE7/f+j9nHfS6n4J4ds4Cf6/bf2naWRG4N7fhRioImgY/Ann9wqxn3SMwJYcjPx9LVNj13b9NhnNOFH33ztdiwsIvd5v/xd/1biXdpC+D6r4G+/ffeFhG9uvPc5joY5ck+PQoBTZCUoyAHyF2zVY9amFaxu3x63wAxdMlGegJdmNKjAah+bLW5LWwD5EXE4CciYQOEk8fjbawzvCgPXnCipTgYOSSRIbWMhanUF9p2RdfVwIHfuGlM3ykpFoO/kcTykUWEUUSkJjIJffe2T1v5b5UTAk+t7ot7c9D9vbnr8iyH5Z199FYqL2k2NzKZlPnl4K0Pb/n1eff32OyCivJl0piCJci/iHYmB0ilKgXSR2D1Z0Kgr4RrONpkA8lnaIo6+jG/MY2qLuIZ8lq6Qowe2OEguABKqiKMn903Xto4SuiYK2XqgvcASnUqhOZOqovbPVDVbsmnqfJa2ptWCbR8HnjvIgygXmPKZ2kK2voirBw4+vnM8o0FFG5hBt40WcQ35TG0x11DXPVHVbMmhqws5+tMsbT5TW8TVl/CMpxt1hWx9Gd+YTlEWcw2nWboyvnEDln+BebACtu4kUX6KrEinKLNp6o30RH6E3cDelf5Na+/Xf71+42gKSIm5vh/x5qbHr23674+5HTAMY9mUwNSdkRUnniiMeOXqpe8T69Nh+a0yAgzDr2w7kVTag8T/c7sBgYFyGRrm0O2UgYb+Ga7Y2jgyzxqe69FdBIv4+JIF2sBss3yZDy10qFZAeRn64Gy39kIRR3+2yVQpNAtlS5S+6T79xcaR+S7NBY7I2jg8zxNbW+RLHJG13/hSdctoEUdPH5wVypYYg7OtimVa/wxYZmjLWWAOzbUplwWSxVSSokO10jg8Tzk3DfLl2SPzbNE8uW8KuPxdmvMc0XzjyDxXbOVLFrgiK3DneWKrULpY1WyJqV1fbYfEQieJcnLfNLFnkjU8R+yZpPXPJD6EZYxiiMqCZOq7UekwDN+Mz/1ifBaG4fdzKq9t+q9rmx6/cSwFhuE+jXhzSsC+6iMhZcdufnTr+8S6GZf79/lleGFZ7B8ZdW9ppSisJIUkTyUpsmnqQo4+o0GZz9JmUdXZNHUJz1DQqMtlaPKY2lK+seHcTFWzpZhrAEwqazJWCs3g+wdqWkczqapygQlkN5RwDacbdZlUFcigqhCYS3lGUA3wZL08k6o622Qq4ugzGlQZDaosmrqIazjbZAKmV23raAnPkFQny6KpCzn6SqG5YNUeAw5ZZbOlhGso4RkrhGb64GwuQ1PKN1Y1W2pbR8806kr5RmC8rffkNBIDpTcou9TncxkafOdEw7kZ5tBsYt3DV8YIhZcer1cbXA/Ar176cnTmRnQGDMOfG8bf3PTEnzf98c///uQ3c+dNL694poTvStt+hJ75fVZ9MTZz48QpGIY/Tysi7c46Qjfd4yWuUQliW6kZ5N1xYgxanEyUfd8lt2UxINd45XcV3bOt/gNlRVYNd1uRPqSt6AMGQmBuyzLU6no9IJvW1lGOWRVS8XgpSMqIqRWnkhRgO3Y1H3+9P1ckBspoUOE6xtMpypR6eR5DU8DWP3SPQhReGo8R154kX9yD/Ehj+uzrrz84WfhxWz8Mw+8eRF3b9Ns3N/3f646h709Zg/IO/SHBHSfmfFe1f/rZ9T3RX86vXP3zn9/tF7/u/xwxugbxYxKzfpBwawu/rC0/BPYDOqLuDirvuvt32kO2pHjbWGKrkfSj7B/U2jo2a7ra+NwHkClk+ydc74fvd3BPxIolKs+kN97w2/fljRvnBoelCuVn129c33Hsc8P4N+9/8Fff3dc2/debm5549zHPhBPbHeN9+qbUMAx/+9VXX55/5Zv3P4Dhb2/EZH7Gbv/T239pa27pUSo/ZjfrnPZHE+9hpMRKUkmKHLom6nbR0TvFQpPqZAl4KUhgT6qTgcqiYAgBFjMoFRmHk6TUy20H2jpBoMWpJAXIZ0+pl2c0KMGtTyaCEjFQSr0cgRanU5SpJEXCnfHmrkU+Mat+GPiih0SClNQ7lVIvX3u10bUiJBZKJMjiNjbgTyBIwSebQJAmE+XJGyiw7pVYKJwkpk4u9zv2cXPXzMsv93b3LLz0Enz52jvbj37SOfjNe7duJuW9uemJv2z6P7I/PNWbi5xyC72x59iNEyc/V5u/ev2Nd48kf4xlfA3DMpmcRKH2dna9sze6MI11j1FhZoOqvncS3TZWITSTeqeqWyxVzZZSnpE5NEfomqgQmqNrRI3D87jOcULXxJlGXTZNzRqey2hQ4TrHcR3jxO5Jct9UTctopdBc1WyparbU90yB3hpH5jHtY2lkJbZjvEmyCF7iiq35TG1ls5k1NFfGNzb0zzScm6ENzJTwDJXN5nKB6UyjrlxgqhSa0W1j6LaxHLq6mGsgdE0k1cnIvVOVQgu5dwrbMV7KN2Lax2paRut7p7DtY/lMLQK9cYMWAgNlUVXMobm67klK3zRreI42MPMwriuMJSrST7f82ffgCiQTdPcQsPhLb74Jv3PjRmzmjYTsz/Wjnyn0tyoIt5Iz3qqvuRWX+WED93P92Id0/vW9Jz5v64dh+PXXL89braqJifeyy9q2JZ8ga+/xBmVSVU2SRfrgLFdspfRNNw7P9+ouckVWHrTQq7vQcG4mo0HVJFngQQud6vMN56Z50AJHZE2nKOt7JjHtY02SRdbwHFgJ3aU+zxqeow/MgiLvLfLlEcurOXQ1tmNcKFvs0V7kSxboA7NcsbVLcx5k1gukizxogTE41yJfbpEvMYfmmiSLzKFZntjKlyw0y5dAZNo4PJ9D19AHZ8v4Rj60wBiabZEvtStXWMPzDf3TLfKlCqF5Ix9GSAyUSVXxoIVchgZU1OGIrA+dxgKIpGjRx6s+2Hb0rcUlXAOVgCO8evkyDMNfqYw3EaduJuV8gKV9xGr9mNH8YQP//eLam8cTP6yqg2/e+sv77zULWxobOVKz+VMiw+R2EIGV3ONqMLBKJ4euSacoQcE0YAiBjPLTLC3I8Eyqk4Eo7wxLV8Y35jI0KfXyYq4BLN0522RKpyjTKcpSnjGbpk6jKNMoymKuoYCtK+YakonyVJIijawsazLlMbWnyIoCtq6UbzzbZMplaLLp6iya+kyjrlxgLuEZwTiUTlGWNRnTyEpQowbUjwD1m3Ed45lUFXipmGtIIytBQa9U0oYmv8eixYUcPWNwNo2szKarKwTmUr5xI3Xej8t5j6RoyQfPvB9w8C+T01SB8J3r10dHx/705pswDMN/vf6lzvLVOeiz1r4vxUp45aW/f/jRZzAsV2toDTRcXb3cZPqommh0fCahahDxY9bqAFMbuVodFLlqwcfcru4iBorbVmXUtqzZFu6BmM52IBJ710Jq2+EgoLOtE1xdTgjZVBQYchIJMsRqqtbty8DcjhJQWAisOQYvgTZge+OT3xEYCGSq2d7sRp79R6/SiaRoa6Jq3/TY+0nvEAzDMp2OQm4YGRYpNNrRubml11776JuvX7n2hsZsbmvvmJud0+gNhWjMK9OzXyTnS3yOxtWOxN5zip+NWDaXwXbL1sZ9axv/4Gi/didy9VhQAgn8E6OwPzDjAYJBYEncdT3Y74aZtoqVdtjwk9YVUrR5mRyL+4GPk3L+LFf1QxCxkV2BxmIJdTW1GKVa093bx+LyseQG49zc1zffe6OW8FbE4cY9mTEEBaLuR1oMWElinewUWQGKoYG1xbkMTVKdDIGBTpEVGQ0qEJEB1yq9QblaTVRsK5+cQ9eAMDCmVpRFUycQpDFoMfiulFSSIqpGlEyU5TG0tsgRgYGia0WnSIpUkiKLps5jamPX1r7CQKkkxZ3voUCL0ynK0426tTOVGzwx94NArQ6W3/m3fHiJFYeTxNSrYvEy8vNn5rz2fZSYc62m7kJ796JS/cFbf9FBkjGpfGFg+GZ3/4fFNZfDXhQHR2XlNp2g6H5CIRogQrs05wldE9T+aXznBKZ9jDYwW9c9GVMrog/M8qGFMr6xqtkM0kdbFcs1raO4jnFS7xS5d6qQra/rniB0T9S0jqLbRmtaRzmieVzHeB5TU8IzYtrHaAMzoAQNR2zFdYzXdU+CP9Fto4zB2SyauuHcdLNsqbrFgmkfOyswAVOeL1ks5RlLeUZy33QuXVPeZCJ2T5YLTMSeyapmM7ZjvKbF8mC/mwmBgbJpasq5aUz7WF33JLF7sqrZspE5Qj+9dgMKL40ka5AYSVESpXt70qT/4ZeDDl8OP/bG9shLYUeX/A8p/I+RXixKKe6MJGl+ctkZBAbKbFAJZUt13RN8yQLl3DS1f0YoW+JDC8lEObV/hjk0RxuYYQ3P8aEF1vAcT7zAhxbquifqeyaJPZNNkoV21QpraK5ducIYmiX1TrGG5ztUK+i2sSKuHt85zhyas6354UOLjKE5TPsYV2RtVSxT+2fSKUpSz1SLfIkxOEsbmBFIFut7JrkiK7V/hj0y3yRdpJybPttkSibKmyQLQtkSvnOcI7YyhmaJ3ZNJdT+9VsXPB0hNpvbPVAjN7JF51tBcfc/URiZh/9wyRii8NKZeGUnWxhDkCZUDKcVdqUUdyWW9KLQoql4dRdL8THs9DidJIEgT62RpFGUqSZFMlJ+sl5+sl6fUy08S5Ql4aQJemkpSpFOUeUwNqXcqjaI8RVYk1cmSibJkogxM9qWRldk0dUq9PIUkz2FosqiqVJIiiSjLZ2nB4TWtFubQbA5Dc4qsSK6TgRDyFFkRj5OkU5RpZGVGgyqPqa0UmpOJsiyaKoWkyKFrMhpUIIUmhaQA/SfVyVJIipP18mTig2RVHE4SUyuuEJh7dRc5Iiv4h8R1jj8aI9b3gcTLkAQ5kiBHEmT3vfzaatV/aM327fw15Oq6mkRQgX21mS1UvC01sBDK9vUWq8Ic/I7HS4Fos63PsU0Q2b7WKx4vjcdLbC/ZGqNWtT9y9dpQ2Iel1FY8/jbiNryY0cNeKvJH4Sffu7XzenbcFzwCxIqpvV0U2Y77i5jadSxJ+lATCxQ6w3aMk3qn7LjvqOueSCTI1mmofqiJBZDP1Baw9QVsnR33F6cbdQn4n1KB/BdCrNWvZLLjvmKdXdxHgFh2PIqwE8uOdYGdWHasC+zEsmNdYCeWHesCO7HsWBfYiWXHusBOLDvWBXZi2bEusBPLjnWBnVh2rAvsxLJjXWAnlh3rAjux7FgX2Illx7rATiw71gUZDapNp0j357vm7bDDhlMkxaZC9u16m3bYcb9QyNb/f0zBTW9WBTVWAAAAAElFTkSuQmCC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-9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-9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-9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-9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</a:defRPr>
            </a:lvl9pPr>
          </a:lstStyle>
          <a:p>
            <a:pPr eaLnBrk="1" hangingPunct="1"/>
            <a:endParaRPr lang="tr-TR" altLang="tr-T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826" y="2132856"/>
            <a:ext cx="3152670" cy="420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STED Fotoğraf Yarışması</a:t>
            </a:r>
          </a:p>
        </p:txBody>
      </p:sp>
      <p:pic>
        <p:nvPicPr>
          <p:cNvPr id="4" name="İçerik Yer Tutucusu 3" descr="http://www.ttb.org.tr/lib_haber/ba84f56a-d6c2-11e8-aabb-79fd8ab902d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4" y="2336800"/>
            <a:ext cx="5398294" cy="359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489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/>
              <a:t>Torba Yasa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945734C-9F25-DB41-96B2-4DD04A90F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 descr="C:\Users\ikbal\AppData\Local\Temp\İLAN.jpg">
            <a:extLst>
              <a:ext uri="{FF2B5EF4-FFF2-40B4-BE49-F238E27FC236}">
                <a16:creationId xmlns:a16="http://schemas.microsoft.com/office/drawing/2014/main" xmlns="" id="{35EDCF92-27A6-014F-9BF0-AFA816D6A8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760720" cy="4747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29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Torba Yasa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Eksik fiili hizmet zammı düzenlemesine karşı sağlık meslek örgütlerince düzenlenen kampanyada toplanan imzalar TBMM’ye teslim edildi</a:t>
            </a:r>
          </a:p>
          <a:p>
            <a:endParaRPr lang="tr-TR" dirty="0"/>
          </a:p>
        </p:txBody>
      </p:sp>
      <p:pic>
        <p:nvPicPr>
          <p:cNvPr id="4" name="Resim 3" descr="http://www.ttb.org.tr/lib_haber/0023bb8e-e8e2-11e8-87d8-24c77806b47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3"/>
            <a:ext cx="3072254" cy="1689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979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Sağlık Torba Yasası (30.10.2018)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1" y="2336873"/>
            <a:ext cx="5622775" cy="3599316"/>
          </a:xfrm>
        </p:spPr>
        <p:txBody>
          <a:bodyPr>
            <a:normAutofit fontScale="92500" lnSpcReduction="20000"/>
          </a:bodyPr>
          <a:lstStyle/>
          <a:p>
            <a:r>
              <a:rPr lang="tr-TR" sz="2000" dirty="0"/>
              <a:t>Hekimlere ve sağlık çalışanlarına saldırı bu kez Hükümet’ten geldi!</a:t>
            </a:r>
          </a:p>
          <a:p>
            <a:r>
              <a:rPr lang="tr-TR" sz="2000" dirty="0"/>
              <a:t>Sağlıkla İlgili Bazı Kanun ve Kanun Hükmünde Kararnamelerde Değişiklik Yapılmasına Dair Kanun Teklifi Hakkında Bilgi Notu</a:t>
            </a:r>
          </a:p>
          <a:p>
            <a:r>
              <a:rPr lang="tr-TR" sz="2000" dirty="0"/>
              <a:t>Sağlıkla İlgili Bazı Kanun ve Kanun Hükmünde Kararnamelerde Değişiklik Yapılması Hakkında Kanun Teklifi geri çekilsin!</a:t>
            </a:r>
          </a:p>
          <a:p>
            <a:r>
              <a:rPr lang="tr-TR" sz="2000" dirty="0"/>
              <a:t>Dünya Tabipler Birliği ‘Sağlık Torba Yasası’ ile ilgili gelişmeleri izliyor</a:t>
            </a:r>
          </a:p>
          <a:p>
            <a:r>
              <a:rPr lang="tr-TR" sz="2000" dirty="0"/>
              <a:t>“Sağlık Torba </a:t>
            </a:r>
            <a:r>
              <a:rPr lang="tr-TR" sz="2000" dirty="0" err="1"/>
              <a:t>Yasası”nda</a:t>
            </a:r>
            <a:r>
              <a:rPr lang="tr-TR" sz="2000" dirty="0"/>
              <a:t> 5. madde görüşmelerine tekrar başlandı</a:t>
            </a:r>
          </a:p>
          <a:p>
            <a:r>
              <a:rPr lang="tr-TR" sz="2000" dirty="0"/>
              <a:t>Hekimlerin çalışma hakkını gasp eden düzenlemeye DTB ve </a:t>
            </a:r>
            <a:r>
              <a:rPr lang="tr-TR" sz="2000" dirty="0" err="1"/>
              <a:t>CPME’den</a:t>
            </a:r>
            <a:r>
              <a:rPr lang="tr-TR" sz="2000" dirty="0"/>
              <a:t> tepki</a:t>
            </a:r>
          </a:p>
        </p:txBody>
      </p:sp>
      <p:pic>
        <p:nvPicPr>
          <p:cNvPr id="4" name="Resim 3" descr="http://www.ttb.org.tr/lib_haber/bc3a3cc8-e106-11e8-b159-336a7b2d6c9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8920"/>
            <a:ext cx="2855278" cy="190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ttb.org.tr/lib_haber/492e0f7e-e29c-11e8-b159-336a7b2d6c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58" y="4776032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8574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1091</TotalTime>
  <Words>2171</Words>
  <Application>Microsoft Office PowerPoint</Application>
  <PresentationFormat>Ekran Gösterisi (4:3)</PresentationFormat>
  <Paragraphs>318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62</vt:i4>
      </vt:variant>
    </vt:vector>
  </HeadingPairs>
  <TitlesOfParts>
    <vt:vector size="63" baseType="lpstr">
      <vt:lpstr>Berlin</vt:lpstr>
      <vt:lpstr>Türk Tabipleri Birliği Merkez Konseyi Çalışma Raporu 1 Haziran 2018-Kasım 2018</vt:lpstr>
      <vt:lpstr>Kaybettiklerimiz</vt:lpstr>
      <vt:lpstr>TTB 69. Büyük Kongresi </vt:lpstr>
      <vt:lpstr>Bölge Toplantıları</vt:lpstr>
      <vt:lpstr>Tabip Odaları Ziyaretleri</vt:lpstr>
      <vt:lpstr>Torba Yasa</vt:lpstr>
      <vt:lpstr>Torba Yasa</vt:lpstr>
      <vt:lpstr>Torba Yasa</vt:lpstr>
      <vt:lpstr>Sağlık Torba Yasası (30.10.2018)</vt:lpstr>
      <vt:lpstr>Sağlık Torba Yasası (30.10.2018)</vt:lpstr>
      <vt:lpstr>Sağlık Torba Yasası (30.10.2018)</vt:lpstr>
      <vt:lpstr>Sağlık Torba Yasası (30.10.2018)</vt:lpstr>
      <vt:lpstr>15 Temmuz ve Sonrası</vt:lpstr>
      <vt:lpstr>Hekime Yönelik Şiddet</vt:lpstr>
      <vt:lpstr>Hekime Yönelik Şiddet</vt:lpstr>
      <vt:lpstr>Hekime Yönelik Şiddet</vt:lpstr>
      <vt:lpstr>Hekime Yönelik Şiddet</vt:lpstr>
      <vt:lpstr>Hekime Yönelik Şiddet</vt:lpstr>
      <vt:lpstr>Hekime Yönelik Şiddet</vt:lpstr>
      <vt:lpstr>Tabip Odaları ve  Merkez Konseyi’ne Baskılar</vt:lpstr>
      <vt:lpstr>Tabip Odaları ve  Merkez Konseyi’ne Baskılar</vt:lpstr>
      <vt:lpstr>Hekimlere Baskılar</vt:lpstr>
      <vt:lpstr>Hekim Özlük Hakları</vt:lpstr>
      <vt:lpstr>Prof. Dr. Onur Hamzaoğlu</vt:lpstr>
      <vt:lpstr>10 Ekim (Ankara Gar Katliamı)</vt:lpstr>
      <vt:lpstr>Uluslararası İlişkiler</vt:lpstr>
      <vt:lpstr>Bakanlıklarla İlişkiler</vt:lpstr>
      <vt:lpstr>Kurumlarla İlişkiler</vt:lpstr>
      <vt:lpstr>Katıldığımız Etkinlikler</vt:lpstr>
      <vt:lpstr>Sağlık Meslek Örgütleri Ortak Açıklamalar</vt:lpstr>
      <vt:lpstr>Sağlık Meslek Örgütleri Ortak Açıklamalar</vt:lpstr>
      <vt:lpstr>Emek Meslek Örgütleri Ortak Açıklamalar</vt:lpstr>
      <vt:lpstr>Emek Meslek Örgütleri Ortak Açıklamalar</vt:lpstr>
      <vt:lpstr>Toplumsal Sorumluluklarımız</vt:lpstr>
      <vt:lpstr>Toplumsal Sorumluluklarımız</vt:lpstr>
      <vt:lpstr>Toplumsal Sorumluluklarımız</vt:lpstr>
      <vt:lpstr>Halk Sağlığı</vt:lpstr>
      <vt:lpstr>Tütün Çalışma Grubu</vt:lpstr>
      <vt:lpstr>Aile Hekimliği</vt:lpstr>
      <vt:lpstr>TTB Pratisyen Hekimler</vt:lpstr>
      <vt:lpstr>TTB Emekli Hekimler</vt:lpstr>
      <vt:lpstr>Yüksek Onur Kurulu</vt:lpstr>
      <vt:lpstr>Uzmanlık Dernekleri Eşgüdüm Kurulu</vt:lpstr>
      <vt:lpstr>İşçi Sağlığı ve İşyeri Hekimliği</vt:lpstr>
      <vt:lpstr>Sağlık Çalışanlarının Sağlığı</vt:lpstr>
      <vt:lpstr>Kişisel Sağlık Verileri</vt:lpstr>
      <vt:lpstr>Kadın Hekimlik ve Kadın Sağlığı Kolu</vt:lpstr>
      <vt:lpstr>Asistan Hekim Kolu</vt:lpstr>
      <vt:lpstr>Tıp Öğrencileri Kolu (TÖK)</vt:lpstr>
      <vt:lpstr>TTB Kültür Sanat Çalışma Grubu</vt:lpstr>
      <vt:lpstr>İnsan Hakları Kolu</vt:lpstr>
      <vt:lpstr>Tıp Eğitimi</vt:lpstr>
      <vt:lpstr>Özel Hekimlik</vt:lpstr>
      <vt:lpstr>Behçet Aysan Şiir Ödülü</vt:lpstr>
      <vt:lpstr>Bilirkişilik Temel Eğitimleri</vt:lpstr>
      <vt:lpstr>Kamu Özel Ortaklığı</vt:lpstr>
      <vt:lpstr>TTB Etik Kurul</vt:lpstr>
      <vt:lpstr>Anma Etkinlikleri</vt:lpstr>
      <vt:lpstr>Füsun Sayek Etkinlikleri</vt:lpstr>
      <vt:lpstr>Nusret Fişek Etkinlikleri</vt:lpstr>
      <vt:lpstr>Yayınlar</vt:lpstr>
      <vt:lpstr>STED Fotoğraf Yarışması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Türk Tabipleri Birliği Merkez Konseyi Çalışma Raporu Haziran 2016-Eylül 2016</dc:title>
  <dc:creator>SS</dc:creator>
  <cp:lastModifiedBy>basin</cp:lastModifiedBy>
  <cp:revision>204</cp:revision>
  <dcterms:created xsi:type="dcterms:W3CDTF">2016-10-04T17:54:00Z</dcterms:created>
  <dcterms:modified xsi:type="dcterms:W3CDTF">2018-11-24T14:09:44Z</dcterms:modified>
</cp:coreProperties>
</file>