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8" r:id="rId7"/>
    <p:sldId id="266" r:id="rId8"/>
    <p:sldId id="267" r:id="rId9"/>
    <p:sldId id="261" r:id="rId10"/>
    <p:sldId id="262" r:id="rId11"/>
    <p:sldId id="276" r:id="rId12"/>
    <p:sldId id="270" r:id="rId13"/>
    <p:sldId id="278" r:id="rId14"/>
    <p:sldId id="279" r:id="rId15"/>
    <p:sldId id="281" r:id="rId16"/>
    <p:sldId id="282" r:id="rId17"/>
    <p:sldId id="269" r:id="rId18"/>
    <p:sldId id="272" r:id="rId19"/>
    <p:sldId id="277" r:id="rId20"/>
    <p:sldId id="283" r:id="rId21"/>
    <p:sldId id="285" r:id="rId22"/>
    <p:sldId id="280" r:id="rId23"/>
    <p:sldId id="284"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54" d="100"/>
          <a:sy n="54" d="100"/>
        </p:scale>
        <p:origin x="-643" y="-6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DB1E04E-4CCC-4E0F-A05F-D32C04429F11}" type="datetimeFigureOut">
              <a:rPr lang="tr-TR" smtClean="0"/>
              <a:pPr/>
              <a:t>04.08.2015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D7B58C-738B-4D24-AD45-35E23261039A}" type="slidenum">
              <a:rPr lang="tr-TR" smtClean="0"/>
              <a:pPr/>
              <a:t>‹#›</a:t>
            </a:fld>
            <a:endParaRPr lang="tr-TR"/>
          </a:p>
        </p:txBody>
      </p:sp>
    </p:spTree>
    <p:extLst>
      <p:ext uri="{BB962C8B-B14F-4D97-AF65-F5344CB8AC3E}">
        <p14:creationId xmlns:p14="http://schemas.microsoft.com/office/powerpoint/2010/main" xmlns="" val="156465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DB1E04E-4CCC-4E0F-A05F-D32C04429F11}" type="datetimeFigureOut">
              <a:rPr lang="tr-TR" smtClean="0"/>
              <a:pPr/>
              <a:t>04.08.2015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D7B58C-738B-4D24-AD45-35E23261039A}" type="slidenum">
              <a:rPr lang="tr-TR" smtClean="0"/>
              <a:pPr/>
              <a:t>‹#›</a:t>
            </a:fld>
            <a:endParaRPr lang="tr-TR"/>
          </a:p>
        </p:txBody>
      </p:sp>
    </p:spTree>
    <p:extLst>
      <p:ext uri="{BB962C8B-B14F-4D97-AF65-F5344CB8AC3E}">
        <p14:creationId xmlns:p14="http://schemas.microsoft.com/office/powerpoint/2010/main" xmlns="" val="212722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DB1E04E-4CCC-4E0F-A05F-D32C04429F11}" type="datetimeFigureOut">
              <a:rPr lang="tr-TR" smtClean="0"/>
              <a:pPr/>
              <a:t>04.08.2015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D7B58C-738B-4D24-AD45-35E23261039A}" type="slidenum">
              <a:rPr lang="tr-TR" smtClean="0"/>
              <a:pPr/>
              <a:t>‹#›</a:t>
            </a:fld>
            <a:endParaRPr lang="tr-TR"/>
          </a:p>
        </p:txBody>
      </p:sp>
    </p:spTree>
    <p:extLst>
      <p:ext uri="{BB962C8B-B14F-4D97-AF65-F5344CB8AC3E}">
        <p14:creationId xmlns:p14="http://schemas.microsoft.com/office/powerpoint/2010/main" xmlns="" val="86499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DB1E04E-4CCC-4E0F-A05F-D32C04429F11}" type="datetimeFigureOut">
              <a:rPr lang="tr-TR" smtClean="0"/>
              <a:pPr/>
              <a:t>04.08.2015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D7B58C-738B-4D24-AD45-35E23261039A}" type="slidenum">
              <a:rPr lang="tr-TR" smtClean="0"/>
              <a:pPr/>
              <a:t>‹#›</a:t>
            </a:fld>
            <a:endParaRPr lang="tr-TR"/>
          </a:p>
        </p:txBody>
      </p:sp>
    </p:spTree>
    <p:extLst>
      <p:ext uri="{BB962C8B-B14F-4D97-AF65-F5344CB8AC3E}">
        <p14:creationId xmlns:p14="http://schemas.microsoft.com/office/powerpoint/2010/main" xmlns="" val="55974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DB1E04E-4CCC-4E0F-A05F-D32C04429F11}" type="datetimeFigureOut">
              <a:rPr lang="tr-TR" smtClean="0"/>
              <a:pPr/>
              <a:t>04.08.2015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D7B58C-738B-4D24-AD45-35E23261039A}" type="slidenum">
              <a:rPr lang="tr-TR" smtClean="0"/>
              <a:pPr/>
              <a:t>‹#›</a:t>
            </a:fld>
            <a:endParaRPr lang="tr-TR"/>
          </a:p>
        </p:txBody>
      </p:sp>
    </p:spTree>
    <p:extLst>
      <p:ext uri="{BB962C8B-B14F-4D97-AF65-F5344CB8AC3E}">
        <p14:creationId xmlns:p14="http://schemas.microsoft.com/office/powerpoint/2010/main" xmlns="" val="380848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DB1E04E-4CCC-4E0F-A05F-D32C04429F11}" type="datetimeFigureOut">
              <a:rPr lang="tr-TR" smtClean="0"/>
              <a:pPr/>
              <a:t>04.08.2015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1D7B58C-738B-4D24-AD45-35E23261039A}" type="slidenum">
              <a:rPr lang="tr-TR" smtClean="0"/>
              <a:pPr/>
              <a:t>‹#›</a:t>
            </a:fld>
            <a:endParaRPr lang="tr-TR"/>
          </a:p>
        </p:txBody>
      </p:sp>
    </p:spTree>
    <p:extLst>
      <p:ext uri="{BB962C8B-B14F-4D97-AF65-F5344CB8AC3E}">
        <p14:creationId xmlns:p14="http://schemas.microsoft.com/office/powerpoint/2010/main" xmlns="" val="361564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DB1E04E-4CCC-4E0F-A05F-D32C04429F11}" type="datetimeFigureOut">
              <a:rPr lang="tr-TR" smtClean="0"/>
              <a:pPr/>
              <a:t>04.08.2015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1D7B58C-738B-4D24-AD45-35E23261039A}" type="slidenum">
              <a:rPr lang="tr-TR" smtClean="0"/>
              <a:pPr/>
              <a:t>‹#›</a:t>
            </a:fld>
            <a:endParaRPr lang="tr-TR"/>
          </a:p>
        </p:txBody>
      </p:sp>
    </p:spTree>
    <p:extLst>
      <p:ext uri="{BB962C8B-B14F-4D97-AF65-F5344CB8AC3E}">
        <p14:creationId xmlns:p14="http://schemas.microsoft.com/office/powerpoint/2010/main" xmlns="" val="16715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DB1E04E-4CCC-4E0F-A05F-D32C04429F11}" type="datetimeFigureOut">
              <a:rPr lang="tr-TR" smtClean="0"/>
              <a:pPr/>
              <a:t>04.08.2015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1D7B58C-738B-4D24-AD45-35E23261039A}" type="slidenum">
              <a:rPr lang="tr-TR" smtClean="0"/>
              <a:pPr/>
              <a:t>‹#›</a:t>
            </a:fld>
            <a:endParaRPr lang="tr-TR"/>
          </a:p>
        </p:txBody>
      </p:sp>
    </p:spTree>
    <p:extLst>
      <p:ext uri="{BB962C8B-B14F-4D97-AF65-F5344CB8AC3E}">
        <p14:creationId xmlns:p14="http://schemas.microsoft.com/office/powerpoint/2010/main" xmlns="" val="3079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B1E04E-4CCC-4E0F-A05F-D32C04429F11}" type="datetimeFigureOut">
              <a:rPr lang="tr-TR" smtClean="0"/>
              <a:pPr/>
              <a:t>04.08.2015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1D7B58C-738B-4D24-AD45-35E23261039A}" type="slidenum">
              <a:rPr lang="tr-TR" smtClean="0"/>
              <a:pPr/>
              <a:t>‹#›</a:t>
            </a:fld>
            <a:endParaRPr lang="tr-TR"/>
          </a:p>
        </p:txBody>
      </p:sp>
    </p:spTree>
    <p:extLst>
      <p:ext uri="{BB962C8B-B14F-4D97-AF65-F5344CB8AC3E}">
        <p14:creationId xmlns:p14="http://schemas.microsoft.com/office/powerpoint/2010/main" xmlns="" val="48742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DB1E04E-4CCC-4E0F-A05F-D32C04429F11}" type="datetimeFigureOut">
              <a:rPr lang="tr-TR" smtClean="0"/>
              <a:pPr/>
              <a:t>04.08.2015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1D7B58C-738B-4D24-AD45-35E23261039A}" type="slidenum">
              <a:rPr lang="tr-TR" smtClean="0"/>
              <a:pPr/>
              <a:t>‹#›</a:t>
            </a:fld>
            <a:endParaRPr lang="tr-TR"/>
          </a:p>
        </p:txBody>
      </p:sp>
    </p:spTree>
    <p:extLst>
      <p:ext uri="{BB962C8B-B14F-4D97-AF65-F5344CB8AC3E}">
        <p14:creationId xmlns:p14="http://schemas.microsoft.com/office/powerpoint/2010/main" xmlns="" val="1215850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DB1E04E-4CCC-4E0F-A05F-D32C04429F11}" type="datetimeFigureOut">
              <a:rPr lang="tr-TR" smtClean="0"/>
              <a:pPr/>
              <a:t>04.08.2015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1D7B58C-738B-4D24-AD45-35E23261039A}" type="slidenum">
              <a:rPr lang="tr-TR" smtClean="0"/>
              <a:pPr/>
              <a:t>‹#›</a:t>
            </a:fld>
            <a:endParaRPr lang="tr-TR"/>
          </a:p>
        </p:txBody>
      </p:sp>
    </p:spTree>
    <p:extLst>
      <p:ext uri="{BB962C8B-B14F-4D97-AF65-F5344CB8AC3E}">
        <p14:creationId xmlns:p14="http://schemas.microsoft.com/office/powerpoint/2010/main" xmlns="" val="998397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1E04E-4CCC-4E0F-A05F-D32C04429F11}" type="datetimeFigureOut">
              <a:rPr lang="tr-TR" smtClean="0"/>
              <a:pPr/>
              <a:t>04.08.2015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7B58C-738B-4D24-AD45-35E23261039A}" type="slidenum">
              <a:rPr lang="tr-TR" smtClean="0"/>
              <a:pPr/>
              <a:t>‹#›</a:t>
            </a:fld>
            <a:endParaRPr lang="tr-TR"/>
          </a:p>
        </p:txBody>
      </p:sp>
    </p:spTree>
    <p:extLst>
      <p:ext uri="{BB962C8B-B14F-4D97-AF65-F5344CB8AC3E}">
        <p14:creationId xmlns:p14="http://schemas.microsoft.com/office/powerpoint/2010/main" xmlns="" val="3985070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a:xfrm>
            <a:off x="1524000" y="4726744"/>
            <a:ext cx="9144000" cy="1617785"/>
          </a:xfrm>
        </p:spPr>
        <p:txBody>
          <a:bodyPr>
            <a:normAutofit fontScale="92500" lnSpcReduction="20000"/>
          </a:bodyPr>
          <a:lstStyle/>
          <a:p>
            <a:r>
              <a:rPr lang="tr-TR" dirty="0" smtClean="0"/>
              <a:t>                               </a:t>
            </a:r>
          </a:p>
          <a:p>
            <a:r>
              <a:rPr lang="tr-TR" dirty="0"/>
              <a:t> </a:t>
            </a:r>
            <a:r>
              <a:rPr lang="tr-TR" dirty="0" smtClean="0"/>
              <a:t>                          </a:t>
            </a:r>
            <a:r>
              <a:rPr lang="tr-TR" dirty="0" smtClean="0"/>
              <a:t> </a:t>
            </a:r>
            <a:endParaRPr lang="tr-TR" dirty="0" smtClean="0"/>
          </a:p>
          <a:p>
            <a:r>
              <a:rPr lang="tr-TR" sz="3500" b="1" dirty="0" smtClean="0"/>
              <a:t>AİLE </a:t>
            </a:r>
            <a:r>
              <a:rPr lang="tr-TR" sz="3500" b="1" dirty="0" smtClean="0"/>
              <a:t>PLANLAMASI             </a:t>
            </a:r>
            <a:r>
              <a:rPr lang="tr-TR" dirty="0" err="1" smtClean="0"/>
              <a:t>Dr.Derya</a:t>
            </a:r>
            <a:r>
              <a:rPr lang="tr-TR" dirty="0" smtClean="0"/>
              <a:t> </a:t>
            </a:r>
            <a:r>
              <a:rPr lang="tr-TR" dirty="0" err="1" smtClean="0"/>
              <a:t>Pekbayık</a:t>
            </a:r>
            <a:endParaRPr lang="tr-TR" dirty="0" smtClean="0"/>
          </a:p>
          <a:p>
            <a:r>
              <a:rPr lang="tr-TR" dirty="0" smtClean="0"/>
              <a:t>                                                                      Manisa Tabip Odası</a:t>
            </a:r>
          </a:p>
          <a:p>
            <a:endParaRPr lang="tr-TR" dirty="0"/>
          </a:p>
        </p:txBody>
      </p:sp>
      <p:pic>
        <p:nvPicPr>
          <p:cNvPr id="1026" name="Picture 2" descr="C:\Users\SONY\Desktop\Kadın\forum afisi 30 mayis.jpg"/>
          <p:cNvPicPr>
            <a:picLocks noChangeAspect="1" noChangeArrowheads="1"/>
          </p:cNvPicPr>
          <p:nvPr/>
        </p:nvPicPr>
        <p:blipFill>
          <a:blip r:embed="rId2" cstate="print"/>
          <a:srcRect/>
          <a:stretch>
            <a:fillRect/>
          </a:stretch>
        </p:blipFill>
        <p:spPr bwMode="auto">
          <a:xfrm>
            <a:off x="1561514" y="0"/>
            <a:ext cx="9087729" cy="5134707"/>
          </a:xfrm>
          <a:prstGeom prst="rect">
            <a:avLst/>
          </a:prstGeom>
          <a:noFill/>
        </p:spPr>
      </p:pic>
    </p:spTree>
    <p:extLst>
      <p:ext uri="{BB962C8B-B14F-4D97-AF65-F5344CB8AC3E}">
        <p14:creationId xmlns:p14="http://schemas.microsoft.com/office/powerpoint/2010/main" xmlns="" val="3176252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420624" indent="-384048" fontAlgn="auto">
              <a:spcAft>
                <a:spcPts val="0"/>
              </a:spcAft>
              <a:buFont typeface="Wingdings" pitchFamily="2" charset="2"/>
              <a:buChar char="Ø"/>
              <a:defRPr/>
            </a:pPr>
            <a:r>
              <a:rPr lang="tr-TR" dirty="0"/>
              <a:t>Kadınların genellikle erkeklerden daha düşük ücret alıyor,</a:t>
            </a:r>
          </a:p>
          <a:p>
            <a:pPr marL="420624" indent="-384048" fontAlgn="auto">
              <a:spcAft>
                <a:spcPts val="0"/>
              </a:spcAft>
              <a:buFont typeface="Wingdings" pitchFamily="2" charset="2"/>
              <a:buChar char="Ø"/>
              <a:defRPr/>
            </a:pPr>
            <a:r>
              <a:rPr lang="tr-TR" dirty="0"/>
              <a:t> </a:t>
            </a:r>
            <a:r>
              <a:rPr lang="tr-TR" dirty="0" smtClean="0"/>
              <a:t>İşyerlerinde </a:t>
            </a:r>
            <a:r>
              <a:rPr lang="tr-TR" dirty="0"/>
              <a:t>çocuk bakım tesisleri yok </a:t>
            </a:r>
          </a:p>
          <a:p>
            <a:pPr marL="420624" indent="-384048" fontAlgn="auto">
              <a:spcAft>
                <a:spcPts val="0"/>
              </a:spcAft>
              <a:buFont typeface="Wingdings" pitchFamily="2" charset="2"/>
              <a:buChar char="Ø"/>
              <a:defRPr/>
            </a:pPr>
            <a:r>
              <a:rPr lang="tr-TR" dirty="0"/>
              <a:t>Ç</a:t>
            </a:r>
            <a:r>
              <a:rPr lang="tr-TR" dirty="0" smtClean="0"/>
              <a:t>alışan </a:t>
            </a:r>
            <a:r>
              <a:rPr lang="tr-TR" dirty="0"/>
              <a:t>nüfusun büyük çoğunluğunun özel kreş veya anaokulu masrafını karşılayacak gücü yok</a:t>
            </a:r>
          </a:p>
          <a:p>
            <a:pPr marL="420624" indent="-384048" fontAlgn="auto">
              <a:spcAft>
                <a:spcPts val="0"/>
              </a:spcAft>
              <a:buFont typeface="Wingdings" pitchFamily="2" charset="2"/>
              <a:buChar char="Ø"/>
              <a:defRPr/>
            </a:pPr>
            <a:r>
              <a:rPr lang="tr-TR" dirty="0"/>
              <a:t>T</a:t>
            </a:r>
            <a:r>
              <a:rPr lang="tr-TR" dirty="0" smtClean="0"/>
              <a:t>oplumda </a:t>
            </a:r>
            <a:r>
              <a:rPr lang="tr-TR" dirty="0"/>
              <a:t>çocuk bakımı ve ev işlerinin genellikle annenin/kadının görevi olarak düşünüldüğünden çalışamıyor</a:t>
            </a:r>
          </a:p>
          <a:p>
            <a:endParaRPr lang="tr-TR" dirty="0"/>
          </a:p>
        </p:txBody>
      </p:sp>
    </p:spTree>
    <p:extLst>
      <p:ext uri="{BB962C8B-B14F-4D97-AF65-F5344CB8AC3E}">
        <p14:creationId xmlns:p14="http://schemas.microsoft.com/office/powerpoint/2010/main" xmlns="" val="1408740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03031"/>
            <a:ext cx="12192000" cy="6754969"/>
          </a:xfrm>
        </p:spPr>
      </p:pic>
    </p:spTree>
    <p:extLst>
      <p:ext uri="{BB962C8B-B14F-4D97-AF65-F5344CB8AC3E}">
        <p14:creationId xmlns:p14="http://schemas.microsoft.com/office/powerpoint/2010/main" xmlns="" val="2692356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3335" y="-115910"/>
            <a:ext cx="11908665" cy="6973910"/>
          </a:xfrm>
        </p:spPr>
      </p:pic>
    </p:spTree>
    <p:extLst>
      <p:ext uri="{BB962C8B-B14F-4D97-AF65-F5344CB8AC3E}">
        <p14:creationId xmlns:p14="http://schemas.microsoft.com/office/powerpoint/2010/main" xmlns="" val="1631145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smtClean="0"/>
          </a:p>
          <a:p>
            <a:r>
              <a:rPr lang="tr-TR" dirty="0" smtClean="0"/>
              <a:t>SAĞLIKTA DÖNÜŞÜM PROGRAMINDA gelinen nokta:</a:t>
            </a:r>
            <a:endParaRPr lang="tr-TR" dirty="0"/>
          </a:p>
          <a:p>
            <a:r>
              <a:rPr lang="tr-TR" dirty="0" smtClean="0"/>
              <a:t>İller de Ana Çocuk Sağlığı ve Aile Planlaması Merkezleri kapatıldı. Bunların adı artık ÜSEM(Üreme Sağlığı Eğitim Merkezi)</a:t>
            </a:r>
          </a:p>
          <a:p>
            <a:r>
              <a:rPr lang="tr-TR" dirty="0" smtClean="0"/>
              <a:t>Toplum Sağlığı Merkezlerine bağlılar. Temelde yapılan iş Aile Hekimi, </a:t>
            </a:r>
            <a:r>
              <a:rPr lang="tr-TR" dirty="0" err="1" smtClean="0"/>
              <a:t>Ebe,Hemşirelere</a:t>
            </a:r>
            <a:r>
              <a:rPr lang="tr-TR" dirty="0" smtClean="0"/>
              <a:t> ve halka üreme sağlığı eğitimi vermek.</a:t>
            </a:r>
          </a:p>
          <a:p>
            <a:r>
              <a:rPr lang="tr-TR" dirty="0" smtClean="0"/>
              <a:t>Eskiden olduğu gibi Aile Planlaması hizmeti verilmiyor.</a:t>
            </a:r>
            <a:endParaRPr lang="tr-TR" dirty="0"/>
          </a:p>
        </p:txBody>
      </p:sp>
    </p:spTree>
    <p:extLst>
      <p:ext uri="{BB962C8B-B14F-4D97-AF65-F5344CB8AC3E}">
        <p14:creationId xmlns:p14="http://schemas.microsoft.com/office/powerpoint/2010/main" xmlns="" val="890717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Kamu hastanelerinin aile planlaması poliklinikleri kapatıldı.</a:t>
            </a:r>
          </a:p>
          <a:p>
            <a:r>
              <a:rPr lang="tr-TR" dirty="0" smtClean="0"/>
              <a:t>Gelir </a:t>
            </a:r>
            <a:r>
              <a:rPr lang="tr-TR" dirty="0" err="1" smtClean="0"/>
              <a:t>getirmiyor,malzeme</a:t>
            </a:r>
            <a:r>
              <a:rPr lang="tr-TR" dirty="0" smtClean="0"/>
              <a:t> gelmiyor.</a:t>
            </a:r>
          </a:p>
          <a:p>
            <a:r>
              <a:rPr lang="tr-TR" dirty="0" smtClean="0"/>
              <a:t>Geçmişte buralarda çalışmış olan </a:t>
            </a:r>
            <a:r>
              <a:rPr lang="tr-TR" dirty="0" err="1" smtClean="0"/>
              <a:t>eğitimli,sertifikalı</a:t>
            </a:r>
            <a:r>
              <a:rPr lang="tr-TR" dirty="0" smtClean="0"/>
              <a:t> personel ya AH geçti ya da başka birimlerde çalışıyor.</a:t>
            </a:r>
          </a:p>
          <a:p>
            <a:r>
              <a:rPr lang="tr-TR" dirty="0" smtClean="0"/>
              <a:t>Tüm Aile </a:t>
            </a:r>
            <a:r>
              <a:rPr lang="tr-TR" dirty="0"/>
              <a:t>P</a:t>
            </a:r>
            <a:r>
              <a:rPr lang="tr-TR" dirty="0" smtClean="0"/>
              <a:t>lanlaması için bir ilin stoklarında malzemelerinin aynı anda olduğu zaman nadir.</a:t>
            </a:r>
            <a:endParaRPr lang="tr-TR" dirty="0"/>
          </a:p>
        </p:txBody>
      </p:sp>
    </p:spTree>
    <p:extLst>
      <p:ext uri="{BB962C8B-B14F-4D97-AF65-F5344CB8AC3E}">
        <p14:creationId xmlns:p14="http://schemas.microsoft.com/office/powerpoint/2010/main" xmlns="" val="985440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Aile hekimlerine AP için hap, kondom yeterli sayıda gelmiyor.</a:t>
            </a:r>
          </a:p>
          <a:p>
            <a:r>
              <a:rPr lang="tr-TR" dirty="0" smtClean="0"/>
              <a:t>AP önemsenen bir görev olmaktan çıktı. Devletin politikası Aile Hekimine de yansıyor</a:t>
            </a:r>
            <a:r>
              <a:rPr lang="tr-TR" dirty="0"/>
              <a:t>.</a:t>
            </a:r>
            <a:endParaRPr lang="tr-TR" dirty="0" smtClean="0"/>
          </a:p>
          <a:p>
            <a:r>
              <a:rPr lang="tr-TR" dirty="0" smtClean="0"/>
              <a:t>Aile Planlaması ve RİA Beceri Kursuna  sertifika almak için hala talep var .Ancak sertifikalar  birçok birimde sadece AH sınıflamasında A,B sınıfına girebilmek için kullanılıyor.</a:t>
            </a:r>
          </a:p>
          <a:p>
            <a:r>
              <a:rPr lang="tr-TR" dirty="0" smtClean="0"/>
              <a:t>Aile Planlaması yöntemlerine ulaşamama kürtaj nedenleri arasında..</a:t>
            </a:r>
            <a:endParaRPr lang="tr-TR" dirty="0"/>
          </a:p>
        </p:txBody>
      </p:sp>
    </p:spTree>
    <p:extLst>
      <p:ext uri="{BB962C8B-B14F-4D97-AF65-F5344CB8AC3E}">
        <p14:creationId xmlns:p14="http://schemas.microsoft.com/office/powerpoint/2010/main" xmlns="" val="2626740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Kürtajın Döner Sermayeye katkısı yok.</a:t>
            </a:r>
          </a:p>
          <a:p>
            <a:r>
              <a:rPr lang="tr-TR" dirty="0" smtClean="0"/>
              <a:t>Kürtaj yasak olmadığı halde iyi bir algı operasyonu ile yasak olarak gösteriliyor. Sağlık çalışanları bile yasak olduğunu düşünüyor.</a:t>
            </a:r>
          </a:p>
          <a:p>
            <a:r>
              <a:rPr lang="tr-TR" dirty="0" smtClean="0"/>
              <a:t>Kamu hastanelerinde Kadın Doğum Uzmanları kürtaj yapmıyor.</a:t>
            </a:r>
          </a:p>
          <a:p>
            <a:r>
              <a:rPr lang="tr-TR" dirty="0" smtClean="0"/>
              <a:t>Girişimsel İşlemler Yönetmeliğinde puanı yok.</a:t>
            </a:r>
          </a:p>
          <a:p>
            <a:r>
              <a:rPr lang="tr-TR" dirty="0" smtClean="0"/>
              <a:t>Basit bir başka örnek aynı yönetmelikte RİA takmanın puanı 40,çıkarmak ise 50..</a:t>
            </a:r>
            <a:endParaRPr lang="tr-TR" dirty="0"/>
          </a:p>
        </p:txBody>
      </p:sp>
    </p:spTree>
    <p:extLst>
      <p:ext uri="{BB962C8B-B14F-4D97-AF65-F5344CB8AC3E}">
        <p14:creationId xmlns:p14="http://schemas.microsoft.com/office/powerpoint/2010/main" xmlns="" val="30545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088969" cy="6619740"/>
          </a:xfrm>
        </p:spPr>
      </p:pic>
    </p:spTree>
    <p:extLst>
      <p:ext uri="{BB962C8B-B14F-4D97-AF65-F5344CB8AC3E}">
        <p14:creationId xmlns:p14="http://schemas.microsoft.com/office/powerpoint/2010/main" xmlns="" val="1531692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p:spPr>
      </p:pic>
    </p:spTree>
    <p:extLst>
      <p:ext uri="{BB962C8B-B14F-4D97-AF65-F5344CB8AC3E}">
        <p14:creationId xmlns:p14="http://schemas.microsoft.com/office/powerpoint/2010/main" xmlns="" val="3013009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1"/>
            <a:ext cx="12191999" cy="6858000"/>
          </a:xfrm>
        </p:spPr>
      </p:pic>
    </p:spTree>
    <p:extLst>
      <p:ext uri="{BB962C8B-B14F-4D97-AF65-F5344CB8AC3E}">
        <p14:creationId xmlns:p14="http://schemas.microsoft.com/office/powerpoint/2010/main" xmlns="" val="88364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1947545"/>
            <a:ext cx="10515600" cy="4351338"/>
          </a:xfrm>
        </p:spPr>
        <p:txBody>
          <a:bodyPr>
            <a:normAutofit/>
          </a:bodyPr>
          <a:lstStyle/>
          <a:p>
            <a:r>
              <a:rPr lang="tr-TR" sz="3600" dirty="0" smtClean="0"/>
              <a:t>Sağlıkta Dönüşüm Programı 2003 den beri devam etmektedir.</a:t>
            </a:r>
          </a:p>
          <a:p>
            <a:pPr marL="0" indent="0">
              <a:buNone/>
            </a:pPr>
            <a:r>
              <a:rPr lang="tr-TR" sz="3600" dirty="0" smtClean="0"/>
              <a:t> </a:t>
            </a:r>
          </a:p>
          <a:p>
            <a:r>
              <a:rPr lang="tr-TR" sz="3600" dirty="0" smtClean="0"/>
              <a:t>2005 yılında Düzce’de başlanan Aile Hekimliğine,2010 yılında tüm Türkiye de geçilmiştir.</a:t>
            </a:r>
            <a:endParaRPr lang="tr-TR" sz="3600" dirty="0"/>
          </a:p>
        </p:txBody>
      </p:sp>
    </p:spTree>
    <p:extLst>
      <p:ext uri="{BB962C8B-B14F-4D97-AF65-F5344CB8AC3E}">
        <p14:creationId xmlns:p14="http://schemas.microsoft.com/office/powerpoint/2010/main" xmlns="" val="992917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İzmir’de isteğe bağlı kürtajı yapan hastane kalmadı.</a:t>
            </a:r>
          </a:p>
          <a:p>
            <a:r>
              <a:rPr lang="tr-TR" dirty="0" smtClean="0"/>
              <a:t>Mor </a:t>
            </a:r>
            <a:r>
              <a:rPr lang="tr-TR" dirty="0" err="1" smtClean="0"/>
              <a:t>Çatı’nın</a:t>
            </a:r>
            <a:r>
              <a:rPr lang="tr-TR" dirty="0" smtClean="0"/>
              <a:t> 2015 Şubat araştırmasına göre İstanbul’da 37 kamu hastanesinden biri kürtaj yapıyor.</a:t>
            </a:r>
          </a:p>
          <a:p>
            <a:r>
              <a:rPr lang="tr-TR" dirty="0"/>
              <a:t>Ankara’da 30 hastaneden sadece üçünde isteğe bağlı </a:t>
            </a:r>
            <a:r>
              <a:rPr lang="tr-TR" dirty="0" smtClean="0"/>
              <a:t>kürtaj yapılıyor.</a:t>
            </a:r>
          </a:p>
          <a:p>
            <a:r>
              <a:rPr lang="tr-TR" dirty="0" smtClean="0"/>
              <a:t>Manisa ‘da sadece benim birimim yapıyor</a:t>
            </a:r>
            <a:endParaRPr lang="tr-TR" dirty="0"/>
          </a:p>
          <a:p>
            <a:endParaRPr lang="tr-TR" dirty="0"/>
          </a:p>
        </p:txBody>
      </p:sp>
    </p:spTree>
    <p:extLst>
      <p:ext uri="{BB962C8B-B14F-4D97-AF65-F5344CB8AC3E}">
        <p14:creationId xmlns:p14="http://schemas.microsoft.com/office/powerpoint/2010/main" xmlns="" val="1123860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UNFPA  'Dünya Nüfusunun Durumu 2014‘</a:t>
            </a:r>
          </a:p>
        </p:txBody>
      </p:sp>
      <p:sp>
        <p:nvSpPr>
          <p:cNvPr id="3" name="İçerik Yer Tutucusu 2"/>
          <p:cNvSpPr>
            <a:spLocks noGrp="1"/>
          </p:cNvSpPr>
          <p:nvPr>
            <p:ph idx="1"/>
          </p:nvPr>
        </p:nvSpPr>
        <p:spPr/>
        <p:txBody>
          <a:bodyPr/>
          <a:lstStyle/>
          <a:p>
            <a:r>
              <a:rPr lang="tr-TR" dirty="0"/>
              <a:t>Türkiye’nin 76.6 milyonluk nüfusunun dörtte birinin genç </a:t>
            </a:r>
            <a:r>
              <a:rPr lang="tr-TR" dirty="0" smtClean="0"/>
              <a:t>olmasıyla Avrupa’nın </a:t>
            </a:r>
            <a:r>
              <a:rPr lang="tr-TR" dirty="0"/>
              <a:t>en genç nüfuslu ülkesi </a:t>
            </a:r>
            <a:r>
              <a:rPr lang="tr-TR" dirty="0" smtClean="0"/>
              <a:t>sayılıyor.</a:t>
            </a:r>
          </a:p>
          <a:p>
            <a:r>
              <a:rPr lang="tr-TR" dirty="0"/>
              <a:t>Türkiye’de evli 19 yaşın altındaki 6 gençten ancak birinin etkili gebeliği önleyici yöntem </a:t>
            </a:r>
            <a:r>
              <a:rPr lang="tr-TR" dirty="0" smtClean="0"/>
              <a:t>kullanıyor</a:t>
            </a:r>
          </a:p>
          <a:p>
            <a:r>
              <a:rPr lang="tr-TR" dirty="0"/>
              <a:t>Türkiye’de kırsal bölgede yaşayan kadınların doğum kontrolüne erişimi kısıtlı; yoksulluk, negatif sosyal baskı, cinsiyet ayrımcılığı,</a:t>
            </a:r>
          </a:p>
          <a:p>
            <a:endParaRPr lang="tr-TR" dirty="0" smtClean="0"/>
          </a:p>
          <a:p>
            <a:pPr marL="0" indent="0">
              <a:buNone/>
            </a:pPr>
            <a:endParaRPr lang="tr-TR" dirty="0"/>
          </a:p>
        </p:txBody>
      </p:sp>
    </p:spTree>
    <p:extLst>
      <p:ext uri="{BB962C8B-B14F-4D97-AF65-F5344CB8AC3E}">
        <p14:creationId xmlns:p14="http://schemas.microsoft.com/office/powerpoint/2010/main" xmlns="" val="1323705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2827 sayılı yasa (1983 tarihli) yürürlüktedir ve Anayasa’nın 41. maddesi d</a:t>
            </a:r>
            <a:r>
              <a:rPr lang="tr-TR" dirty="0" smtClean="0">
                <a:latin typeface="Calibri" panose="020F0502020204030204" pitchFamily="34" charset="0"/>
                <a:ea typeface="Calibri" panose="020F0502020204030204" pitchFamily="34" charset="0"/>
                <a:cs typeface="Times New Roman" panose="02020603050405020304" pitchFamily="18" charset="0"/>
              </a:rPr>
              <a:t>evletin </a:t>
            </a:r>
            <a:r>
              <a:rPr lang="tr-TR" dirty="0">
                <a:latin typeface="Calibri" panose="020F0502020204030204" pitchFamily="34" charset="0"/>
                <a:ea typeface="Calibri" panose="020F0502020204030204" pitchFamily="34" charset="0"/>
                <a:cs typeface="Times New Roman" panose="02020603050405020304" pitchFamily="18" charset="0"/>
              </a:rPr>
              <a:t>aile planlaması hizmeti vermesini zorunlu kılmaktadır</a:t>
            </a:r>
            <a:r>
              <a:rPr lang="tr-TR" dirty="0" smtClean="0">
                <a:latin typeface="Calibri" panose="020F0502020204030204" pitchFamily="34" charset="0"/>
                <a:ea typeface="Calibri" panose="020F0502020204030204" pitchFamily="34" charset="0"/>
                <a:cs typeface="Times New Roman" panose="02020603050405020304" pitchFamily="18" charset="0"/>
              </a:rPr>
              <a:t>.</a:t>
            </a:r>
          </a:p>
          <a:p>
            <a:r>
              <a:rPr lang="tr-TR" dirty="0"/>
              <a:t>MADDE 41. – (Değişik: 3.10.2001-4709/17 </a:t>
            </a:r>
            <a:r>
              <a:rPr lang="tr-TR" dirty="0" err="1"/>
              <a:t>md.</a:t>
            </a:r>
            <a:r>
              <a:rPr lang="tr-TR" dirty="0"/>
              <a:t>) Aile, Türk toplumunun temelidir ve eşler arasında eşitliğe dayanır.</a:t>
            </a:r>
          </a:p>
          <a:p>
            <a:r>
              <a:rPr lang="tr-TR" dirty="0" smtClean="0"/>
              <a:t>Devlet</a:t>
            </a:r>
            <a:r>
              <a:rPr lang="tr-TR" dirty="0"/>
              <a:t>, ailenin huzur ve refahı ile özellikle ananın ve çocukların korunması ve aile planlamasının öğretimi ile uygulanmasını sağlamak için gerekli tedbirleri alır, teşkilâtı kurar.</a:t>
            </a:r>
          </a:p>
          <a:p>
            <a:pPr>
              <a:lnSpc>
                <a:spcPct val="107000"/>
              </a:lnSpc>
              <a:spcAft>
                <a:spcPts val="80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xmlns="" val="1374352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85999" y="1498466"/>
            <a:ext cx="7049555" cy="3022019"/>
          </a:xfrm>
        </p:spPr>
        <p:txBody>
          <a:bodyPr>
            <a:normAutofit fontScale="90000"/>
          </a:bodyPr>
          <a:lstStyle/>
          <a:p>
            <a:pPr algn="ctr">
              <a:lnSpc>
                <a:spcPct val="80000"/>
              </a:lnSpc>
            </a:pP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sz="3200" b="1" dirty="0" smtClean="0">
                <a:solidFill>
                  <a:srgbClr val="FF0000"/>
                </a:solidFill>
              </a:rPr>
              <a:t>KADINLARIN </a:t>
            </a:r>
            <a:r>
              <a:rPr lang="tr-TR" sz="3200" b="1" dirty="0">
                <a:solidFill>
                  <a:srgbClr val="FF0000"/>
                </a:solidFill>
              </a:rPr>
              <a:t>KURTULUŞU </a:t>
            </a:r>
            <a:br>
              <a:rPr lang="tr-TR" sz="3200" b="1" dirty="0">
                <a:solidFill>
                  <a:srgbClr val="FF0000"/>
                </a:solidFill>
              </a:rPr>
            </a:br>
            <a:r>
              <a:rPr lang="tr-TR" sz="3200" b="1" dirty="0">
                <a:solidFill>
                  <a:srgbClr val="FF0000"/>
                </a:solidFill>
              </a:rPr>
              <a:t>KARINLARINDAN BAŞLAYACAK</a:t>
            </a:r>
            <a:r>
              <a:rPr lang="tr-TR" sz="7200" b="1" dirty="0"/>
              <a:t/>
            </a:r>
            <a:br>
              <a:rPr lang="tr-TR" sz="7200" b="1" dirty="0"/>
            </a:br>
            <a:r>
              <a:rPr lang="tr-TR" sz="7200" b="1" dirty="0"/>
              <a:t/>
            </a:r>
            <a:br>
              <a:rPr lang="tr-TR" sz="7200" b="1" dirty="0"/>
            </a:br>
            <a:r>
              <a:rPr lang="tr-TR" dirty="0"/>
              <a:t>                                                                                  </a:t>
            </a:r>
            <a:r>
              <a:rPr lang="tr-TR" sz="2800" dirty="0" err="1" smtClean="0"/>
              <a:t>Simone</a:t>
            </a:r>
            <a:r>
              <a:rPr lang="tr-TR" sz="2800" dirty="0" smtClean="0"/>
              <a:t> </a:t>
            </a:r>
            <a:r>
              <a:rPr lang="tr-TR" sz="2800" dirty="0"/>
              <a:t>de </a:t>
            </a:r>
            <a:r>
              <a:rPr lang="tr-TR" sz="2800" dirty="0" err="1"/>
              <a:t>Beauvoir</a:t>
            </a:r>
            <a:r>
              <a:rPr lang="tr-TR" dirty="0"/>
              <a:t/>
            </a:r>
            <a:br>
              <a:rPr lang="tr-TR" dirty="0"/>
            </a:br>
            <a:endParaRPr lang="tr-TR" b="1" dirty="0">
              <a:solidFill>
                <a:srgbClr val="FF0000"/>
              </a:solidFill>
            </a:endParaRPr>
          </a:p>
        </p:txBody>
      </p:sp>
      <p:pic>
        <p:nvPicPr>
          <p:cNvPr id="4" name="İçerik Yer Tutucusu 3"/>
          <p:cNvPicPr>
            <a:picLocks noGrp="1" noChangeAspect="1"/>
          </p:cNvPicPr>
          <p:nvPr>
            <p:ph idx="1"/>
          </p:nvPr>
        </p:nvPicPr>
        <p:blipFill>
          <a:blip r:embed="rId2" cstate="print"/>
          <a:stretch>
            <a:fillRect/>
          </a:stretch>
        </p:blipFill>
        <p:spPr>
          <a:xfrm>
            <a:off x="0" y="0"/>
            <a:ext cx="4304245" cy="6858000"/>
          </a:xfrm>
          <a:prstGeom prst="rect">
            <a:avLst/>
          </a:prstGeom>
        </p:spPr>
      </p:pic>
    </p:spTree>
    <p:extLst>
      <p:ext uri="{BB962C8B-B14F-4D97-AF65-F5344CB8AC3E}">
        <p14:creationId xmlns:p14="http://schemas.microsoft.com/office/powerpoint/2010/main" xmlns="" val="2750440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3600" dirty="0" smtClean="0"/>
              <a:t>Aile Hekimliği öncesinde   Aile Planlaması Yöntemleri  kamuda Sağlık </a:t>
            </a:r>
            <a:r>
              <a:rPr lang="tr-TR" sz="3600" dirty="0"/>
              <a:t>O</a:t>
            </a:r>
            <a:r>
              <a:rPr lang="tr-TR" sz="3600" dirty="0" smtClean="0"/>
              <a:t>cakları, AÇSAP </a:t>
            </a:r>
            <a:r>
              <a:rPr lang="tr-TR" sz="3600" dirty="0"/>
              <a:t>M</a:t>
            </a:r>
            <a:r>
              <a:rPr lang="tr-TR" sz="3600" dirty="0" smtClean="0"/>
              <a:t>erkezleri, Devlet </a:t>
            </a:r>
            <a:r>
              <a:rPr lang="tr-TR" sz="3600" dirty="0"/>
              <a:t>H</a:t>
            </a:r>
            <a:r>
              <a:rPr lang="tr-TR" sz="3600" dirty="0" smtClean="0"/>
              <a:t>astanelerinin </a:t>
            </a:r>
            <a:r>
              <a:rPr lang="tr-TR" sz="3600" dirty="0"/>
              <a:t>A</a:t>
            </a:r>
            <a:r>
              <a:rPr lang="tr-TR" sz="3600" dirty="0" smtClean="0"/>
              <a:t>ile </a:t>
            </a:r>
            <a:r>
              <a:rPr lang="tr-TR" sz="3600" dirty="0"/>
              <a:t>P</a:t>
            </a:r>
            <a:r>
              <a:rPr lang="tr-TR" sz="3600" dirty="0" smtClean="0"/>
              <a:t>lanlaması  </a:t>
            </a:r>
            <a:r>
              <a:rPr lang="tr-TR" sz="3600" dirty="0"/>
              <a:t>K</a:t>
            </a:r>
            <a:r>
              <a:rPr lang="tr-TR" sz="3600" dirty="0" smtClean="0"/>
              <a:t>linikleri aracılığıyla verilmekteydi.</a:t>
            </a:r>
            <a:endParaRPr lang="tr-TR" sz="3600" dirty="0"/>
          </a:p>
        </p:txBody>
      </p:sp>
    </p:spTree>
    <p:extLst>
      <p:ext uri="{BB962C8B-B14F-4D97-AF65-F5344CB8AC3E}">
        <p14:creationId xmlns:p14="http://schemas.microsoft.com/office/powerpoint/2010/main" xmlns="" val="4084895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06862" y="365124"/>
            <a:ext cx="4746938" cy="5881129"/>
          </a:xfrm>
        </p:spPr>
        <p:txBody>
          <a:bodyPr>
            <a:normAutofit fontScale="90000"/>
          </a:bodyPr>
          <a:lstStyle/>
          <a:p>
            <a:pPr>
              <a:defRPr/>
            </a:pPr>
            <a:r>
              <a:rPr lang="tr-TR" b="1" dirty="0"/>
              <a:t>SAĞLIK BAKANI ( 2007)</a:t>
            </a:r>
            <a:br>
              <a:rPr lang="tr-TR" b="1" dirty="0"/>
            </a:br>
            <a:r>
              <a:rPr lang="tr-TR" dirty="0"/>
              <a:t>Üreme Sağlığına “EVET”, Aile Planlamasına “</a:t>
            </a:r>
            <a:r>
              <a:rPr lang="tr-TR" dirty="0" smtClean="0"/>
              <a:t>HAYIR”</a:t>
            </a:r>
            <a:br>
              <a:rPr lang="tr-TR" dirty="0" smtClean="0"/>
            </a:br>
            <a:r>
              <a:rPr lang="tr-TR" dirty="0" smtClean="0"/>
              <a:t/>
            </a:r>
            <a:br>
              <a:rPr lang="tr-TR" dirty="0" smtClean="0"/>
            </a:br>
            <a:r>
              <a:rPr lang="tr-TR" dirty="0" smtClean="0"/>
              <a:t/>
            </a:r>
            <a:br>
              <a:rPr lang="tr-TR" dirty="0" smtClean="0"/>
            </a:br>
            <a:r>
              <a:rPr lang="tr-TR" b="1" dirty="0" smtClean="0"/>
              <a:t>BAŞBAKAN </a:t>
            </a:r>
            <a:r>
              <a:rPr lang="tr-TR" b="1" dirty="0"/>
              <a:t>(2008 VE 2010)</a:t>
            </a:r>
            <a:br>
              <a:rPr lang="tr-TR" b="1" dirty="0"/>
            </a:br>
            <a:r>
              <a:rPr lang="tr-TR" dirty="0"/>
              <a:t>Her aile en az 3 çocuk  sahibi olmalıdır</a:t>
            </a:r>
            <a:r>
              <a:rPr lang="tr-TR" b="1" u="sng" dirty="0"/>
              <a:t/>
            </a:r>
            <a:br>
              <a:rPr lang="tr-TR" b="1" u="sng" dirty="0"/>
            </a:br>
            <a:endParaRPr lang="tr-TR" dirty="0"/>
          </a:p>
        </p:txBody>
      </p:sp>
      <p:pic>
        <p:nvPicPr>
          <p:cNvPr id="4" name="Picture 2" descr="sagbak"/>
          <p:cNvPicPr>
            <a:picLocks noGrp="1" noChangeAspect="1" noChangeArrowheads="1"/>
          </p:cNvPicPr>
          <p:nvPr>
            <p:ph idx="1"/>
          </p:nvPr>
        </p:nvPicPr>
        <p:blipFill>
          <a:blip r:embed="rId2" cstate="print"/>
          <a:srcRect/>
          <a:stretch>
            <a:fillRect/>
          </a:stretch>
        </p:blipFill>
        <p:spPr bwMode="auto">
          <a:xfrm>
            <a:off x="0" y="0"/>
            <a:ext cx="5831840" cy="6715760"/>
          </a:xfrm>
          <a:prstGeom prst="rect">
            <a:avLst/>
          </a:prstGeom>
          <a:noFill/>
          <a:ln w="9525">
            <a:noFill/>
            <a:miter lim="800000"/>
            <a:headEnd/>
            <a:tailEnd/>
          </a:ln>
        </p:spPr>
      </p:pic>
    </p:spTree>
    <p:extLst>
      <p:ext uri="{BB962C8B-B14F-4D97-AF65-F5344CB8AC3E}">
        <p14:creationId xmlns:p14="http://schemas.microsoft.com/office/powerpoint/2010/main" xmlns="" val="3101015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709680"/>
            <a:ext cx="10515600" cy="1115945"/>
          </a:xfrm>
        </p:spPr>
        <p:txBody>
          <a:bodyPr>
            <a:normAutofit fontScale="90000"/>
          </a:bodyPr>
          <a:lstStyle/>
          <a:p>
            <a:r>
              <a:rPr lang="tr-TR" dirty="0"/>
              <a:t>Hürriyet </a:t>
            </a:r>
            <a:r>
              <a:rPr lang="tr-TR" dirty="0" smtClean="0"/>
              <a:t>Gazetesi 23 Kasım </a:t>
            </a:r>
            <a:r>
              <a:rPr lang="tr-TR" dirty="0"/>
              <a:t>2011</a:t>
            </a:r>
            <a:br>
              <a:rPr lang="tr-TR" dirty="0"/>
            </a:br>
            <a:endParaRPr lang="tr-TR" dirty="0"/>
          </a:p>
        </p:txBody>
      </p:sp>
      <p:sp>
        <p:nvSpPr>
          <p:cNvPr id="3" name="İçerik Yer Tutucusu 2"/>
          <p:cNvSpPr>
            <a:spLocks noGrp="1"/>
          </p:cNvSpPr>
          <p:nvPr>
            <p:ph idx="1"/>
          </p:nvPr>
        </p:nvSpPr>
        <p:spPr/>
        <p:txBody>
          <a:bodyPr/>
          <a:lstStyle/>
          <a:p>
            <a:r>
              <a:rPr lang="tr-TR" sz="3200" dirty="0" smtClean="0"/>
              <a:t>‘2 Kasım 2011 de yürürlüğe giren 663 sayılı kararname ile  Anayasa değişikliği beklenmeden  doğum kontrolü politikasını rafa kaldırdı. Bu çerçevede Ana Çocuk Sağlığı ve Aile Planlaması Genel Müdürlüğü kaldırıldı. Sağlık Bakanlığı yetkilileri, yeni adıyla "üreme sağlığı" olan aile planlamasının Türkiye Halk Sağlığı Kurumu tarafından yürütüleceğini savundu. Oysa bu kurumun görev tanımı içinde de aile planlaması yer almadı.’</a:t>
            </a:r>
          </a:p>
          <a:p>
            <a:endParaRPr lang="tr-TR" dirty="0"/>
          </a:p>
        </p:txBody>
      </p:sp>
    </p:spTree>
    <p:extLst>
      <p:ext uri="{BB962C8B-B14F-4D97-AF65-F5344CB8AC3E}">
        <p14:creationId xmlns:p14="http://schemas.microsoft.com/office/powerpoint/2010/main" xmlns="" val="1546021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BUGÜN:</a:t>
            </a:r>
            <a:endParaRPr lang="tr-TR" dirty="0"/>
          </a:p>
        </p:txBody>
      </p:sp>
      <p:sp>
        <p:nvSpPr>
          <p:cNvPr id="3" name="İçerik Yer Tutucusu 2"/>
          <p:cNvSpPr>
            <a:spLocks noGrp="1"/>
          </p:cNvSpPr>
          <p:nvPr>
            <p:ph idx="1"/>
          </p:nvPr>
        </p:nvSpPr>
        <p:spPr/>
        <p:txBody>
          <a:bodyPr/>
          <a:lstStyle/>
          <a:p>
            <a:endParaRPr lang="tr-TR" dirty="0" smtClean="0"/>
          </a:p>
          <a:p>
            <a:r>
              <a:rPr lang="tr-TR" sz="3200" dirty="0" smtClean="0"/>
              <a:t>AÇSAP şubesi yerine artık</a:t>
            </a:r>
            <a:endParaRPr lang="tr-TR" sz="3200" dirty="0"/>
          </a:p>
          <a:p>
            <a:r>
              <a:rPr lang="tr-TR" sz="3200" dirty="0" smtClean="0"/>
              <a:t>Halk Sağlığı Müdürlüğü Bulaşıcı </a:t>
            </a:r>
            <a:r>
              <a:rPr lang="tr-TR" sz="3200" dirty="0"/>
              <a:t>Olmayan Hastalıklar </a:t>
            </a:r>
            <a:r>
              <a:rPr lang="tr-TR" sz="3200" dirty="0" smtClean="0"/>
              <a:t>Şubesi  içinde </a:t>
            </a:r>
          </a:p>
          <a:p>
            <a:r>
              <a:rPr lang="tr-TR" sz="3200" dirty="0"/>
              <a:t>Çocuk, Ergen, Kadın Ve Üreme Sağlığı Hizmetleri Birimi</a:t>
            </a:r>
          </a:p>
        </p:txBody>
      </p:sp>
    </p:spTree>
    <p:extLst>
      <p:ext uri="{BB962C8B-B14F-4D97-AF65-F5344CB8AC3E}">
        <p14:creationId xmlns:p14="http://schemas.microsoft.com/office/powerpoint/2010/main" xmlns="" val="3308234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798490"/>
            <a:ext cx="10515600" cy="892198"/>
          </a:xfrm>
        </p:spPr>
        <p:txBody>
          <a:bodyPr>
            <a:normAutofit fontScale="90000"/>
          </a:bodyPr>
          <a:lstStyle/>
          <a:p>
            <a:r>
              <a:rPr lang="tr-TR" dirty="0"/>
              <a:t>İstanbul - BİA Haber </a:t>
            </a:r>
            <a:r>
              <a:rPr lang="tr-TR" dirty="0" smtClean="0"/>
              <a:t>Merkezi 22 </a:t>
            </a:r>
            <a:r>
              <a:rPr lang="tr-TR" dirty="0"/>
              <a:t>Aralık 2014, Pazartesi 15:44</a:t>
            </a:r>
            <a:br>
              <a:rPr lang="tr-TR" dirty="0"/>
            </a:br>
            <a:endParaRPr lang="tr-TR" dirty="0"/>
          </a:p>
        </p:txBody>
      </p:sp>
      <p:sp>
        <p:nvSpPr>
          <p:cNvPr id="3" name="İçerik Yer Tutucusu 2"/>
          <p:cNvSpPr>
            <a:spLocks noGrp="1"/>
          </p:cNvSpPr>
          <p:nvPr>
            <p:ph idx="1"/>
          </p:nvPr>
        </p:nvSpPr>
        <p:spPr/>
        <p:txBody>
          <a:bodyPr>
            <a:normAutofit fontScale="92500" lnSpcReduction="20000"/>
          </a:bodyPr>
          <a:lstStyle/>
          <a:p>
            <a:pPr fontAlgn="base"/>
            <a:endParaRPr lang="tr-TR" b="1" dirty="0" smtClean="0"/>
          </a:p>
          <a:p>
            <a:pPr fontAlgn="base"/>
            <a:endParaRPr lang="tr-TR" sz="3000" b="1" dirty="0"/>
          </a:p>
          <a:p>
            <a:pPr fontAlgn="base"/>
            <a:r>
              <a:rPr lang="tr-TR" sz="3000" b="1" dirty="0" smtClean="0"/>
              <a:t>Erdoğan: 1-2-3-4 Çocuk, Gerisi Allah Kerim</a:t>
            </a:r>
          </a:p>
          <a:p>
            <a:pPr fontAlgn="base"/>
            <a:r>
              <a:rPr lang="tr-TR" sz="3000" dirty="0" smtClean="0"/>
              <a:t>Cumhurbaşkanı Recep Tayyip Erdoğan, katıldığı bir düğünde üç-beş çocuk talebini tekrarlarken, "</a:t>
            </a:r>
            <a:r>
              <a:rPr lang="tr-TR" sz="3000" dirty="0"/>
              <a:t>Biz milletimiz güçlü kılmak için, hem nüfus itibariyle daha çok genç nüfusa, dinamik nüfusa ihtiyacımız var. Hem de yetişmiş nüfusa ihtiyacımız var. Bunu ihmal etmeyeceğiz ve muhasır medeniyetler seviyesinin üstüne çıkmak istiyorsak bu milletin güçlü olması lazım. Ekonomide bir kaide vardır, 'genç, dinamik demek'. </a:t>
            </a:r>
            <a:r>
              <a:rPr lang="tr-TR" sz="3000" dirty="0">
                <a:solidFill>
                  <a:srgbClr val="FF0000"/>
                </a:solidFill>
              </a:rPr>
              <a:t>Bu ülkede yıllarca bir doğum kontrolü ihaneti yaptılar ve neslimizi kurutma yoluna gittiler</a:t>
            </a:r>
            <a:r>
              <a:rPr lang="tr-TR" sz="3000" dirty="0"/>
              <a:t>. Neslin önemi, gücü ekonomide olduğu gibi manen de çok önemli. </a:t>
            </a:r>
            <a:r>
              <a:rPr lang="tr-TR" sz="3000" dirty="0" smtClean="0"/>
              <a:t>" dedi.</a:t>
            </a:r>
          </a:p>
          <a:p>
            <a:endParaRPr lang="tr-TR" dirty="0"/>
          </a:p>
        </p:txBody>
      </p:sp>
    </p:spTree>
    <p:extLst>
      <p:ext uri="{BB962C8B-B14F-4D97-AF65-F5344CB8AC3E}">
        <p14:creationId xmlns:p14="http://schemas.microsoft.com/office/powerpoint/2010/main" xmlns="" val="4067065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838200" y="365125"/>
            <a:ext cx="8271850" cy="4351338"/>
          </a:xfrm>
          <a:prstGeom prst="rect">
            <a:avLst/>
          </a:prstGeom>
        </p:spPr>
      </p:pic>
      <p:sp>
        <p:nvSpPr>
          <p:cNvPr id="5" name="Dikdörtgen 4"/>
          <p:cNvSpPr/>
          <p:nvPr/>
        </p:nvSpPr>
        <p:spPr>
          <a:xfrm>
            <a:off x="1347988" y="4902334"/>
            <a:ext cx="6096000" cy="923330"/>
          </a:xfrm>
          <a:prstGeom prst="rect">
            <a:avLst/>
          </a:prstGeom>
        </p:spPr>
        <p:txBody>
          <a:bodyPr>
            <a:spAutoFit/>
          </a:bodyPr>
          <a:lstStyle/>
          <a:p>
            <a:r>
              <a:rPr lang="tr-TR" dirty="0"/>
              <a:t>Erdoğan'ın Latin Amerika seyahatinin Küba ayağında, </a:t>
            </a:r>
            <a:r>
              <a:rPr lang="tr-TR" dirty="0" err="1"/>
              <a:t>Armas</a:t>
            </a:r>
            <a:r>
              <a:rPr lang="tr-TR" dirty="0"/>
              <a:t> meydanını gezerken Havana'da yaşayan Türk vatandaşının ve onun Kübalı eşine "Kaç çocuk yapacaksınız?" </a:t>
            </a:r>
            <a:r>
              <a:rPr lang="tr-TR" dirty="0" smtClean="0"/>
              <a:t> </a:t>
            </a:r>
            <a:r>
              <a:rPr lang="tr-TR" dirty="0"/>
              <a:t>diye sordu</a:t>
            </a:r>
          </a:p>
        </p:txBody>
      </p:sp>
      <p:sp>
        <p:nvSpPr>
          <p:cNvPr id="6" name="Dikdörtgen 5"/>
          <p:cNvSpPr/>
          <p:nvPr/>
        </p:nvSpPr>
        <p:spPr>
          <a:xfrm>
            <a:off x="9907522" y="2055552"/>
            <a:ext cx="1992556" cy="800219"/>
          </a:xfrm>
          <a:prstGeom prst="rect">
            <a:avLst/>
          </a:prstGeom>
        </p:spPr>
        <p:txBody>
          <a:bodyPr wrap="square">
            <a:spAutoFit/>
          </a:bodyPr>
          <a:lstStyle/>
          <a:p>
            <a:r>
              <a:rPr lang="tr-TR" dirty="0" smtClean="0"/>
              <a:t>12.02.2015</a:t>
            </a:r>
          </a:p>
          <a:p>
            <a:r>
              <a:rPr lang="tr-TR" sz="2800" dirty="0" smtClean="0"/>
              <a:t>SABAH  </a:t>
            </a:r>
            <a:endParaRPr lang="tr-TR" sz="2800" dirty="0"/>
          </a:p>
        </p:txBody>
      </p:sp>
    </p:spTree>
    <p:extLst>
      <p:ext uri="{BB962C8B-B14F-4D97-AF65-F5344CB8AC3E}">
        <p14:creationId xmlns:p14="http://schemas.microsoft.com/office/powerpoint/2010/main" xmlns="" val="3442271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7289442" y="2434107"/>
            <a:ext cx="3810000" cy="1905000"/>
          </a:xfrm>
          <a:prstGeom prst="rect">
            <a:avLst/>
          </a:prstGeom>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929425" y="1742628"/>
            <a:ext cx="10515600" cy="4351338"/>
          </a:xfrm>
        </p:spPr>
        <p:txBody>
          <a:bodyPr/>
          <a:lstStyle/>
          <a:p>
            <a:pPr marL="420624" indent="-384048" fontAlgn="auto">
              <a:spcAft>
                <a:spcPts val="0"/>
              </a:spcAft>
              <a:buFont typeface="Wingdings 2"/>
              <a:buNone/>
              <a:defRPr/>
            </a:pPr>
            <a:r>
              <a:rPr lang="tr-TR" sz="2400" dirty="0" err="1" smtClean="0"/>
              <a:t>TÜİK’e</a:t>
            </a:r>
            <a:r>
              <a:rPr lang="tr-TR" sz="2400" dirty="0" smtClean="0"/>
              <a:t> göre; Kadınların</a:t>
            </a:r>
          </a:p>
          <a:p>
            <a:pPr marL="420624" indent="-384048" fontAlgn="auto">
              <a:spcAft>
                <a:spcPts val="0"/>
              </a:spcAft>
              <a:buFont typeface="Wingdings 2"/>
              <a:buNone/>
              <a:defRPr/>
            </a:pPr>
            <a:r>
              <a:rPr lang="tr-TR" sz="2400" dirty="0" smtClean="0"/>
              <a:t>İş </a:t>
            </a:r>
            <a:r>
              <a:rPr lang="tr-TR" sz="2400" dirty="0"/>
              <a:t>gücüne katılım oranı </a:t>
            </a:r>
            <a:r>
              <a:rPr lang="tr-TR" sz="2400" dirty="0" smtClean="0"/>
              <a:t>                             </a:t>
            </a:r>
            <a:endParaRPr lang="tr-TR" sz="2400" dirty="0"/>
          </a:p>
          <a:p>
            <a:pPr marL="722376" lvl="1" indent="-274320" fontAlgn="auto">
              <a:spcAft>
                <a:spcPts val="0"/>
              </a:spcAft>
              <a:buFont typeface="Wingdings 2"/>
              <a:buNone/>
              <a:defRPr/>
            </a:pPr>
            <a:r>
              <a:rPr lang="tr-TR" sz="2000" dirty="0" smtClean="0"/>
              <a:t>1989 da %36 </a:t>
            </a:r>
          </a:p>
          <a:p>
            <a:pPr marL="722376" lvl="1" indent="-274320" fontAlgn="auto">
              <a:spcAft>
                <a:spcPts val="0"/>
              </a:spcAft>
              <a:buFont typeface="Wingdings 2"/>
              <a:buNone/>
              <a:defRPr/>
            </a:pPr>
            <a:r>
              <a:rPr lang="tr-TR" sz="2000" dirty="0" smtClean="0"/>
              <a:t>2009 </a:t>
            </a:r>
            <a:r>
              <a:rPr lang="tr-TR" sz="2000" dirty="0"/>
              <a:t>da %26 </a:t>
            </a:r>
            <a:endParaRPr lang="tr-TR" sz="2000" dirty="0" smtClean="0"/>
          </a:p>
          <a:p>
            <a:pPr marL="722376" lvl="1" indent="-274320" fontAlgn="auto">
              <a:spcAft>
                <a:spcPts val="0"/>
              </a:spcAft>
              <a:buFont typeface="Wingdings 2"/>
              <a:buNone/>
              <a:defRPr/>
            </a:pPr>
            <a:r>
              <a:rPr lang="tr-TR" sz="2000" dirty="0" smtClean="0"/>
              <a:t>2013 de %30</a:t>
            </a:r>
            <a:endParaRPr lang="tr-TR" sz="2000" dirty="0"/>
          </a:p>
          <a:p>
            <a:pPr marL="420624" indent="-384048" fontAlgn="auto">
              <a:spcAft>
                <a:spcPts val="0"/>
              </a:spcAft>
              <a:buFont typeface="Wingdings 2"/>
              <a:buNone/>
              <a:defRPr/>
            </a:pPr>
            <a:r>
              <a:rPr lang="tr-TR" sz="2400" dirty="0"/>
              <a:t>İstihdam oranı</a:t>
            </a:r>
          </a:p>
          <a:p>
            <a:pPr marL="722376" lvl="1" indent="-274320" fontAlgn="auto">
              <a:spcAft>
                <a:spcPts val="0"/>
              </a:spcAft>
              <a:buFont typeface="Wingdings 2"/>
              <a:buNone/>
              <a:defRPr/>
            </a:pPr>
            <a:r>
              <a:rPr lang="tr-TR" sz="2000" dirty="0"/>
              <a:t> 1989 da%32 </a:t>
            </a:r>
          </a:p>
          <a:p>
            <a:pPr marL="722376" lvl="1" indent="-274320" fontAlgn="auto">
              <a:spcAft>
                <a:spcPts val="0"/>
              </a:spcAft>
              <a:buFont typeface="Wingdings 2"/>
              <a:buNone/>
              <a:defRPr/>
            </a:pPr>
            <a:r>
              <a:rPr lang="tr-TR" sz="2000" dirty="0"/>
              <a:t> 2009 da %22 </a:t>
            </a:r>
            <a:endParaRPr lang="tr-TR" sz="2000" dirty="0" smtClean="0"/>
          </a:p>
          <a:p>
            <a:pPr marL="722376" lvl="1" indent="-274320" fontAlgn="auto">
              <a:spcAft>
                <a:spcPts val="0"/>
              </a:spcAft>
              <a:buFont typeface="Wingdings 2"/>
              <a:buNone/>
              <a:defRPr/>
            </a:pPr>
            <a:r>
              <a:rPr lang="tr-TR" sz="2000" dirty="0" smtClean="0"/>
              <a:t> 2013 de %27</a:t>
            </a:r>
            <a:endParaRPr lang="tr-TR" sz="2000" dirty="0"/>
          </a:p>
          <a:p>
            <a:endParaRPr lang="tr-TR" dirty="0"/>
          </a:p>
        </p:txBody>
      </p:sp>
    </p:spTree>
    <p:extLst>
      <p:ext uri="{BB962C8B-B14F-4D97-AF65-F5344CB8AC3E}">
        <p14:creationId xmlns:p14="http://schemas.microsoft.com/office/powerpoint/2010/main" xmlns="" val="3612791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732</Words>
  <Application>Microsoft Office PowerPoint</Application>
  <PresentationFormat>Özel</PresentationFormat>
  <Paragraphs>67</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Office Teması</vt:lpstr>
      <vt:lpstr>Slayt 1</vt:lpstr>
      <vt:lpstr>Slayt 2</vt:lpstr>
      <vt:lpstr>Slayt 3</vt:lpstr>
      <vt:lpstr>SAĞLIK BAKANI ( 2007) Üreme Sağlığına “EVET”, Aile Planlamasına “HAYIR”   BAŞBAKAN (2008 VE 2010) Her aile en az 3 çocuk  sahibi olmalıdır </vt:lpstr>
      <vt:lpstr>Hürriyet Gazetesi 23 Kasım 2011 </vt:lpstr>
      <vt:lpstr>BUGÜN:</vt:lpstr>
      <vt:lpstr>İstanbul - BİA Haber Merkezi 22 Aralık 2014, Pazartesi 15:44 </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UNFPA  'Dünya Nüfusunun Durumu 2014‘</vt:lpstr>
      <vt:lpstr>Slayt 22</vt:lpstr>
      <vt:lpstr>  KADINLARIN KURTULUŞU  KARINLARINDAN BAŞLAYACAK                                                                                    Simone de Beauvoir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 planlaması</dc:title>
  <dc:creator>Derya</dc:creator>
  <cp:lastModifiedBy>SONY</cp:lastModifiedBy>
  <cp:revision>27</cp:revision>
  <dcterms:created xsi:type="dcterms:W3CDTF">2015-05-25T19:44:33Z</dcterms:created>
  <dcterms:modified xsi:type="dcterms:W3CDTF">2015-08-04T19:04:14Z</dcterms:modified>
</cp:coreProperties>
</file>