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708" r:id="rId2"/>
    <p:sldMasterId id="2147483786" r:id="rId3"/>
  </p:sldMasterIdLst>
  <p:notesMasterIdLst>
    <p:notesMasterId r:id="rId18"/>
  </p:notesMasterIdLst>
  <p:sldIdLst>
    <p:sldId id="256" r:id="rId4"/>
    <p:sldId id="260" r:id="rId5"/>
    <p:sldId id="266" r:id="rId6"/>
    <p:sldId id="265" r:id="rId7"/>
    <p:sldId id="268" r:id="rId8"/>
    <p:sldId id="271" r:id="rId9"/>
    <p:sldId id="272" r:id="rId10"/>
    <p:sldId id="274" r:id="rId11"/>
    <p:sldId id="275" r:id="rId12"/>
    <p:sldId id="278" r:id="rId13"/>
    <p:sldId id="279" r:id="rId14"/>
    <p:sldId id="293" r:id="rId15"/>
    <p:sldId id="281" r:id="rId16"/>
    <p:sldId id="292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60"/>
  </p:normalViewPr>
  <p:slideViewPr>
    <p:cSldViewPr snapToGrid="0">
      <p:cViewPr varScale="1">
        <p:scale>
          <a:sx n="50" d="100"/>
          <a:sy n="50" d="100"/>
        </p:scale>
        <p:origin x="-883" y="-67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3048B-5F6C-45DE-82B2-E9812821C21E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686F-27E0-41C7-A71F-F7B6C63BFA8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47809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0686F-27E0-41C7-A71F-F7B6C63BFA84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1822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58484-A9F9-4900-93CD-EA8B472F858E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057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0686F-27E0-41C7-A71F-F7B6C63BFA84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96712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17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51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854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5520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7645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9663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458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2718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3927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6877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69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6735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075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8378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716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720681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149984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16381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843419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22091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772516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71382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2034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553977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385642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3279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B0F1-B6B3-4FE3-B38C-1579B13267B0}" type="datetimeFigureOut">
              <a:rPr lang="tr-TR" smtClean="0"/>
              <a:pPr/>
              <a:t>04.08.2015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2330E-987E-4F59-B526-5453B4F6A46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0645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82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11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87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271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1877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66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461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10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47337-D89A-4E89-A630-AFD434598B68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04.08.2015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B0353-8E12-4C8D-A16D-19DBDCA124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70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ilehekimligi.gov.tr/genel-mevzuat/yoenetmelikler/924-aile-hekimlii-uygulamas-kapsamnda-salk-bakanlnca-caltrlan-personele-yaplacak-oedemeler-le-soezleme-usul-ve-esaslar-hakknda-yoenetmelik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42123"/>
            <a:ext cx="8878957" cy="2160104"/>
          </a:xfrm>
        </p:spPr>
        <p:txBody>
          <a:bodyPr>
            <a:normAutofit/>
          </a:bodyPr>
          <a:lstStyle/>
          <a:p>
            <a:endParaRPr lang="tr-TR" sz="4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008120"/>
            <a:ext cx="9144000" cy="2438400"/>
          </a:xfrm>
        </p:spPr>
        <p:txBody>
          <a:bodyPr>
            <a:normAutofit fontScale="25000" lnSpcReduction="20000"/>
          </a:bodyPr>
          <a:lstStyle/>
          <a:p>
            <a:endParaRPr lang="tr-TR" dirty="0" smtClean="0"/>
          </a:p>
          <a:p>
            <a:r>
              <a:rPr lang="tr-TR" sz="8000" b="1" dirty="0" smtClean="0"/>
              <a:t>AİLE HEKİMLERİNİN DOĞUM KONTROLÜ HİZMETİ KONUSUNDA </a:t>
            </a:r>
            <a:r>
              <a:rPr lang="tr-TR" sz="8000" b="1" dirty="0" smtClean="0"/>
              <a:t>DENEYİMLERİ</a:t>
            </a:r>
          </a:p>
          <a:p>
            <a:r>
              <a:rPr lang="tr-TR" sz="8000" dirty="0" smtClean="0"/>
              <a:t>Dr</a:t>
            </a:r>
            <a:r>
              <a:rPr lang="tr-TR" sz="8000" dirty="0" smtClean="0"/>
              <a:t>. Binnaz Başaran İşçi</a:t>
            </a:r>
          </a:p>
          <a:p>
            <a:r>
              <a:rPr lang="tr-TR" sz="8000" dirty="0" smtClean="0"/>
              <a:t>Batıkent 5 </a:t>
            </a:r>
            <a:r>
              <a:rPr lang="tr-TR" sz="8000" dirty="0" err="1" smtClean="0"/>
              <a:t>No’lu</a:t>
            </a:r>
            <a:r>
              <a:rPr lang="tr-TR" sz="8000" dirty="0" smtClean="0"/>
              <a:t> Aile Sağlığı Merkezi </a:t>
            </a:r>
          </a:p>
          <a:p>
            <a:r>
              <a:rPr lang="tr-TR" sz="8000" i="1" dirty="0" smtClean="0"/>
              <a:t>Türk Tabipleri Birliği –Kadın Hekimlik ve Kadın Sağlığı Kolu</a:t>
            </a:r>
          </a:p>
          <a:p>
            <a:r>
              <a:rPr lang="tr-TR" sz="8000" i="1" dirty="0" smtClean="0"/>
              <a:t>30  MAYIS 2015</a:t>
            </a:r>
            <a:endParaRPr lang="tr-TR" sz="8000" i="1" dirty="0"/>
          </a:p>
        </p:txBody>
      </p:sp>
      <p:pic>
        <p:nvPicPr>
          <p:cNvPr id="4" name="Picture 2" descr="C:\Users\SONY\Desktop\Kadın\forum afisi 30 may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1514" y="0"/>
            <a:ext cx="9087729" cy="40233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19077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500" dirty="0">
                <a:solidFill>
                  <a:prstClr val="black"/>
                </a:solidFill>
              </a:rPr>
              <a:t/>
            </a:r>
            <a:br>
              <a:rPr lang="tr-TR" sz="2500" dirty="0">
                <a:solidFill>
                  <a:prstClr val="black"/>
                </a:solidFill>
              </a:rPr>
            </a:br>
            <a:r>
              <a:rPr lang="tr-TR" sz="4000" dirty="0" err="1" smtClean="0">
                <a:solidFill>
                  <a:prstClr val="black"/>
                </a:solidFill>
              </a:rPr>
              <a:t>Yenimahale’deki</a:t>
            </a:r>
            <a:r>
              <a:rPr lang="tr-TR" sz="4000" dirty="0" smtClean="0">
                <a:solidFill>
                  <a:prstClr val="black"/>
                </a:solidFill>
              </a:rPr>
              <a:t> aile hekimleri ve hemşirelerin konuyla ilgili görüşleri ve önerileri</a:t>
            </a:r>
            <a:r>
              <a:rPr lang="tr-TR" sz="4000" dirty="0">
                <a:solidFill>
                  <a:prstClr val="black"/>
                </a:solidFill>
              </a:rPr>
              <a:t/>
            </a:r>
            <a:br>
              <a:rPr lang="tr-TR" sz="4000" dirty="0">
                <a:solidFill>
                  <a:prstClr val="black"/>
                </a:solidFill>
              </a:rPr>
            </a:br>
            <a:endParaRPr lang="tr-TR" sz="40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Sorular: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Artık aile hekimlerinin verdiği doğum kontrolü hizmeti konusunda ne düşünüyorsunuz?</a:t>
            </a:r>
          </a:p>
          <a:p>
            <a:pPr marL="457200" indent="-457200">
              <a:buAutoNum type="arabicPeriod" startAt="2"/>
            </a:pPr>
            <a:r>
              <a:rPr lang="tr-TR" dirty="0" smtClean="0"/>
              <a:t>Sağlık ocağı dönemi ile karşılaştırma yapar mısınız?</a:t>
            </a:r>
          </a:p>
          <a:p>
            <a:pPr marL="457200" indent="-457200">
              <a:buAutoNum type="arabicPeriod" startAt="2"/>
            </a:pPr>
            <a:r>
              <a:rPr lang="tr-TR" dirty="0" smtClean="0"/>
              <a:t>Sizce hizmetin daha iyi verilmesi için neler yapılabilir?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Gezdiğim ASM: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1.Atatürk orman çiftliği ASM: 5 hekim-5 hemşire</a:t>
            </a:r>
          </a:p>
          <a:p>
            <a:pPr marL="0" indent="0">
              <a:buNone/>
            </a:pPr>
            <a:r>
              <a:rPr lang="tr-TR" dirty="0" smtClean="0"/>
              <a:t>2.Batıkent 1 </a:t>
            </a:r>
            <a:r>
              <a:rPr lang="tr-TR" dirty="0" err="1" smtClean="0"/>
              <a:t>nolu</a:t>
            </a:r>
            <a:r>
              <a:rPr lang="tr-TR" dirty="0" smtClean="0"/>
              <a:t> ASM: 5hekim-5 hemşire</a:t>
            </a:r>
          </a:p>
          <a:p>
            <a:pPr marL="0" indent="0">
              <a:buNone/>
            </a:pPr>
            <a:r>
              <a:rPr lang="tr-TR" dirty="0" smtClean="0"/>
              <a:t>3.Ergazi ASM: 6 hekim-5 hemşire</a:t>
            </a:r>
          </a:p>
          <a:p>
            <a:pPr marL="0" indent="0">
              <a:buNone/>
            </a:pPr>
            <a:r>
              <a:rPr lang="tr-TR" dirty="0" smtClean="0"/>
              <a:t>4.Batıkent 3 </a:t>
            </a:r>
            <a:r>
              <a:rPr lang="tr-TR" dirty="0" err="1" smtClean="0"/>
              <a:t>Nolu</a:t>
            </a:r>
            <a:r>
              <a:rPr lang="tr-TR" dirty="0" smtClean="0"/>
              <a:t> ASM: 3 hekim-2 hemşire</a:t>
            </a:r>
          </a:p>
          <a:p>
            <a:pPr marL="0" indent="0">
              <a:buNone/>
            </a:pPr>
            <a:r>
              <a:rPr lang="tr-TR" dirty="0" smtClean="0"/>
              <a:t>5.Batıkent 4 </a:t>
            </a:r>
            <a:r>
              <a:rPr lang="tr-TR" dirty="0" err="1" smtClean="0"/>
              <a:t>Nolu</a:t>
            </a:r>
            <a:r>
              <a:rPr lang="tr-TR" dirty="0" smtClean="0"/>
              <a:t> ASM: 4 hekim-2 hemşire</a:t>
            </a:r>
            <a:br>
              <a:rPr lang="tr-TR" dirty="0" smtClean="0"/>
            </a:br>
            <a:r>
              <a:rPr lang="tr-TR" dirty="0" smtClean="0"/>
              <a:t>6.Turgut Özal ASM: 2 hekim-3 hemşire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63435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prstClr val="black"/>
                </a:solidFill>
              </a:rPr>
              <a:t>Yenimahale’deki</a:t>
            </a:r>
            <a:r>
              <a:rPr lang="tr-TR" sz="2800" dirty="0" smtClean="0">
                <a:solidFill>
                  <a:prstClr val="black"/>
                </a:solidFill>
              </a:rPr>
              <a:t> aile hekimleri ve hemşirelerin konuyla ilgili görüşleri ve önerileri</a:t>
            </a:r>
            <a:endParaRPr lang="tr-TR" sz="28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 smtClean="0"/>
              <a:t>Ergazi’den</a:t>
            </a:r>
            <a:r>
              <a:rPr lang="tr-TR" dirty="0" smtClean="0"/>
              <a:t> Dr. Halil: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40 Metrekare Almanya filmini örnek gösterdi.</a:t>
            </a:r>
          </a:p>
          <a:p>
            <a:r>
              <a:rPr lang="tr-TR" dirty="0" smtClean="0"/>
              <a:t>Çalışma odasını 11 metrekare diye niteledi.</a:t>
            </a:r>
          </a:p>
          <a:p>
            <a:r>
              <a:rPr lang="tr-TR" dirty="0" smtClean="0"/>
              <a:t>Ekip hizmeti anlayışından çıkıldığını hasta sayısının daraltıldığını söyledi.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err="1" smtClean="0"/>
              <a:t>Ergazi’den</a:t>
            </a:r>
            <a:r>
              <a:rPr lang="tr-TR" dirty="0" smtClean="0"/>
              <a:t> Dr. Birhan: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Sunumun adını eleştirdi.’ Aile planlaması hizmetleri olmalıydı’</a:t>
            </a:r>
          </a:p>
          <a:p>
            <a:pPr marL="0" indent="0">
              <a:buNone/>
            </a:pPr>
            <a:r>
              <a:rPr lang="tr-TR" dirty="0" smtClean="0"/>
              <a:t>Hükümet politikası 3 çocuğu teşvik…</a:t>
            </a:r>
          </a:p>
          <a:p>
            <a:pPr marL="0" indent="0">
              <a:buNone/>
            </a:pPr>
            <a:r>
              <a:rPr lang="tr-TR" dirty="0" smtClean="0"/>
              <a:t>Hastalarından örnekler verdi. </a:t>
            </a:r>
          </a:p>
          <a:p>
            <a:pPr marL="0" indent="0">
              <a:buNone/>
            </a:pPr>
            <a:r>
              <a:rPr lang="tr-TR" dirty="0" smtClean="0"/>
              <a:t>9 çocuklu bir kadını hekim olarak sosyal </a:t>
            </a:r>
            <a:r>
              <a:rPr lang="tr-TR" dirty="0" err="1" smtClean="0"/>
              <a:t>endikasyonla</a:t>
            </a:r>
            <a:r>
              <a:rPr lang="tr-TR" dirty="0" smtClean="0"/>
              <a:t> kürtaj olması için kadın doğumcuya sevk ettiğini, uzmanın kürtaj yapmadığını,</a:t>
            </a:r>
          </a:p>
          <a:p>
            <a:pPr marL="0" indent="0">
              <a:buNone/>
            </a:pPr>
            <a:r>
              <a:rPr lang="tr-TR" dirty="0" smtClean="0"/>
              <a:t>Başka bir kadının aile meclisi kararıyla kürtaj olmadığını söyledi.</a:t>
            </a:r>
          </a:p>
        </p:txBody>
      </p:sp>
    </p:spTree>
    <p:extLst>
      <p:ext uri="{BB962C8B-B14F-4D97-AF65-F5344CB8AC3E}">
        <p14:creationId xmlns:p14="http://schemas.microsoft.com/office/powerpoint/2010/main" xmlns="" val="191297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Görüşmelerden sonra ortaya çıkan düşüncelerim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Pozitif performans verilirse iyileşme olabilir</a:t>
            </a:r>
          </a:p>
          <a:p>
            <a:r>
              <a:rPr lang="tr-TR" dirty="0" smtClean="0"/>
              <a:t>Birinci basamağa hastaların güvensizliği</a:t>
            </a:r>
          </a:p>
          <a:p>
            <a:r>
              <a:rPr lang="tr-TR" dirty="0" smtClean="0"/>
              <a:t>Çalışanların risk almak istememesi</a:t>
            </a:r>
          </a:p>
          <a:p>
            <a:r>
              <a:rPr lang="tr-TR" dirty="0" smtClean="0"/>
              <a:t>İş yükü  fazlalığı</a:t>
            </a:r>
          </a:p>
          <a:p>
            <a:r>
              <a:rPr lang="tr-TR" dirty="0" smtClean="0"/>
              <a:t>Çalışanların tükenmişliği</a:t>
            </a:r>
          </a:p>
          <a:p>
            <a:r>
              <a:rPr lang="tr-TR" dirty="0" smtClean="0"/>
              <a:t>İşin 1. basamaktaki pratisyenleri-uygulayıcıları-duyarsız ve konuya hakim değil.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prstClr val="black"/>
                </a:solidFill>
              </a:rPr>
              <a:t>Yenimahale’deki</a:t>
            </a:r>
            <a:r>
              <a:rPr lang="tr-TR" sz="3200" b="1" dirty="0" smtClean="0">
                <a:solidFill>
                  <a:prstClr val="black"/>
                </a:solidFill>
              </a:rPr>
              <a:t> aile hekimleri ve hemşirelerin konuyla ilgili görüş ve önerileri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Malzeme yetersiz/yeterli</a:t>
            </a:r>
          </a:p>
          <a:p>
            <a:r>
              <a:rPr lang="tr-TR" dirty="0" smtClean="0"/>
              <a:t>Sürekli/ bazı aylar gelmiyor</a:t>
            </a:r>
          </a:p>
          <a:p>
            <a:r>
              <a:rPr lang="tr-TR" dirty="0" smtClean="0"/>
              <a:t>RİA talebi az: Uygulanıyor/uygulanmıyor</a:t>
            </a:r>
          </a:p>
          <a:p>
            <a:r>
              <a:rPr lang="tr-TR" dirty="0" smtClean="0"/>
              <a:t>Hastanede taktırıyor/özelde</a:t>
            </a:r>
          </a:p>
          <a:p>
            <a:r>
              <a:rPr lang="tr-TR" dirty="0" smtClean="0"/>
              <a:t>Hekim ve hemşire/ebeler risk almak istemiyor</a:t>
            </a:r>
          </a:p>
          <a:p>
            <a:r>
              <a:rPr lang="tr-TR" dirty="0" smtClean="0"/>
              <a:t>Tükenmişlik sendromu: doktor-hemşire-ebe</a:t>
            </a:r>
          </a:p>
          <a:p>
            <a:r>
              <a:rPr lang="tr-TR" dirty="0" smtClean="0"/>
              <a:t>İş yoğunluğu, motivasyon eksikliği</a:t>
            </a:r>
          </a:p>
          <a:p>
            <a:r>
              <a:rPr lang="tr-TR" dirty="0" smtClean="0"/>
              <a:t>Koruyucu hekimlik algısının ortadan kalkması</a:t>
            </a:r>
          </a:p>
          <a:p>
            <a:r>
              <a:rPr lang="tr-TR" dirty="0" smtClean="0"/>
              <a:t>Hükümet politikası</a:t>
            </a:r>
          </a:p>
          <a:p>
            <a:r>
              <a:rPr lang="tr-TR" dirty="0" smtClean="0"/>
              <a:t>Aile Sağlığı Merkezlerine hasta güvensizliği: hijyen eksik, özele özendirilmesi</a:t>
            </a:r>
          </a:p>
          <a:p>
            <a:r>
              <a:rPr lang="tr-TR" dirty="0" smtClean="0"/>
              <a:t>Hemşirelere yıkılan görev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231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Kaynaklar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tr-TR" sz="3200" dirty="0">
                <a:latin typeface="Times New Roman" panose="02020603050405020304" pitchFamily="18" charset="0"/>
                <a:ea typeface="STXinwei"/>
                <a:cs typeface="Tahoma" panose="020B0604030504040204" pitchFamily="34" charset="0"/>
                <a:hlinkClick r:id="rId3"/>
              </a:rPr>
              <a:t>Aile Hekimliği Uygulaması Kapsamında Sağlık Bakanlığınca Çalıştırılan Personele Yapılacak Ödemeler İle Sözleşme Usul Ve Esasları Hakkında Yönetmelik</a:t>
            </a:r>
            <a:endParaRPr lang="tr-TR" sz="3200" dirty="0"/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tr-TR" sz="3200" dirty="0"/>
              <a:t>Ulusal aile planlaması hizmet rehberi 2005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tr-TR" sz="3200" dirty="0" smtClean="0"/>
              <a:t>TNSA </a:t>
            </a:r>
            <a:r>
              <a:rPr lang="tr-TR" sz="3200" dirty="0"/>
              <a:t>2013 sonuçları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tr-TR" sz="3200" dirty="0" smtClean="0"/>
              <a:t>TNSA-özet(</a:t>
            </a:r>
            <a:r>
              <a:rPr lang="tr-TR" sz="3200" dirty="0" err="1" smtClean="0"/>
              <a:t>Doç.Dr</a:t>
            </a:r>
            <a:r>
              <a:rPr lang="tr-TR" sz="3200" dirty="0" smtClean="0"/>
              <a:t>.A.Sinan </a:t>
            </a:r>
            <a:r>
              <a:rPr lang="tr-TR" sz="3200" dirty="0"/>
              <a:t>Türkyılmaz-</a:t>
            </a:r>
            <a:r>
              <a:rPr lang="tr-TR" sz="3200" dirty="0" err="1"/>
              <a:t>Doç.Dr</a:t>
            </a:r>
            <a:r>
              <a:rPr lang="tr-TR" sz="3200" dirty="0"/>
              <a:t>.</a:t>
            </a:r>
            <a:r>
              <a:rPr lang="tr-TR" sz="3200" dirty="0" err="1"/>
              <a:t>Alanur</a:t>
            </a:r>
            <a:r>
              <a:rPr lang="tr-TR" sz="3200" dirty="0"/>
              <a:t> Çavlık-sunu-aralık 2014)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tr-TR" sz="3200" dirty="0" smtClean="0"/>
              <a:t>Doç. Dr. Özen </a:t>
            </a:r>
            <a:r>
              <a:rPr lang="tr-TR" sz="3200" dirty="0" err="1" smtClean="0"/>
              <a:t>Aşut</a:t>
            </a:r>
            <a:r>
              <a:rPr lang="tr-TR" sz="3200" dirty="0" smtClean="0"/>
              <a:t>, 17 pratisyen hekimlik kongresi-10 kasım 2012-Kuşadası Sunumu: Türkiye’de ve Dünya’da Birinci Basamak Hekimlerinin Mezuniyet Sonrası Eğitimleri ve Genel Pratisyen  Enstitüsü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tr-TR" sz="320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endParaRPr lang="tr-TR" sz="32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endParaRPr lang="tr-TR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3775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prstClr val="black"/>
                </a:solidFill>
              </a:rPr>
              <a:t>Aile hekiminin görevleri nelerdir?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200000"/>
              </a:lnSpc>
            </a:pPr>
            <a:r>
              <a:rPr lang="tr-TR" dirty="0" smtClean="0">
                <a:solidFill>
                  <a:srgbClr val="323232"/>
                </a:solidFill>
                <a:latin typeface="Arial" panose="020B0604020202020204" pitchFamily="34" charset="0"/>
              </a:rPr>
              <a:t>Aile </a:t>
            </a:r>
            <a:r>
              <a:rPr lang="tr-TR" dirty="0">
                <a:solidFill>
                  <a:srgbClr val="323232"/>
                </a:solidFill>
                <a:latin typeface="Arial" panose="020B0604020202020204" pitchFamily="34" charset="0"/>
              </a:rPr>
              <a:t>hekimi, kendisine kayıtlı kişileri bir bütün olarak ele alıp, kişiye yönelik koruyucu sağlık hizmetleri (gebe, loğusa, bebek, çocuk izlemleri, aşılama hizmetleri gibi) ile birinci </a:t>
            </a:r>
            <a:r>
              <a:rPr lang="tr-TR" dirty="0" smtClean="0">
                <a:solidFill>
                  <a:srgbClr val="323232"/>
                </a:solidFill>
                <a:latin typeface="Arial" panose="020B0604020202020204" pitchFamily="34" charset="0"/>
              </a:rPr>
              <a:t>basamak tedavi</a:t>
            </a:r>
            <a:r>
              <a:rPr lang="tr-TR" dirty="0">
                <a:solidFill>
                  <a:srgbClr val="323232"/>
                </a:solidFill>
                <a:latin typeface="Arial" panose="020B0604020202020204" pitchFamily="34" charset="0"/>
              </a:rPr>
              <a:t>, rehabilitasyon ve danışmanlık hizmetlerini </a:t>
            </a:r>
            <a:r>
              <a:rPr lang="tr-TR" dirty="0" smtClean="0">
                <a:solidFill>
                  <a:srgbClr val="323232"/>
                </a:solidFill>
                <a:latin typeface="Arial" panose="020B0604020202020204" pitchFamily="34" charset="0"/>
              </a:rPr>
              <a:t>verir</a:t>
            </a:r>
            <a:r>
              <a:rPr lang="tr-TR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.</a:t>
            </a:r>
          </a:p>
          <a:p>
            <a:pPr lvl="0">
              <a:lnSpc>
                <a:spcPct val="200000"/>
              </a:lnSpc>
            </a:pPr>
            <a:r>
              <a:rPr lang="tr-TR" b="1" i="1" dirty="0" smtClean="0">
                <a:solidFill>
                  <a:srgbClr val="FF0000"/>
                </a:solidFill>
                <a:latin typeface="Arial" panose="020B0604020202020204" pitchFamily="34" charset="0"/>
              </a:rPr>
              <a:t>sağlığı </a:t>
            </a:r>
            <a:r>
              <a:rPr lang="tr-TR" b="1" i="1" dirty="0">
                <a:solidFill>
                  <a:srgbClr val="FF0000"/>
                </a:solidFill>
                <a:latin typeface="Arial" panose="020B0604020202020204" pitchFamily="34" charset="0"/>
              </a:rPr>
              <a:t>geliştirici ve koruyucu hizmetler ile ana çocuk sağlığı ve aile planlaması hizmetlerini verir. </a:t>
            </a:r>
            <a:endParaRPr lang="tr-TR" b="1" i="1" dirty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244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33599" y="1366956"/>
            <a:ext cx="7233425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tr-TR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TNS </a:t>
            </a:r>
            <a:r>
              <a:rPr lang="tr-TR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2013 </a:t>
            </a:r>
            <a:r>
              <a:rPr lang="tr-TR" sz="4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SONUÇLARINDAN </a:t>
            </a:r>
            <a:r>
              <a:rPr lang="tr-TR" sz="4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ÇARPICI NOKTALAR</a:t>
            </a:r>
          </a:p>
        </p:txBody>
      </p:sp>
    </p:spTree>
    <p:extLst>
      <p:ext uri="{BB962C8B-B14F-4D97-AF65-F5344CB8AC3E}">
        <p14:creationId xmlns:p14="http://schemas.microsoft.com/office/powerpoint/2010/main" xmlns="" val="382757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000" dirty="0"/>
              <a:t>Tnsa-özet(Doç.Dr.A.Sinan Türkyılmaz-Doç.Dr.Alanur Çavlık-sunu-aralık 2014)slayt 4-5-6</a:t>
            </a:r>
            <a:br>
              <a:rPr lang="tr-TR" sz="1000" dirty="0"/>
            </a:br>
            <a:endParaRPr lang="tr-TR" sz="1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524001" y="908720"/>
            <a:ext cx="8856663" cy="510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0832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657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0" y="0"/>
            <a:ext cx="11963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4631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64526" y="259307"/>
            <a:ext cx="1027676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Sonuçlardan 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 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çıkanlar</a:t>
            </a:r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halen genç bir nüfus yapısına sahip…</a:t>
            </a:r>
          </a:p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Bununla birlikte 65 yaş ve üstü oranı ilk kez %8 oldu…</a:t>
            </a:r>
          </a:p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Hane halkı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büyüklüğü azalmaya devam ediyor...</a:t>
            </a:r>
          </a:p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Nüfusa kayıtlı olmayan çocukların oranı çok azaldı... </a:t>
            </a:r>
          </a:p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Eğitim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seviyesinde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iyileşmeler var ancak erkek-kadın farkı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lise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eğitimde ve kırsal yerleşim yerlerinde devam ediyor… </a:t>
            </a:r>
          </a:p>
        </p:txBody>
      </p:sp>
    </p:spTree>
    <p:extLst>
      <p:ext uri="{BB962C8B-B14F-4D97-AF65-F5344CB8AC3E}">
        <p14:creationId xmlns:p14="http://schemas.microsoft.com/office/powerpoint/2010/main" xmlns="" val="33055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tr-TR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Sonuçlardan öne çıkanlar</a:t>
            </a:r>
            <a:b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tr-TR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Kadın istihdamı düşük, sosyal güvenliksiz çalışma yaygın, kadınlar çocuk bakımı ve ailenin engel olması nedenleri ile istihdam dışında…</a:t>
            </a:r>
          </a:p>
        </p:txBody>
      </p:sp>
    </p:spTree>
    <p:extLst>
      <p:ext uri="{BB962C8B-B14F-4D97-AF65-F5344CB8AC3E}">
        <p14:creationId xmlns:p14="http://schemas.microsoft.com/office/powerpoint/2010/main" xmlns="" val="41370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Sonuçlardan öne çıkanlar</a:t>
            </a:r>
            <a:endParaRPr lang="tr-T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Evlenme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yaşı değişmiyor...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Bebek ölümlüğü azalmaya devam ediyor...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Doğurganlık yenilenme düzeyinin üzerinde durağanlaştı...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Gebeliği önleyici yöntem kullanım düzeyi sabitlendi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Doğum öncesi ve sonrası bakım hizmetleri yaygınlaşmaya devam ediyor…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Hastane doğumları artarken sezaryen yaygınlaşıyor…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İsteyerek düşük azalıyor…</a:t>
            </a:r>
          </a:p>
        </p:txBody>
      </p:sp>
    </p:spTree>
    <p:extLst>
      <p:ext uri="{BB962C8B-B14F-4D97-AF65-F5344CB8AC3E}">
        <p14:creationId xmlns:p14="http://schemas.microsoft.com/office/powerpoint/2010/main" xmlns="" val="16245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553</Words>
  <Application>Microsoft Office PowerPoint</Application>
  <PresentationFormat>Özel</PresentationFormat>
  <Paragraphs>82</Paragraphs>
  <Slides>14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1_Office Theme</vt:lpstr>
      <vt:lpstr>3_Office Theme</vt:lpstr>
      <vt:lpstr>Office Teması</vt:lpstr>
      <vt:lpstr>Slayt 1</vt:lpstr>
      <vt:lpstr>Aile hekiminin görevleri nelerdir?</vt:lpstr>
      <vt:lpstr>Slayt 3</vt:lpstr>
      <vt:lpstr>Tnsa-özet(Doç.Dr.A.Sinan Türkyılmaz-Doç.Dr.Alanur Çavlık-sunu-aralık 2014)slayt 4-5-6 </vt:lpstr>
      <vt:lpstr>Slayt 5</vt:lpstr>
      <vt:lpstr>Slayt 6</vt:lpstr>
      <vt:lpstr>Slayt 7</vt:lpstr>
      <vt:lpstr> Sonuçlardan öne çıkanlar </vt:lpstr>
      <vt:lpstr>Sonuçlardan öne çıkanlar</vt:lpstr>
      <vt:lpstr> Yenimahale’deki aile hekimleri ve hemşirelerin konuyla ilgili görüşleri ve önerileri </vt:lpstr>
      <vt:lpstr>Yenimahale’deki aile hekimleri ve hemşirelerin konuyla ilgili görüşleri ve önerileri</vt:lpstr>
      <vt:lpstr>Görüşmelerden sonra ortaya çıkan düşüncelerim</vt:lpstr>
      <vt:lpstr>Yenimahale’deki aile hekimleri ve hemşirelerin konuyla ilgili görüş ve önerileri</vt:lpstr>
      <vt:lpstr> Kaynaklar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2015-05-29T19:21:18Z</dcterms:created>
  <dcterms:modified xsi:type="dcterms:W3CDTF">2015-08-04T19:07:34Z</dcterms:modified>
</cp:coreProperties>
</file>