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5" r:id="rId3"/>
    <p:sldId id="262" r:id="rId4"/>
    <p:sldId id="261" r:id="rId5"/>
    <p:sldId id="260" r:id="rId6"/>
    <p:sldId id="265" r:id="rId7"/>
    <p:sldId id="276" r:id="rId8"/>
    <p:sldId id="302" r:id="rId9"/>
    <p:sldId id="266" r:id="rId10"/>
    <p:sldId id="277" r:id="rId11"/>
    <p:sldId id="278" r:id="rId12"/>
    <p:sldId id="279" r:id="rId13"/>
    <p:sldId id="280" r:id="rId14"/>
    <p:sldId id="281" r:id="rId15"/>
    <p:sldId id="298" r:id="rId16"/>
    <p:sldId id="299" r:id="rId17"/>
    <p:sldId id="300" r:id="rId18"/>
    <p:sldId id="267" r:id="rId19"/>
    <p:sldId id="282" r:id="rId20"/>
    <p:sldId id="283" r:id="rId21"/>
    <p:sldId id="294" r:id="rId22"/>
    <p:sldId id="284" r:id="rId23"/>
    <p:sldId id="295" r:id="rId24"/>
    <p:sldId id="285" r:id="rId25"/>
    <p:sldId id="270" r:id="rId26"/>
    <p:sldId id="286" r:id="rId27"/>
    <p:sldId id="296" r:id="rId28"/>
    <p:sldId id="271" r:id="rId29"/>
    <p:sldId id="289" r:id="rId30"/>
    <p:sldId id="274" r:id="rId31"/>
    <p:sldId id="288" r:id="rId32"/>
    <p:sldId id="287" r:id="rId33"/>
    <p:sldId id="273" r:id="rId34"/>
    <p:sldId id="272" r:id="rId35"/>
    <p:sldId id="290" r:id="rId36"/>
    <p:sldId id="297" r:id="rId37"/>
    <p:sldId id="291"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0BFA"/>
    <a:srgbClr val="33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09.10.2012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09.10.2012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09.10.2012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09.10.2012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09.10.2012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09.10.2012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09.10.2012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09.10.2012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09.10.2012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09.10.2012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09.10.2012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09.10.2012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2071678"/>
            <a:ext cx="9144000" cy="2613033"/>
          </a:xfrm>
        </p:spPr>
        <p:txBody>
          <a:bodyPr>
            <a:normAutofit/>
          </a:bodyPr>
          <a:lstStyle/>
          <a:p>
            <a:r>
              <a:rPr lang="tr-TR" sz="3200" b="1" dirty="0" smtClean="0">
                <a:solidFill>
                  <a:srgbClr val="C00000"/>
                </a:solidFill>
              </a:rPr>
              <a:t>SAĞLIK ORTAMINDA ŞİDDET</a:t>
            </a:r>
            <a:br>
              <a:rPr lang="tr-TR" sz="3200" b="1" dirty="0" smtClean="0">
                <a:solidFill>
                  <a:srgbClr val="C00000"/>
                </a:solidFill>
              </a:rPr>
            </a:br>
            <a:r>
              <a:rPr lang="tr-TR" sz="3200" b="1" dirty="0" smtClean="0">
                <a:solidFill>
                  <a:srgbClr val="C00000"/>
                </a:solidFill>
              </a:rPr>
              <a:t>HEKİMLER</a:t>
            </a:r>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00100" y="428604"/>
            <a:ext cx="7786742" cy="5500726"/>
          </a:xfrm>
        </p:spPr>
        <p:txBody>
          <a:bodyPr>
            <a:normAutofit fontScale="90000"/>
          </a:bodyPr>
          <a:lstStyle/>
          <a:p>
            <a:pPr algn="l"/>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200" b="1" dirty="0" smtClean="0">
                <a:solidFill>
                  <a:srgbClr val="C00000"/>
                </a:solidFill>
              </a:rPr>
              <a:t>Genel sorunlar I;</a:t>
            </a:r>
            <a:r>
              <a:rPr lang="tr-TR" sz="2200" dirty="0" smtClean="0"/>
              <a:t/>
            </a:r>
            <a:br>
              <a:rPr lang="tr-TR" sz="2200" dirty="0" smtClean="0"/>
            </a:br>
            <a:r>
              <a:rPr lang="tr-TR" sz="2200" dirty="0" smtClean="0"/>
              <a:t/>
            </a:r>
            <a:br>
              <a:rPr lang="tr-TR" sz="2200" dirty="0" smtClean="0"/>
            </a:br>
            <a:r>
              <a:rPr lang="tr-TR" sz="2200" dirty="0" smtClean="0"/>
              <a:t>Toplumun ekonomik gelir düzeyinin düşüklüğü (yoksulluk)</a:t>
            </a:r>
            <a:br>
              <a:rPr lang="tr-TR" sz="2200" dirty="0" smtClean="0"/>
            </a:br>
            <a:r>
              <a:rPr lang="tr-TR" sz="2200" dirty="0" smtClean="0"/>
              <a:t> </a:t>
            </a:r>
            <a:br>
              <a:rPr lang="tr-TR" sz="2200" dirty="0" smtClean="0"/>
            </a:br>
            <a:r>
              <a:rPr lang="tr-TR" sz="2200" dirty="0" smtClean="0"/>
              <a:t>Toplumun eğitim düzeyindeki yetersizlik</a:t>
            </a:r>
            <a:br>
              <a:rPr lang="tr-TR" sz="2200" dirty="0" smtClean="0"/>
            </a:br>
            <a:r>
              <a:rPr lang="tr-TR" sz="2200" dirty="0" smtClean="0"/>
              <a:t/>
            </a:r>
            <a:br>
              <a:rPr lang="tr-TR" sz="2200" dirty="0" smtClean="0"/>
            </a:br>
            <a:r>
              <a:rPr lang="tr-TR" sz="2200" dirty="0" smtClean="0"/>
              <a:t>Kırsal kültürün kent kültürüne hakim olması</a:t>
            </a:r>
            <a:br>
              <a:rPr lang="tr-TR" sz="2200" dirty="0" smtClean="0"/>
            </a:br>
            <a:r>
              <a:rPr lang="tr-TR" sz="2200" dirty="0" smtClean="0"/>
              <a:t/>
            </a:r>
            <a:br>
              <a:rPr lang="tr-TR" sz="2200" dirty="0" smtClean="0"/>
            </a:br>
            <a:r>
              <a:rPr lang="tr-TR" sz="2200" dirty="0" smtClean="0"/>
              <a:t>Toplumun şiddete hoşgörü ile yaklaşımı</a:t>
            </a:r>
            <a:br>
              <a:rPr lang="tr-TR" sz="2200" dirty="0" smtClean="0"/>
            </a:br>
            <a:r>
              <a:rPr lang="tr-TR" sz="2200" dirty="0" smtClean="0"/>
              <a:t> </a:t>
            </a:r>
            <a:br>
              <a:rPr lang="tr-TR" sz="2200" dirty="0" smtClean="0"/>
            </a:br>
            <a:r>
              <a:rPr lang="tr-TR" sz="2200" dirty="0" smtClean="0"/>
              <a:t>Toplumun ve bireyin genel şiddet eğilimindeki artış</a:t>
            </a:r>
            <a:br>
              <a:rPr lang="tr-TR" sz="2200" dirty="0" smtClean="0"/>
            </a:br>
            <a:r>
              <a:rPr lang="tr-TR" sz="2200" dirty="0" smtClean="0"/>
              <a:t/>
            </a:r>
            <a:br>
              <a:rPr lang="tr-TR" sz="2200" dirty="0" smtClean="0"/>
            </a:br>
            <a:r>
              <a:rPr lang="tr-TR" sz="2200" dirty="0" smtClean="0"/>
              <a:t>Şiddetin toplumda "sorun çözme biçimi" olarak yer edinmesi</a:t>
            </a:r>
            <a:br>
              <a:rPr lang="tr-TR" sz="2200" dirty="0" smtClean="0"/>
            </a:br>
            <a:r>
              <a:rPr lang="tr-TR" sz="2200" dirty="0" smtClean="0"/>
              <a:t/>
            </a:r>
            <a:br>
              <a:rPr lang="tr-TR" sz="2200" dirty="0" smtClean="0"/>
            </a:br>
            <a:r>
              <a:rPr lang="tr-TR" sz="2200" dirty="0" smtClean="0"/>
              <a:t>Toplumda adalet/hukuk duygusunun zedelenmesi </a:t>
            </a:r>
            <a:r>
              <a:rPr lang="tr-TR" sz="2400" dirty="0" smtClean="0"/>
              <a:t/>
            </a:r>
            <a:br>
              <a:rPr lang="tr-TR" sz="2400" dirty="0" smtClean="0"/>
            </a:br>
            <a:r>
              <a:rPr lang="tr-TR" sz="2400" dirty="0" smtClean="0"/>
              <a:t> </a:t>
            </a:r>
            <a:r>
              <a:rPr lang="tr-TR" sz="2400" b="1" dirty="0"/>
              <a:t/>
            </a:r>
            <a:br>
              <a:rPr lang="tr-TR" sz="2400" b="1" dirty="0"/>
            </a:br>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Tree>
    <p:extLst>
      <p:ext uri="{BB962C8B-B14F-4D97-AF65-F5344CB8AC3E}">
        <p14:creationId xmlns:p14="http://schemas.microsoft.com/office/powerpoint/2010/main" xmlns="" val="8985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00100" y="214290"/>
            <a:ext cx="7786742" cy="5643602"/>
          </a:xfrm>
        </p:spPr>
        <p:txBody>
          <a:bodyPr>
            <a:normAutofit fontScale="90000"/>
          </a:bodyPr>
          <a:lstStyle/>
          <a:p>
            <a:pPr algn="l"/>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200" b="1" dirty="0" smtClean="0">
                <a:solidFill>
                  <a:srgbClr val="C00000"/>
                </a:solidFill>
              </a:rPr>
              <a:t>Genel sorunlar II;</a:t>
            </a:r>
            <a:r>
              <a:rPr lang="tr-TR" sz="2200" dirty="0" smtClean="0"/>
              <a:t/>
            </a:r>
            <a:br>
              <a:rPr lang="tr-TR" sz="2200" dirty="0" smtClean="0"/>
            </a:br>
            <a:r>
              <a:rPr lang="tr-TR" sz="1100" dirty="0" smtClean="0"/>
              <a:t/>
            </a:r>
            <a:br>
              <a:rPr lang="tr-TR" sz="1100" dirty="0" smtClean="0"/>
            </a:br>
            <a:r>
              <a:rPr lang="tr-TR" sz="2200" dirty="0" smtClean="0"/>
              <a:t> Genel güvensizlik ortamı ve düşüncesi </a:t>
            </a:r>
            <a:br>
              <a:rPr lang="tr-TR" sz="2200" dirty="0" smtClean="0"/>
            </a:br>
            <a:r>
              <a:rPr lang="tr-TR" sz="2200" dirty="0" smtClean="0"/>
              <a:t> </a:t>
            </a:r>
            <a:r>
              <a:rPr lang="tr-TR" sz="1100" dirty="0" smtClean="0"/>
              <a:t/>
            </a:r>
            <a:br>
              <a:rPr lang="tr-TR" sz="1100" dirty="0" smtClean="0"/>
            </a:br>
            <a:r>
              <a:rPr lang="tr-TR" sz="2200" dirty="0" smtClean="0"/>
              <a:t>Sağlık hizmeti konusundaki eksik ve yanlış bilgilendirme </a:t>
            </a:r>
            <a:br>
              <a:rPr lang="tr-TR" sz="2200" dirty="0" smtClean="0"/>
            </a:br>
            <a:r>
              <a:rPr lang="tr-TR" sz="2200" dirty="0" smtClean="0"/>
              <a:t> </a:t>
            </a:r>
            <a:r>
              <a:rPr lang="tr-TR" sz="1100" dirty="0" smtClean="0"/>
              <a:t/>
            </a:r>
            <a:br>
              <a:rPr lang="tr-TR" sz="1100" dirty="0" smtClean="0"/>
            </a:br>
            <a:r>
              <a:rPr lang="tr-TR" sz="2200" dirty="0" smtClean="0"/>
              <a:t>Hasta ve hasta yakınlarının olumsuz ön yargıları</a:t>
            </a:r>
            <a:br>
              <a:rPr lang="tr-TR" sz="2200" dirty="0" smtClean="0"/>
            </a:br>
            <a:r>
              <a:rPr lang="tr-TR" sz="2200" dirty="0" smtClean="0"/>
              <a:t> </a:t>
            </a:r>
            <a:r>
              <a:rPr lang="tr-TR" sz="1100" dirty="0" smtClean="0"/>
              <a:t/>
            </a:r>
            <a:br>
              <a:rPr lang="tr-TR" sz="1100" dirty="0" smtClean="0"/>
            </a:br>
            <a:r>
              <a:rPr lang="tr-TR" sz="2200" dirty="0" smtClean="0"/>
              <a:t>Acil hasta kavramındaki yanlış bilgilenme</a:t>
            </a:r>
            <a:br>
              <a:rPr lang="tr-TR" sz="2200" dirty="0" smtClean="0"/>
            </a:br>
            <a:r>
              <a:rPr lang="tr-TR" sz="2200" dirty="0" smtClean="0"/>
              <a:t> </a:t>
            </a:r>
            <a:r>
              <a:rPr lang="tr-TR" sz="1100" dirty="0" smtClean="0"/>
              <a:t/>
            </a:r>
            <a:br>
              <a:rPr lang="tr-TR" sz="1100" dirty="0" smtClean="0"/>
            </a:br>
            <a:r>
              <a:rPr lang="tr-TR" sz="2200" dirty="0" smtClean="0"/>
              <a:t>Hasta ve/veya yakınlarının sağlık hizmetlerinden beklentilerinin yüksek tutulması</a:t>
            </a:r>
            <a:br>
              <a:rPr lang="tr-TR" sz="2200" dirty="0" smtClean="0"/>
            </a:br>
            <a:r>
              <a:rPr lang="tr-TR" sz="2200" dirty="0" smtClean="0"/>
              <a:t> </a:t>
            </a:r>
            <a:r>
              <a:rPr lang="tr-TR" sz="1100" dirty="0" smtClean="0"/>
              <a:t/>
            </a:r>
            <a:br>
              <a:rPr lang="tr-TR" sz="1100" dirty="0" smtClean="0"/>
            </a:br>
            <a:r>
              <a:rPr lang="tr-TR" sz="2200" dirty="0" smtClean="0"/>
              <a:t>Sağlık personelinin kendini savunma olanaklarının bulunmaması</a:t>
            </a:r>
            <a:br>
              <a:rPr lang="tr-TR" sz="2200" dirty="0" smtClean="0"/>
            </a:br>
            <a:r>
              <a:rPr lang="tr-TR" sz="2200" dirty="0" smtClean="0"/>
              <a:t> </a:t>
            </a:r>
            <a:r>
              <a:rPr lang="tr-TR" sz="1100" dirty="0" smtClean="0"/>
              <a:t/>
            </a:r>
            <a:br>
              <a:rPr lang="tr-TR" sz="1100" dirty="0" smtClean="0"/>
            </a:br>
            <a:r>
              <a:rPr lang="tr-TR" sz="2200" dirty="0" smtClean="0"/>
              <a:t>"Sağlık hakkı" kavramına toplumsal kurumlarca yeterince sahip çıkılmaması</a:t>
            </a:r>
            <a:r>
              <a:rPr lang="tr-TR" sz="2400" dirty="0" smtClean="0"/>
              <a:t/>
            </a:r>
            <a:br>
              <a:rPr lang="tr-TR" sz="2400" dirty="0" smtClean="0"/>
            </a:br>
            <a:r>
              <a:rPr lang="tr-TR" sz="2400" dirty="0" smtClean="0"/>
              <a:t/>
            </a:r>
            <a:br>
              <a:rPr lang="tr-TR" sz="2400" dirty="0" smtClean="0"/>
            </a:br>
            <a:r>
              <a:rPr lang="tr-TR" sz="2400" dirty="0" smtClean="0"/>
              <a:t> </a:t>
            </a:r>
            <a:r>
              <a:rPr lang="tr-TR" sz="2400" b="1" dirty="0"/>
              <a:t/>
            </a:r>
            <a:br>
              <a:rPr lang="tr-TR" sz="2400" b="1" dirty="0"/>
            </a:br>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Tree>
    <p:extLst>
      <p:ext uri="{BB962C8B-B14F-4D97-AF65-F5344CB8AC3E}">
        <p14:creationId xmlns:p14="http://schemas.microsoft.com/office/powerpoint/2010/main" xmlns="" val="8985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00100" y="214290"/>
            <a:ext cx="7786742" cy="5643602"/>
          </a:xfrm>
        </p:spPr>
        <p:txBody>
          <a:bodyPr>
            <a:normAutofit fontScale="90000"/>
          </a:bodyPr>
          <a:lstStyle/>
          <a:p>
            <a:pPr algn="l"/>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200" b="1" dirty="0" smtClean="0">
                <a:solidFill>
                  <a:srgbClr val="C00000"/>
                </a:solidFill>
              </a:rPr>
              <a:t>Sağlık sistemi I;</a:t>
            </a:r>
            <a:r>
              <a:rPr lang="tr-TR" sz="2200" dirty="0" smtClean="0"/>
              <a:t/>
            </a:r>
            <a:br>
              <a:rPr lang="tr-TR" sz="2200" dirty="0" smtClean="0"/>
            </a:br>
            <a:r>
              <a:rPr lang="tr-TR" sz="2200" dirty="0" smtClean="0"/>
              <a:t/>
            </a:r>
            <a:br>
              <a:rPr lang="tr-TR" sz="2200" dirty="0" smtClean="0"/>
            </a:br>
            <a:r>
              <a:rPr lang="tr-TR" sz="2200" dirty="0" smtClean="0"/>
              <a:t> Sağlıkta dönüşüm programına bağlı olarak sağlığın ticarileşmesi sonucu tanı ve tedavi sürecinde ticari değerlerin ön plana çıkması, egemen olması</a:t>
            </a:r>
            <a:br>
              <a:rPr lang="tr-TR" sz="2200" dirty="0" smtClean="0"/>
            </a:br>
            <a:r>
              <a:rPr lang="tr-TR" sz="2200" dirty="0" smtClean="0"/>
              <a:t> </a:t>
            </a:r>
            <a:br>
              <a:rPr lang="tr-TR" sz="2200" dirty="0" smtClean="0"/>
            </a:br>
            <a:r>
              <a:rPr lang="tr-TR" sz="2200" dirty="0" smtClean="0"/>
              <a:t>Sağlığın ticarileşmesinin hasta-hekim ilişkisine olumsuz yönde etki etmesi, hasta-müşteri memnuniyetinin ön plana çıkması</a:t>
            </a:r>
            <a:br>
              <a:rPr lang="tr-TR" sz="2200" dirty="0" smtClean="0"/>
            </a:br>
            <a:r>
              <a:rPr lang="tr-TR" sz="2200" dirty="0" smtClean="0"/>
              <a:t> </a:t>
            </a:r>
            <a:br>
              <a:rPr lang="tr-TR" sz="2200" dirty="0" smtClean="0"/>
            </a:br>
            <a:r>
              <a:rPr lang="tr-TR" sz="2200" dirty="0" smtClean="0"/>
              <a:t>Sağlık çalışanlarının şikayet edilmeleri için özel çaba sarf edilmesi</a:t>
            </a:r>
            <a:br>
              <a:rPr lang="tr-TR" sz="2200" dirty="0" smtClean="0"/>
            </a:br>
            <a:r>
              <a:rPr lang="tr-TR" sz="2200" dirty="0" smtClean="0"/>
              <a:t> </a:t>
            </a:r>
            <a:br>
              <a:rPr lang="tr-TR" sz="2200" dirty="0" smtClean="0"/>
            </a:br>
            <a:r>
              <a:rPr lang="tr-TR" sz="2200" dirty="0" smtClean="0"/>
              <a:t>Performans uygulamasının sağlık hizmetine olumsuz etkileri</a:t>
            </a:r>
            <a:br>
              <a:rPr lang="tr-TR" sz="2200" dirty="0" smtClean="0"/>
            </a:br>
            <a:r>
              <a:rPr lang="tr-TR" sz="2200" dirty="0" smtClean="0"/>
              <a:t>	Gereksiz iş ve müdahalelere yol açmıştır</a:t>
            </a:r>
            <a:br>
              <a:rPr lang="tr-TR" sz="2200" dirty="0" smtClean="0"/>
            </a:br>
            <a:r>
              <a:rPr lang="tr-TR" sz="2200" dirty="0" smtClean="0"/>
              <a:t>	Ekip çalışmasına olumsuz etki etmiş, ekip çalışmasını ortadan 	kaldırmıştır</a:t>
            </a:r>
            <a:br>
              <a:rPr lang="tr-TR" sz="2200" dirty="0" smtClean="0"/>
            </a:br>
            <a:r>
              <a:rPr lang="tr-TR" sz="2200" dirty="0" smtClean="0"/>
              <a:t> </a:t>
            </a:r>
            <a:br>
              <a:rPr lang="tr-TR" sz="2200" dirty="0" smtClean="0"/>
            </a:br>
            <a:r>
              <a:rPr lang="tr-TR" sz="2200" dirty="0" smtClean="0"/>
              <a:t>Sağlık hizmetlerinin gerektiği şekilde yönetilip, yönlendirilememesi</a:t>
            </a: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t>
            </a:r>
            <a:r>
              <a:rPr lang="tr-TR" sz="2400" b="1" dirty="0"/>
              <a:t/>
            </a:r>
            <a:br>
              <a:rPr lang="tr-TR" sz="2400" b="1" dirty="0"/>
            </a:br>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Tree>
    <p:extLst>
      <p:ext uri="{BB962C8B-B14F-4D97-AF65-F5344CB8AC3E}">
        <p14:creationId xmlns:p14="http://schemas.microsoft.com/office/powerpoint/2010/main" xmlns="" val="8985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14290"/>
            <a:ext cx="8358246" cy="5929354"/>
          </a:xfrm>
        </p:spPr>
        <p:txBody>
          <a:bodyPr>
            <a:normAutofit fontScale="90000"/>
          </a:bodyPr>
          <a:lstStyle/>
          <a:p>
            <a:pPr algn="l"/>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200" b="1" dirty="0" smtClean="0">
                <a:solidFill>
                  <a:srgbClr val="C00000"/>
                </a:solidFill>
              </a:rPr>
              <a:t>Sağlık sistemi II;</a:t>
            </a:r>
            <a:r>
              <a:rPr lang="tr-TR" sz="2200" dirty="0" smtClean="0"/>
              <a:t/>
            </a:r>
            <a:br>
              <a:rPr lang="tr-TR" sz="2200" dirty="0" smtClean="0"/>
            </a:br>
            <a:r>
              <a:rPr lang="tr-TR" sz="2200" dirty="0" smtClean="0"/>
              <a:t/>
            </a:r>
            <a:br>
              <a:rPr lang="tr-TR" sz="2200" dirty="0" smtClean="0"/>
            </a:br>
            <a:r>
              <a:rPr lang="tr-TR" sz="2200" dirty="0" smtClean="0"/>
              <a:t> Personel istihdamında yetersizlik ve politik amaçlı yanlış istihdam uygulamaları</a:t>
            </a:r>
            <a:br>
              <a:rPr lang="tr-TR" sz="2200" dirty="0" smtClean="0"/>
            </a:br>
            <a:r>
              <a:rPr lang="tr-TR" sz="2200" dirty="0" smtClean="0"/>
              <a:t> </a:t>
            </a:r>
            <a:br>
              <a:rPr lang="tr-TR" sz="2200" dirty="0" smtClean="0"/>
            </a:br>
            <a:r>
              <a:rPr lang="tr-TR" sz="2200" dirty="0" smtClean="0"/>
              <a:t>Hastane yönetimlerinin sağlık çalışanlarına uyguladığı örtülü veya açık şiddet</a:t>
            </a:r>
            <a:br>
              <a:rPr lang="tr-TR" sz="2200" dirty="0" smtClean="0"/>
            </a:br>
            <a:r>
              <a:rPr lang="tr-TR" sz="2200" dirty="0" smtClean="0"/>
              <a:t/>
            </a:r>
            <a:br>
              <a:rPr lang="tr-TR" sz="2200" dirty="0" smtClean="0"/>
            </a:br>
            <a:r>
              <a:rPr lang="tr-TR" sz="2200" dirty="0" smtClean="0"/>
              <a:t>Yeni düzenlemelerin yarattığı belirsizlikler ve kaos </a:t>
            </a:r>
            <a:br>
              <a:rPr lang="tr-TR" sz="2200" dirty="0" smtClean="0"/>
            </a:br>
            <a:r>
              <a:rPr lang="tr-TR" sz="2200" dirty="0" smtClean="0"/>
              <a:t/>
            </a:r>
            <a:br>
              <a:rPr lang="tr-TR" sz="2200" dirty="0" smtClean="0"/>
            </a:br>
            <a:r>
              <a:rPr lang="tr-TR" sz="2200" dirty="0" smtClean="0"/>
              <a:t>Hizmet alanlarının yetersiz-uygunsuz durumları</a:t>
            </a:r>
            <a:br>
              <a:rPr lang="tr-TR" sz="2200" dirty="0" smtClean="0"/>
            </a:br>
            <a:r>
              <a:rPr lang="tr-TR" sz="2200" dirty="0" smtClean="0"/>
              <a:t>	Acil kliniklerinin yetersizliği</a:t>
            </a:r>
            <a:br>
              <a:rPr lang="tr-TR" sz="2200" dirty="0" smtClean="0"/>
            </a:br>
            <a:r>
              <a:rPr lang="tr-TR" sz="2200" dirty="0" smtClean="0"/>
              <a:t>	Bekleme alanlarının uygun koşullara sahip olmaması</a:t>
            </a:r>
            <a:br>
              <a:rPr lang="tr-TR" sz="2200" dirty="0" smtClean="0"/>
            </a:br>
            <a:r>
              <a:rPr lang="tr-TR" sz="2200" dirty="0" smtClean="0"/>
              <a:t/>
            </a:r>
            <a:br>
              <a:rPr lang="tr-TR" sz="2200" dirty="0" smtClean="0"/>
            </a:br>
            <a:r>
              <a:rPr lang="tr-TR" sz="2200" dirty="0" smtClean="0"/>
              <a:t>Sağlık hizmetlerine erişim zorlukları</a:t>
            </a:r>
            <a:br>
              <a:rPr lang="tr-TR" sz="2200" dirty="0" smtClean="0"/>
            </a:br>
            <a:r>
              <a:rPr lang="tr-TR" sz="2200" dirty="0" smtClean="0"/>
              <a:t>	Randevu alamama, ileri tarihte alabilme</a:t>
            </a:r>
            <a:br>
              <a:rPr lang="tr-TR" sz="2200" dirty="0" smtClean="0"/>
            </a:br>
            <a:r>
              <a:rPr lang="tr-TR" sz="2200" dirty="0" smtClean="0"/>
              <a:t>	Kuralsızlık ve sürekli değişkenlik</a:t>
            </a:r>
            <a:br>
              <a:rPr lang="tr-TR" sz="2200" dirty="0" smtClean="0"/>
            </a:br>
            <a:r>
              <a:rPr lang="tr-TR" sz="2200" dirty="0" smtClean="0"/>
              <a:t>	Uzun süre sıra beklemek</a:t>
            </a:r>
            <a:br>
              <a:rPr lang="tr-TR" sz="2200" dirty="0" smtClean="0"/>
            </a:br>
            <a:r>
              <a:rPr lang="tr-TR" sz="2200" dirty="0" smtClean="0"/>
              <a:t>	Bürokratik işlemlerin fazlalığı</a:t>
            </a: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t>
            </a:r>
            <a:r>
              <a:rPr lang="tr-TR" sz="2400" b="1" dirty="0"/>
              <a:t/>
            </a:r>
            <a:br>
              <a:rPr lang="tr-TR" sz="2400" b="1" dirty="0"/>
            </a:br>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Tree>
    <p:extLst>
      <p:ext uri="{BB962C8B-B14F-4D97-AF65-F5344CB8AC3E}">
        <p14:creationId xmlns:p14="http://schemas.microsoft.com/office/powerpoint/2010/main" xmlns="" val="8985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14290"/>
            <a:ext cx="8358246" cy="5929354"/>
          </a:xfrm>
        </p:spPr>
        <p:txBody>
          <a:bodyPr>
            <a:normAutofit fontScale="90000"/>
          </a:bodyPr>
          <a:lstStyle/>
          <a:p>
            <a:pPr algn="l"/>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200" b="1" dirty="0" smtClean="0">
                <a:solidFill>
                  <a:srgbClr val="C00000"/>
                </a:solidFill>
              </a:rPr>
              <a:t>Sağlık sistemi III;</a:t>
            </a:r>
            <a:r>
              <a:rPr lang="tr-TR" sz="1800" b="1" dirty="0" smtClean="0">
                <a:solidFill>
                  <a:srgbClr val="C00000"/>
                </a:solidFill>
              </a:rPr>
              <a:t/>
            </a:r>
            <a:br>
              <a:rPr lang="tr-TR" sz="1800" b="1" dirty="0" smtClean="0">
                <a:solidFill>
                  <a:srgbClr val="C00000"/>
                </a:solidFill>
              </a:rPr>
            </a:br>
            <a:r>
              <a:rPr lang="tr-TR" sz="900" dirty="0" smtClean="0"/>
              <a:t/>
            </a:r>
            <a:br>
              <a:rPr lang="tr-TR" sz="900" dirty="0" smtClean="0"/>
            </a:br>
            <a:r>
              <a:rPr lang="tr-TR" sz="2000" dirty="0" smtClean="0"/>
              <a:t>Tanı ve tedavi sürelerinde yeterince zaman ayrılamaması (5 – 7 dakikada muayene)</a:t>
            </a:r>
            <a:r>
              <a:rPr lang="tr-TR" sz="1800" dirty="0" smtClean="0"/>
              <a:t/>
            </a:r>
            <a:br>
              <a:rPr lang="tr-TR" sz="1800" dirty="0" smtClean="0"/>
            </a:br>
            <a:r>
              <a:rPr lang="tr-TR" sz="1800" dirty="0" smtClean="0"/>
              <a:t> </a:t>
            </a:r>
            <a:r>
              <a:rPr lang="tr-TR" sz="900" dirty="0" smtClean="0"/>
              <a:t/>
            </a:r>
            <a:br>
              <a:rPr lang="tr-TR" sz="900" dirty="0" smtClean="0"/>
            </a:br>
            <a:r>
              <a:rPr lang="tr-TR" sz="2000" dirty="0" smtClean="0"/>
              <a:t>Niteliksiz sağlık hizmeti sunumu</a:t>
            </a:r>
            <a:r>
              <a:rPr lang="tr-TR" sz="1800" dirty="0" smtClean="0"/>
              <a:t/>
            </a:r>
            <a:br>
              <a:rPr lang="tr-TR" sz="1800" dirty="0" smtClean="0"/>
            </a:br>
            <a:r>
              <a:rPr lang="tr-TR" sz="900" dirty="0" smtClean="0"/>
              <a:t/>
            </a:r>
            <a:br>
              <a:rPr lang="tr-TR" sz="900" dirty="0" smtClean="0"/>
            </a:br>
            <a:r>
              <a:rPr lang="tr-TR" sz="2000" dirty="0" smtClean="0"/>
              <a:t>Ticari amaç ve sorumluktan kaçınmaya bağlı gereksiz tetkikler</a:t>
            </a:r>
            <a:r>
              <a:rPr lang="tr-TR" sz="1800" dirty="0" smtClean="0"/>
              <a:t/>
            </a:r>
            <a:br>
              <a:rPr lang="tr-TR" sz="1800" dirty="0" smtClean="0"/>
            </a:br>
            <a:r>
              <a:rPr lang="tr-TR" sz="900" dirty="0" smtClean="0"/>
              <a:t> </a:t>
            </a:r>
            <a:br>
              <a:rPr lang="tr-TR" sz="900" dirty="0" smtClean="0"/>
            </a:br>
            <a:r>
              <a:rPr lang="tr-TR" sz="2000" dirty="0" smtClean="0"/>
              <a:t>Haksız katkı ve katılım payı talepleri (yaklaşık 15 değişik uygulama)</a:t>
            </a:r>
            <a:r>
              <a:rPr lang="tr-TR" sz="1800" dirty="0" smtClean="0"/>
              <a:t/>
            </a:r>
            <a:br>
              <a:rPr lang="tr-TR" sz="1800" dirty="0" smtClean="0"/>
            </a:br>
            <a:r>
              <a:rPr lang="tr-TR" sz="1800" dirty="0" smtClean="0"/>
              <a:t>	Muayene ücreti</a:t>
            </a:r>
            <a:br>
              <a:rPr lang="tr-TR" sz="1800" dirty="0" smtClean="0"/>
            </a:br>
            <a:r>
              <a:rPr lang="tr-TR" sz="1800" dirty="0" smtClean="0"/>
              <a:t>	Üçten fazla ilaç yazdırma ücreti</a:t>
            </a:r>
            <a:br>
              <a:rPr lang="tr-TR" sz="1800" dirty="0" smtClean="0"/>
            </a:br>
            <a:r>
              <a:rPr lang="tr-TR" sz="1800" dirty="0" smtClean="0"/>
              <a:t> </a:t>
            </a:r>
            <a:br>
              <a:rPr lang="tr-TR" sz="1800" dirty="0" smtClean="0"/>
            </a:br>
            <a:r>
              <a:rPr lang="tr-TR" sz="2000" dirty="0" smtClean="0"/>
              <a:t>Yeterli ve etkili güvenlik sisteminin olmaması</a:t>
            </a:r>
            <a:r>
              <a:rPr lang="tr-TR" sz="1800" dirty="0" smtClean="0"/>
              <a:t/>
            </a:r>
            <a:br>
              <a:rPr lang="tr-TR" sz="1800" dirty="0" smtClean="0"/>
            </a:br>
            <a:r>
              <a:rPr lang="tr-TR" sz="1800" dirty="0" smtClean="0"/>
              <a:t>	Kullanım alanlarının güvenlik kurallarına uygun yapılmamış olması</a:t>
            </a:r>
            <a:br>
              <a:rPr lang="tr-TR" sz="1800" dirty="0" smtClean="0"/>
            </a:br>
            <a:r>
              <a:rPr lang="tr-TR" sz="1800" dirty="0" smtClean="0"/>
              <a:t>	Yeterli sayıda ve nitelikte güvenlik donanımının bulunmayışı</a:t>
            </a:r>
            <a:br>
              <a:rPr lang="tr-TR" sz="1800" dirty="0" smtClean="0"/>
            </a:br>
            <a:r>
              <a:rPr lang="tr-TR" sz="1800" dirty="0" smtClean="0"/>
              <a:t>	Yeterli sayıda ve nitelikli güvenlik elemanı bulunmayışı</a:t>
            </a:r>
            <a:br>
              <a:rPr lang="tr-TR" sz="1800" dirty="0" smtClean="0"/>
            </a:br>
            <a:r>
              <a:rPr lang="tr-TR" sz="1800" dirty="0" smtClean="0"/>
              <a:t>	Güvenlik elemanının hasta ve hasta yakınına yaklaşımındaki olumsuzluklar</a:t>
            </a:r>
            <a:br>
              <a:rPr lang="tr-TR" sz="1800" dirty="0" smtClean="0"/>
            </a:br>
            <a:r>
              <a:rPr lang="tr-TR" sz="900" dirty="0" smtClean="0"/>
              <a:t/>
            </a:r>
            <a:br>
              <a:rPr lang="tr-TR" sz="900" dirty="0" smtClean="0"/>
            </a:br>
            <a:r>
              <a:rPr lang="tr-TR" sz="2000" dirty="0" smtClean="0"/>
              <a:t>Hekimlerin özlük haklarının ve çalışma koşullarının belirgin olmayışı</a:t>
            </a:r>
            <a:r>
              <a:rPr lang="tr-TR" sz="1800" dirty="0" smtClean="0"/>
              <a:t/>
            </a:r>
            <a:br>
              <a:rPr lang="tr-TR" sz="1800" dirty="0" smtClean="0"/>
            </a:br>
            <a:r>
              <a:rPr lang="tr-TR" sz="1800" dirty="0" smtClean="0"/>
              <a:t>	Uzun ve esnek çalışma</a:t>
            </a:r>
            <a:br>
              <a:rPr lang="tr-TR" sz="1800" dirty="0" smtClean="0"/>
            </a:br>
            <a:r>
              <a:rPr lang="tr-TR" sz="1800" dirty="0" smtClean="0"/>
              <a:t>	Güvencesiz çalışma</a:t>
            </a:r>
            <a:br>
              <a:rPr lang="tr-TR" sz="1800" dirty="0" smtClean="0"/>
            </a:br>
            <a:r>
              <a:rPr lang="tr-TR" sz="1800" dirty="0" smtClean="0"/>
              <a:t> </a:t>
            </a:r>
            <a:r>
              <a:rPr lang="tr-TR" sz="900" dirty="0" smtClean="0"/>
              <a:t/>
            </a:r>
            <a:br>
              <a:rPr lang="tr-TR" sz="900" dirty="0" smtClean="0"/>
            </a:br>
            <a:r>
              <a:rPr lang="tr-TR" sz="2000" dirty="0" err="1" smtClean="0"/>
              <a:t>Malpraktis</a:t>
            </a:r>
            <a:r>
              <a:rPr lang="tr-TR" sz="2000" dirty="0" smtClean="0"/>
              <a:t> (hatalı) uygulamalar</a:t>
            </a: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t>
            </a:r>
            <a:r>
              <a:rPr lang="tr-TR" sz="2400" b="1" dirty="0"/>
              <a:t/>
            </a:r>
            <a:br>
              <a:rPr lang="tr-TR" sz="2400" b="1" dirty="0"/>
            </a:br>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Tree>
    <p:extLst>
      <p:ext uri="{BB962C8B-B14F-4D97-AF65-F5344CB8AC3E}">
        <p14:creationId xmlns:p14="http://schemas.microsoft.com/office/powerpoint/2010/main" xmlns="" val="8985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14290"/>
            <a:ext cx="8358246" cy="5929354"/>
          </a:xfrm>
        </p:spPr>
        <p:txBody>
          <a:bodyPr>
            <a:normAutofit fontScale="90000"/>
          </a:bodyPr>
          <a:lstStyle/>
          <a:p>
            <a:pPr algn="l"/>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1800" b="1" dirty="0" smtClean="0">
                <a:solidFill>
                  <a:srgbClr val="C00000"/>
                </a:solidFill>
              </a:rPr>
              <a:t/>
            </a:r>
            <a:br>
              <a:rPr lang="tr-TR" sz="1800" b="1" dirty="0" smtClean="0">
                <a:solidFill>
                  <a:srgbClr val="C00000"/>
                </a:solidFill>
              </a:rPr>
            </a:br>
            <a:r>
              <a:rPr lang="tr-TR" sz="900" dirty="0" smtClean="0">
                <a:solidFill>
                  <a:srgbClr val="C00000"/>
                </a:solidFill>
              </a:rPr>
              <a:t/>
            </a:r>
            <a:br>
              <a:rPr lang="tr-TR" sz="900" dirty="0" smtClean="0">
                <a:solidFill>
                  <a:srgbClr val="C00000"/>
                </a:solidFill>
              </a:rPr>
            </a:br>
            <a:r>
              <a:rPr lang="tr-TR" sz="2400" b="1" dirty="0" smtClean="0">
                <a:solidFill>
                  <a:srgbClr val="C00000"/>
                </a:solidFill>
              </a:rPr>
              <a:t>Hasta Ve Hasta Yakını I</a:t>
            </a:r>
            <a:br>
              <a:rPr lang="tr-TR" sz="2400" b="1" dirty="0" smtClean="0">
                <a:solidFill>
                  <a:srgbClr val="C00000"/>
                </a:solidFill>
              </a:rPr>
            </a:br>
            <a:r>
              <a:rPr lang="tr-TR" sz="2400" dirty="0" smtClean="0"/>
              <a:t/>
            </a:r>
            <a:br>
              <a:rPr lang="tr-TR" sz="2400" dirty="0" smtClean="0"/>
            </a:br>
            <a:r>
              <a:rPr lang="tr-TR" sz="2400" dirty="0" smtClean="0"/>
              <a:t>Hastalık olgusunun getirdiği çaresizlik</a:t>
            </a:r>
            <a:br>
              <a:rPr lang="tr-TR" sz="2400" dirty="0" smtClean="0"/>
            </a:br>
            <a:r>
              <a:rPr lang="tr-TR" sz="2400" dirty="0" smtClean="0"/>
              <a:t/>
            </a:r>
            <a:br>
              <a:rPr lang="tr-TR" sz="2400" dirty="0" smtClean="0"/>
            </a:br>
            <a:r>
              <a:rPr lang="tr-TR" sz="2400" dirty="0" smtClean="0"/>
              <a:t>Sağlık sorununun çözüleceği, çözülmesi gerektiği ön yargısı</a:t>
            </a:r>
            <a:br>
              <a:rPr lang="tr-TR" sz="2400" dirty="0" smtClean="0"/>
            </a:br>
            <a:r>
              <a:rPr lang="tr-TR" sz="2400" dirty="0" smtClean="0"/>
              <a:t> </a:t>
            </a:r>
            <a:br>
              <a:rPr lang="tr-TR" sz="2400" dirty="0" smtClean="0"/>
            </a:br>
            <a:r>
              <a:rPr lang="tr-TR" sz="2400" dirty="0" smtClean="0"/>
              <a:t>İstedikleri ilaçları yazdıramama</a:t>
            </a:r>
            <a:br>
              <a:rPr lang="tr-TR" sz="2400" dirty="0" smtClean="0"/>
            </a:br>
            <a:r>
              <a:rPr lang="tr-TR" sz="2400" dirty="0" smtClean="0"/>
              <a:t> </a:t>
            </a:r>
            <a:br>
              <a:rPr lang="tr-TR" sz="2400" dirty="0" smtClean="0"/>
            </a:br>
            <a:r>
              <a:rPr lang="tr-TR" sz="2400" dirty="0" smtClean="0"/>
              <a:t>Gerçekleşen ölüm olayı</a:t>
            </a:r>
            <a:br>
              <a:rPr lang="tr-TR" sz="2400" dirty="0" smtClean="0"/>
            </a:br>
            <a:r>
              <a:rPr lang="tr-TR" sz="2400" dirty="0" smtClean="0"/>
              <a:t> </a:t>
            </a:r>
            <a:br>
              <a:rPr lang="tr-TR" sz="2400" dirty="0" smtClean="0"/>
            </a:br>
            <a:r>
              <a:rPr lang="tr-TR" sz="2400" dirty="0" smtClean="0"/>
              <a:t>Öncelikli olma isteği</a:t>
            </a:r>
            <a:br>
              <a:rPr lang="tr-TR" sz="2400" dirty="0" smtClean="0"/>
            </a:br>
            <a:r>
              <a:rPr lang="tr-TR" sz="2400" dirty="0" smtClean="0"/>
              <a:t/>
            </a:r>
            <a:br>
              <a:rPr lang="tr-TR" sz="2400" dirty="0" smtClean="0"/>
            </a:br>
            <a:r>
              <a:rPr lang="tr-TR" sz="2400" dirty="0" smtClean="0"/>
              <a:t>Hasta yakınlarının her durumda kendilerini haklı görme</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t>
            </a:r>
            <a:r>
              <a:rPr lang="tr-TR" sz="2400" b="1" dirty="0"/>
              <a:t/>
            </a:r>
            <a:br>
              <a:rPr lang="tr-TR" sz="2400" b="1" dirty="0"/>
            </a:br>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Tree>
    <p:extLst>
      <p:ext uri="{BB962C8B-B14F-4D97-AF65-F5344CB8AC3E}">
        <p14:creationId xmlns:p14="http://schemas.microsoft.com/office/powerpoint/2010/main" xmlns="" val="8985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187624" y="214290"/>
            <a:ext cx="7670656" cy="5929354"/>
          </a:xfrm>
        </p:spPr>
        <p:txBody>
          <a:bodyPr>
            <a:normAutofit fontScale="90000"/>
          </a:bodyPr>
          <a:lstStyle/>
          <a:p>
            <a:pPr algn="l"/>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1800" b="1" dirty="0" smtClean="0">
                <a:solidFill>
                  <a:srgbClr val="C00000"/>
                </a:solidFill>
              </a:rPr>
              <a:t/>
            </a:r>
            <a:br>
              <a:rPr lang="tr-TR" sz="1800" b="1" dirty="0" smtClean="0">
                <a:solidFill>
                  <a:srgbClr val="C00000"/>
                </a:solidFill>
              </a:rPr>
            </a:br>
            <a:r>
              <a:rPr lang="tr-TR" sz="900" dirty="0" smtClean="0">
                <a:solidFill>
                  <a:srgbClr val="C00000"/>
                </a:solidFill>
              </a:rPr>
              <a:t/>
            </a:r>
            <a:br>
              <a:rPr lang="tr-TR" sz="900" dirty="0" smtClean="0">
                <a:solidFill>
                  <a:srgbClr val="C00000"/>
                </a:solidFill>
              </a:rPr>
            </a:br>
            <a:r>
              <a:rPr lang="tr-TR" sz="2000" b="1" dirty="0" smtClean="0">
                <a:solidFill>
                  <a:srgbClr val="C00000"/>
                </a:solidFill>
              </a:rPr>
              <a:t>Hasta Ve Hasta Yakını II</a:t>
            </a:r>
            <a:br>
              <a:rPr lang="tr-TR" sz="2000" b="1" dirty="0" smtClean="0">
                <a:solidFill>
                  <a:srgbClr val="C00000"/>
                </a:solidFill>
              </a:rPr>
            </a:br>
            <a:r>
              <a:rPr lang="tr-TR" sz="2000" b="1" dirty="0" smtClean="0">
                <a:solidFill>
                  <a:srgbClr val="C00000"/>
                </a:solidFill>
              </a:rPr>
              <a:t/>
            </a:r>
            <a:br>
              <a:rPr lang="tr-TR" sz="2000" b="1" dirty="0" smtClean="0">
                <a:solidFill>
                  <a:srgbClr val="C00000"/>
                </a:solidFill>
              </a:rPr>
            </a:br>
            <a:r>
              <a:rPr lang="tr-TR" sz="2000" dirty="0" smtClean="0"/>
              <a:t> İsteklerinin reddedilmesini kabul edememe</a:t>
            </a:r>
            <a:br>
              <a:rPr lang="tr-TR" sz="2000" dirty="0" smtClean="0"/>
            </a:br>
            <a:r>
              <a:rPr lang="tr-TR" sz="2000" dirty="0" smtClean="0"/>
              <a:t> </a:t>
            </a:r>
            <a:r>
              <a:rPr lang="tr-TR" sz="1100" dirty="0" smtClean="0"/>
              <a:t/>
            </a:r>
            <a:br>
              <a:rPr lang="tr-TR" sz="1100" dirty="0" smtClean="0"/>
            </a:br>
            <a:r>
              <a:rPr lang="tr-TR" sz="2000" dirty="0" smtClean="0"/>
              <a:t>Vaatlerle yüklenen insanların uygulamada hayal kırıklığına uğraması ve hayal kırıklığından sağlık personelini sorumlu tutmaları</a:t>
            </a:r>
            <a:br>
              <a:rPr lang="tr-TR" sz="2000" dirty="0" smtClean="0"/>
            </a:br>
            <a:r>
              <a:rPr lang="tr-TR" sz="1100" dirty="0" smtClean="0"/>
              <a:t/>
            </a:r>
            <a:br>
              <a:rPr lang="tr-TR" sz="1100" dirty="0" smtClean="0"/>
            </a:br>
            <a:r>
              <a:rPr lang="tr-TR" sz="2000" dirty="0" smtClean="0"/>
              <a:t>Alkol ve madde kullanımı</a:t>
            </a:r>
            <a:br>
              <a:rPr lang="tr-TR" sz="2000" dirty="0" smtClean="0"/>
            </a:br>
            <a:r>
              <a:rPr lang="tr-TR" sz="1100" dirty="0" smtClean="0"/>
              <a:t/>
            </a:r>
            <a:br>
              <a:rPr lang="tr-TR" sz="1100" dirty="0" smtClean="0"/>
            </a:br>
            <a:r>
              <a:rPr lang="tr-TR" sz="2000" dirty="0" smtClean="0"/>
              <a:t>Sistemden kaynaklanan engellerin sağlık çalışanından kaynaklandığının düşünülmesi</a:t>
            </a:r>
            <a:br>
              <a:rPr lang="tr-TR" sz="2000" dirty="0" smtClean="0"/>
            </a:br>
            <a:r>
              <a:rPr lang="tr-TR" sz="2000" dirty="0" smtClean="0"/>
              <a:t/>
            </a:r>
            <a:br>
              <a:rPr lang="tr-TR" sz="2000" dirty="0" smtClean="0"/>
            </a:br>
            <a:r>
              <a:rPr lang="tr-TR" sz="2000" dirty="0" smtClean="0"/>
              <a:t>Kötü muamele yapılacağı-yapıldığını düşünmesi, önyargısı</a:t>
            </a:r>
            <a:br>
              <a:rPr lang="tr-TR" sz="2000" dirty="0" smtClean="0"/>
            </a:br>
            <a:r>
              <a:rPr lang="tr-TR" sz="2000" dirty="0" smtClean="0"/>
              <a:t/>
            </a:r>
            <a:br>
              <a:rPr lang="tr-TR" sz="2000" dirty="0" smtClean="0"/>
            </a:br>
            <a:r>
              <a:rPr lang="tr-TR" sz="2000" dirty="0" smtClean="0"/>
              <a:t>Hasta ve yakınları sabırsız</a:t>
            </a:r>
            <a:br>
              <a:rPr lang="tr-TR" sz="2000" dirty="0" smtClean="0"/>
            </a:br>
            <a:r>
              <a:rPr lang="tr-TR" sz="1100" dirty="0" smtClean="0"/>
              <a:t/>
            </a:r>
            <a:br>
              <a:rPr lang="tr-TR" sz="1100" dirty="0" smtClean="0"/>
            </a:br>
            <a:r>
              <a:rPr lang="tr-TR" sz="2000" dirty="0" smtClean="0"/>
              <a:t>“Bana bakmak zorunda” düşüncesi</a:t>
            </a:r>
            <a:br>
              <a:rPr lang="tr-TR" sz="2000" dirty="0" smtClean="0"/>
            </a:br>
            <a:r>
              <a:rPr lang="tr-TR" sz="2000" dirty="0" smtClean="0"/>
              <a:t/>
            </a:r>
            <a:br>
              <a:rPr lang="tr-TR" sz="2000" dirty="0" smtClean="0"/>
            </a:br>
            <a:r>
              <a:rPr lang="tr-TR" sz="2000" dirty="0" smtClean="0"/>
              <a:t>Yanlış ön bilgili olma; hekim bilgisinden çok kendi bilgisine güvenerek hekime başvurmaları</a:t>
            </a:r>
            <a:br>
              <a:rPr lang="tr-TR" sz="2000" dirty="0" smtClean="0"/>
            </a:br>
            <a:r>
              <a:rPr lang="tr-TR" sz="2000" dirty="0" smtClean="0"/>
              <a:t> </a:t>
            </a: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t>
            </a:r>
            <a:r>
              <a:rPr lang="tr-TR" sz="2400" b="1" dirty="0"/>
              <a:t/>
            </a:r>
            <a:br>
              <a:rPr lang="tr-TR" sz="2400" b="1" dirty="0"/>
            </a:br>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Tree>
    <p:extLst>
      <p:ext uri="{BB962C8B-B14F-4D97-AF65-F5344CB8AC3E}">
        <p14:creationId xmlns:p14="http://schemas.microsoft.com/office/powerpoint/2010/main" xmlns="" val="8985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27584" y="548680"/>
            <a:ext cx="7526640" cy="5641322"/>
          </a:xfrm>
        </p:spPr>
        <p:txBody>
          <a:bodyPr>
            <a:normAutofit fontScale="90000"/>
          </a:bodyPr>
          <a:lstStyle/>
          <a:p>
            <a:pPr algn="l"/>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000" b="1" dirty="0" smtClean="0">
                <a:solidFill>
                  <a:srgbClr val="C00000"/>
                </a:solidFill>
              </a:rPr>
              <a:t/>
            </a:r>
            <a:br>
              <a:rPr lang="tr-TR" sz="2000" b="1" dirty="0" smtClean="0">
                <a:solidFill>
                  <a:srgbClr val="C00000"/>
                </a:solidFill>
              </a:rPr>
            </a:br>
            <a:r>
              <a:rPr lang="tr-TR" sz="2000" b="1" dirty="0" smtClean="0">
                <a:solidFill>
                  <a:srgbClr val="C00000"/>
                </a:solidFill>
              </a:rPr>
              <a:t/>
            </a:r>
            <a:br>
              <a:rPr lang="tr-TR" sz="2000" b="1" dirty="0" smtClean="0">
                <a:solidFill>
                  <a:srgbClr val="C00000"/>
                </a:solidFill>
              </a:rPr>
            </a:br>
            <a:r>
              <a:rPr lang="tr-TR" sz="2400" dirty="0" smtClean="0"/>
              <a:t> </a:t>
            </a:r>
            <a:br>
              <a:rPr lang="tr-TR" sz="2400" dirty="0" smtClean="0"/>
            </a:br>
            <a:r>
              <a:rPr lang="tr-TR" sz="2400" dirty="0" smtClean="0">
                <a:solidFill>
                  <a:srgbClr val="C00000"/>
                </a:solidFill>
              </a:rPr>
              <a:t> </a:t>
            </a:r>
            <a:r>
              <a:rPr lang="tr-TR" sz="2200" b="1" dirty="0" smtClean="0">
                <a:solidFill>
                  <a:srgbClr val="C00000"/>
                </a:solidFill>
              </a:rPr>
              <a:t>Medya</a:t>
            </a:r>
            <a:r>
              <a:rPr lang="tr-TR" sz="2200" b="1" dirty="0" smtClean="0"/>
              <a:t/>
            </a:r>
            <a:br>
              <a:rPr lang="tr-TR" sz="2200" b="1" dirty="0" smtClean="0"/>
            </a:br>
            <a:r>
              <a:rPr lang="tr-TR" sz="2200" dirty="0" smtClean="0"/>
              <a:t/>
            </a:r>
            <a:br>
              <a:rPr lang="tr-TR" sz="2200" dirty="0" smtClean="0"/>
            </a:br>
            <a:r>
              <a:rPr lang="tr-TR" sz="2200" dirty="0" smtClean="0"/>
              <a:t>Tiraj ve reyting etkenlerine bağlı yayın politikasının egemen oluşu</a:t>
            </a:r>
            <a:br>
              <a:rPr lang="tr-TR" sz="2200" dirty="0" smtClean="0"/>
            </a:br>
            <a:r>
              <a:rPr lang="tr-TR" sz="2200" dirty="0" smtClean="0"/>
              <a:t/>
            </a:r>
            <a:br>
              <a:rPr lang="tr-TR" sz="2200" dirty="0" smtClean="0"/>
            </a:br>
            <a:r>
              <a:rPr lang="tr-TR" sz="2200" dirty="0" smtClean="0"/>
              <a:t>Sağlık </a:t>
            </a:r>
            <a:r>
              <a:rPr lang="tr-TR" sz="2200" dirty="0" smtClean="0"/>
              <a:t>çalışanları hakkında ki olumsuz haberlerin yoğun ilgi görmesi</a:t>
            </a:r>
            <a:br>
              <a:rPr lang="tr-TR" sz="2200" dirty="0" smtClean="0"/>
            </a:br>
            <a:r>
              <a:rPr lang="tr-TR" sz="2200" dirty="0" smtClean="0"/>
              <a:t> </a:t>
            </a:r>
            <a:br>
              <a:rPr lang="tr-TR" sz="2200" dirty="0" smtClean="0"/>
            </a:br>
            <a:r>
              <a:rPr lang="tr-TR" sz="2200" dirty="0" smtClean="0"/>
              <a:t>Olumsuz hekimlik örneklerinin yoğun ve sürekli gündem de </a:t>
            </a:r>
            <a:r>
              <a:rPr lang="tr-TR" sz="2200" dirty="0" smtClean="0"/>
              <a:t>tutulması</a:t>
            </a:r>
            <a:br>
              <a:rPr lang="tr-TR" sz="2200" dirty="0" smtClean="0"/>
            </a:br>
            <a:r>
              <a:rPr lang="tr-TR" sz="2200" dirty="0" smtClean="0"/>
              <a:t/>
            </a:r>
            <a:br>
              <a:rPr lang="tr-TR" sz="2200" dirty="0" smtClean="0"/>
            </a:br>
            <a:r>
              <a:rPr lang="tr-TR" sz="2200" b="1" dirty="0" smtClean="0">
                <a:solidFill>
                  <a:srgbClr val="C00000"/>
                </a:solidFill>
              </a:rPr>
              <a:t>Hukuk</a:t>
            </a:r>
            <a:r>
              <a:rPr lang="tr-TR" sz="2200" dirty="0" smtClean="0"/>
              <a:t/>
            </a:r>
            <a:br>
              <a:rPr lang="tr-TR" sz="2200" dirty="0" smtClean="0"/>
            </a:br>
            <a:r>
              <a:rPr lang="tr-TR" sz="2200" dirty="0" smtClean="0"/>
              <a:t> </a:t>
            </a:r>
            <a:br>
              <a:rPr lang="tr-TR" sz="2200" dirty="0" smtClean="0"/>
            </a:br>
            <a:r>
              <a:rPr lang="tr-TR" sz="2200" dirty="0" smtClean="0"/>
              <a:t>Yargı sistemine olan genel güvensizlik</a:t>
            </a:r>
            <a:br>
              <a:rPr lang="tr-TR" sz="2200" dirty="0" smtClean="0"/>
            </a:br>
            <a:r>
              <a:rPr lang="tr-TR" sz="2200" dirty="0" smtClean="0"/>
              <a:t> </a:t>
            </a:r>
            <a:br>
              <a:rPr lang="tr-TR" sz="2200" dirty="0" smtClean="0"/>
            </a:br>
            <a:r>
              <a:rPr lang="tr-TR" sz="2200" dirty="0" smtClean="0"/>
              <a:t>Yargı sisteminin işleyişindeki olumsuzluklar</a:t>
            </a:r>
            <a:br>
              <a:rPr lang="tr-TR" sz="2200" dirty="0" smtClean="0"/>
            </a:br>
            <a:r>
              <a:rPr lang="tr-TR" sz="2200" dirty="0" smtClean="0"/>
              <a:t> </a:t>
            </a:r>
            <a:br>
              <a:rPr lang="tr-TR" sz="2200" dirty="0" smtClean="0"/>
            </a:br>
            <a:r>
              <a:rPr lang="tr-TR" sz="2200" dirty="0" smtClean="0"/>
              <a:t>Sağlık hizmetine özgü önleyici ve caydırıcı özel yasal mevzuatın yetersiz oluşu </a:t>
            </a: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t>
            </a:r>
            <a:r>
              <a:rPr lang="tr-TR" sz="2400" b="1" dirty="0"/>
              <a:t/>
            </a:r>
            <a:br>
              <a:rPr lang="tr-TR" sz="2400" b="1" dirty="0"/>
            </a:br>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Tree>
    <p:extLst>
      <p:ext uri="{BB962C8B-B14F-4D97-AF65-F5344CB8AC3E}">
        <p14:creationId xmlns:p14="http://schemas.microsoft.com/office/powerpoint/2010/main" xmlns="" val="8985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11" name="Başlık 10"/>
          <p:cNvSpPr>
            <a:spLocks noGrp="1"/>
          </p:cNvSpPr>
          <p:nvPr>
            <p:ph type="ctrTitle"/>
          </p:nvPr>
        </p:nvSpPr>
        <p:spPr>
          <a:xfrm>
            <a:off x="685800" y="1124743"/>
            <a:ext cx="7772400" cy="4161645"/>
          </a:xfrm>
        </p:spPr>
        <p:txBody>
          <a:bodyPr>
            <a:normAutofit/>
          </a:bodyPr>
          <a:lstStyle/>
          <a:p>
            <a:r>
              <a:rPr lang="tr-TR" sz="3100" dirty="0" smtClean="0"/>
              <a:t>Sağlık ortamında yaşanan şiddet </a:t>
            </a:r>
            <a:br>
              <a:rPr lang="tr-TR" sz="3100" dirty="0" smtClean="0"/>
            </a:br>
            <a:r>
              <a:rPr lang="tr-TR" sz="3100" dirty="0" smtClean="0"/>
              <a:t>hekimlerin ve diğer sağlık çalışanlarının </a:t>
            </a:r>
            <a:br>
              <a:rPr lang="tr-TR" sz="3100" dirty="0" smtClean="0"/>
            </a:br>
            <a:r>
              <a:rPr lang="tr-TR" sz="3100" dirty="0" smtClean="0"/>
              <a:t>temel sorunu olmakla birlikte</a:t>
            </a:r>
            <a:br>
              <a:rPr lang="tr-TR" sz="3100" dirty="0" smtClean="0"/>
            </a:br>
            <a:r>
              <a:rPr lang="tr-TR" sz="3100" dirty="0" smtClean="0"/>
              <a:t>artık </a:t>
            </a:r>
            <a:br>
              <a:rPr lang="tr-TR" sz="3100" dirty="0" smtClean="0"/>
            </a:br>
            <a:r>
              <a:rPr lang="tr-TR" sz="3100" b="1" dirty="0" smtClean="0">
                <a:solidFill>
                  <a:srgbClr val="C00000"/>
                </a:solidFill>
              </a:rPr>
              <a:t>toplumun da temel sorunlarından </a:t>
            </a:r>
            <a:r>
              <a:rPr lang="tr-TR" sz="3100" dirty="0" smtClean="0"/>
              <a:t>biridir.</a:t>
            </a:r>
            <a:endParaRPr lang="tr-TR" dirty="0"/>
          </a:p>
        </p:txBody>
      </p:sp>
    </p:spTree>
    <p:extLst>
      <p:ext uri="{BB962C8B-B14F-4D97-AF65-F5344CB8AC3E}">
        <p14:creationId xmlns:p14="http://schemas.microsoft.com/office/powerpoint/2010/main" xmlns="" val="239462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1026" name="Rectangle 2"/>
          <p:cNvSpPr>
            <a:spLocks noChangeArrowheads="1"/>
          </p:cNvSpPr>
          <p:nvPr/>
        </p:nvSpPr>
        <p:spPr bwMode="auto">
          <a:xfrm>
            <a:off x="857224" y="500042"/>
            <a:ext cx="785818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Genel</a:t>
            </a:r>
            <a:r>
              <a:rPr kumimoji="0" lang="tr-TR" sz="2000" b="1" i="0" u="none" strike="noStrike" cap="none" normalizeH="0" dirty="0" smtClean="0">
                <a:ln>
                  <a:noFill/>
                </a:ln>
                <a:solidFill>
                  <a:srgbClr val="C00000"/>
                </a:solidFill>
                <a:effectLst/>
                <a:latin typeface="Calibri" pitchFamily="34" charset="0"/>
                <a:ea typeface="Calibri" pitchFamily="34" charset="0"/>
                <a:cs typeface="Times New Roman" pitchFamily="18" charset="0"/>
              </a:rPr>
              <a:t> </a:t>
            </a:r>
            <a:r>
              <a:rPr lang="tr-TR" sz="2000" b="1" dirty="0" smtClean="0">
                <a:solidFill>
                  <a:srgbClr val="C00000"/>
                </a:solidFill>
                <a:latin typeface="Calibri" pitchFamily="34" charset="0"/>
                <a:ea typeface="Calibri" pitchFamily="34" charset="0"/>
                <a:cs typeface="Times New Roman" pitchFamily="18" charset="0"/>
              </a:rPr>
              <a:t>S</a:t>
            </a:r>
            <a:r>
              <a:rPr kumimoji="0" lang="tr-TR" sz="2000" b="1" i="0" u="none" strike="noStrike" cap="none" normalizeH="0" dirty="0" smtClean="0">
                <a:ln>
                  <a:noFill/>
                </a:ln>
                <a:solidFill>
                  <a:srgbClr val="C00000"/>
                </a:solidFill>
                <a:effectLst/>
                <a:latin typeface="Calibri" pitchFamily="34" charset="0"/>
                <a:ea typeface="Calibri" pitchFamily="34" charset="0"/>
                <a:cs typeface="Times New Roman" pitchFamily="18" charset="0"/>
              </a:rPr>
              <a:t>onuçlar </a:t>
            </a:r>
            <a:endParaRPr kumimoji="0" lang="tr-TR" sz="2000" b="0" i="0" u="none" strike="noStrike" cap="none" normalizeH="0" baseline="0" dirty="0" smtClean="0">
              <a:ln>
                <a:noFill/>
              </a:ln>
              <a:solidFill>
                <a:srgbClr val="C0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Şiddetin her alanda uygulanabilir olma olgusunun giderek yaygınlaşacağı ve toplumsal şiddetin farklı alanlara da yayılması, artması</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Toplumsal şiddetin daha da karmaşık hale gelerek çözümün güçleşmesi</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Sağlık hizmetinin aksaması ve durmasına bağlı hastaların sağlık hizmeti alamaması</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Sağlık hizmetinin aksaması ve durmasına bağlı halk sağlığı sorunlarının ortaya çıkması</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Sağlık hizmetinin aksaması ve durmasına bağlı değişik alanlarda ekonomik kayıpların oluşması</a:t>
            </a:r>
            <a:endParaRPr kumimoji="0" lang="tr-TR" sz="2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10155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764704"/>
            <a:ext cx="7929618" cy="4392488"/>
          </a:xfrm>
        </p:spPr>
        <p:txBody>
          <a:bodyPr>
            <a:normAutofit/>
          </a:bodyPr>
          <a:lstStyle/>
          <a:p>
            <a:r>
              <a:rPr lang="tr-TR" sz="3200" dirty="0" smtClean="0"/>
              <a:t/>
            </a:r>
            <a:br>
              <a:rPr lang="tr-TR" sz="3200" dirty="0" smtClean="0"/>
            </a:br>
            <a:r>
              <a:rPr lang="tr-TR" sz="3200" dirty="0" smtClean="0"/>
              <a:t>Sağlık </a:t>
            </a:r>
            <a:r>
              <a:rPr lang="tr-TR" sz="3200" dirty="0"/>
              <a:t>hizmetinde </a:t>
            </a:r>
            <a:r>
              <a:rPr lang="tr-TR" sz="3200" dirty="0">
                <a:solidFill>
                  <a:srgbClr val="C00000"/>
                </a:solidFill>
              </a:rPr>
              <a:t>şiddet</a:t>
            </a:r>
            <a:r>
              <a:rPr lang="tr-TR" sz="3200" dirty="0"/>
              <a:t> mesleki bir risk </a:t>
            </a:r>
            <a:r>
              <a:rPr lang="tr-TR" sz="3200" dirty="0" smtClean="0"/>
              <a:t>faktörüdür.</a:t>
            </a:r>
            <a:br>
              <a:rPr lang="tr-TR" sz="3200" dirty="0" smtClean="0"/>
            </a:br>
            <a:r>
              <a:rPr lang="tr-TR" sz="3200" dirty="0"/>
              <a:t/>
            </a:r>
            <a:br>
              <a:rPr lang="tr-TR" sz="3200" dirty="0"/>
            </a:br>
            <a:r>
              <a:rPr lang="tr-TR" sz="3200" dirty="0" smtClean="0"/>
              <a:t>Yıllarca sıradan bir risk faktörü olan şiddet sağlık ortamında yaşananlar sonucu </a:t>
            </a:r>
            <a:r>
              <a:rPr lang="tr-TR" sz="3200" b="1" dirty="0" smtClean="0">
                <a:solidFill>
                  <a:srgbClr val="C00000"/>
                </a:solidFill>
              </a:rPr>
              <a:t>birinci derecede mesleki risk faktörü</a:t>
            </a:r>
            <a:r>
              <a:rPr lang="tr-TR" sz="3200" dirty="0" smtClean="0"/>
              <a:t> haline gelmiştir.</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Tree>
    <p:extLst>
      <p:ext uri="{BB962C8B-B14F-4D97-AF65-F5344CB8AC3E}">
        <p14:creationId xmlns:p14="http://schemas.microsoft.com/office/powerpoint/2010/main" xmlns="" val="419348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1026" name="Rectangle 2"/>
          <p:cNvSpPr>
            <a:spLocks noChangeArrowheads="1"/>
          </p:cNvSpPr>
          <p:nvPr/>
        </p:nvSpPr>
        <p:spPr bwMode="auto">
          <a:xfrm>
            <a:off x="857224" y="1181687"/>
            <a:ext cx="78581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200" b="1" dirty="0" smtClean="0">
                <a:solidFill>
                  <a:srgbClr val="C00000"/>
                </a:solidFill>
              </a:rPr>
              <a:t>Sağlık Hizmeti Sistemi I</a:t>
            </a:r>
          </a:p>
          <a:p>
            <a:endParaRPr lang="tr-TR" sz="2200" dirty="0" smtClean="0"/>
          </a:p>
          <a:p>
            <a:r>
              <a:rPr lang="tr-TR" sz="2200" dirty="0" smtClean="0"/>
              <a:t>Şiddete uğrayan hekimin rapor, adli ve idari süreçlere bağlı olarak mesleğini yerine getirememesi</a:t>
            </a:r>
          </a:p>
          <a:p>
            <a:endParaRPr lang="tr-TR" sz="2200" dirty="0" smtClean="0"/>
          </a:p>
          <a:p>
            <a:r>
              <a:rPr lang="tr-TR" sz="2200" dirty="0" smtClean="0"/>
              <a:t>Şiddet anında hizmetin durması ve kurumun zarar </a:t>
            </a:r>
            <a:r>
              <a:rPr lang="tr-TR" sz="2200" dirty="0" smtClean="0"/>
              <a:t>görmesi</a:t>
            </a:r>
          </a:p>
          <a:p>
            <a:endParaRPr lang="tr-TR" sz="2200" dirty="0" smtClean="0"/>
          </a:p>
          <a:p>
            <a:r>
              <a:rPr lang="tr-TR" sz="2200" dirty="0" smtClean="0"/>
              <a:t>Sağlık hizmeti sunumunda yer alan tüm sağlık çalışanlarında sisteme güvensizlik duygusunun gelişmesi ve motivasyonsuzluk</a:t>
            </a:r>
          </a:p>
          <a:p>
            <a:endParaRPr lang="tr-TR" sz="2200" dirty="0" smtClean="0"/>
          </a:p>
          <a:p>
            <a:r>
              <a:rPr lang="tr-TR" sz="2200" dirty="0" smtClean="0"/>
              <a:t>Şiddete bağlı demokratik hak arama etkinliklerinde sağlık hizmetinin aksaması, yavaşlaması ve de durması</a:t>
            </a:r>
          </a:p>
        </p:txBody>
      </p:sp>
    </p:spTree>
    <p:extLst>
      <p:ext uri="{BB962C8B-B14F-4D97-AF65-F5344CB8AC3E}">
        <p14:creationId xmlns:p14="http://schemas.microsoft.com/office/powerpoint/2010/main" xmlns="" val="10155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1026" name="Rectangle 2"/>
          <p:cNvSpPr>
            <a:spLocks noChangeArrowheads="1"/>
          </p:cNvSpPr>
          <p:nvPr/>
        </p:nvSpPr>
        <p:spPr bwMode="auto">
          <a:xfrm>
            <a:off x="857224" y="1305994"/>
            <a:ext cx="78581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000" b="1" dirty="0" smtClean="0">
                <a:solidFill>
                  <a:srgbClr val="C00000"/>
                </a:solidFill>
              </a:rPr>
              <a:t>Sağlık Hizmeti Sistemi II</a:t>
            </a:r>
          </a:p>
          <a:p>
            <a:endParaRPr lang="tr-TR" sz="2000" dirty="0" smtClean="0">
              <a:solidFill>
                <a:srgbClr val="C00000"/>
              </a:solidFill>
            </a:endParaRPr>
          </a:p>
          <a:p>
            <a:r>
              <a:rPr lang="tr-TR" sz="2000" dirty="0" smtClean="0"/>
              <a:t>Defansif tıp uygulamalarına ve performans sistemine bağlı gereksiz tıbbi tetkik ve müdahaleler</a:t>
            </a:r>
          </a:p>
          <a:p>
            <a:endParaRPr lang="tr-TR" sz="2000" dirty="0" smtClean="0"/>
          </a:p>
          <a:p>
            <a:r>
              <a:rPr lang="tr-TR" sz="2000" dirty="0" smtClean="0"/>
              <a:t>Gereksiz tıbbi tetkik ve müdahalelere bağlı tedavinin uzaması ve ekonomik kayıplar</a:t>
            </a:r>
          </a:p>
          <a:p>
            <a:endParaRPr lang="tr-TR" sz="2000" dirty="0" smtClean="0"/>
          </a:p>
          <a:p>
            <a:r>
              <a:rPr lang="tr-TR" sz="2000" dirty="0" smtClean="0"/>
              <a:t>Defansif tıp uygulamaları ve performans sistemi nedeniyle riskli hasta olgularında tedaviden kaçınma ve sevk durumlarında hasta tedavisinin aksaması</a:t>
            </a:r>
          </a:p>
          <a:p>
            <a:endParaRPr lang="tr-TR" sz="2000" dirty="0" smtClean="0"/>
          </a:p>
          <a:p>
            <a:r>
              <a:rPr lang="tr-TR" sz="2000" dirty="0" smtClean="0"/>
              <a:t>Şiddete uğrayan hekimin rapor, adli ve idari süreçlere bağlı olarak mesleğini yerine getirememesi</a:t>
            </a:r>
          </a:p>
          <a:p>
            <a:endParaRPr lang="tr-TR" sz="800" dirty="0" smtClean="0"/>
          </a:p>
        </p:txBody>
      </p:sp>
    </p:spTree>
    <p:extLst>
      <p:ext uri="{BB962C8B-B14F-4D97-AF65-F5344CB8AC3E}">
        <p14:creationId xmlns:p14="http://schemas.microsoft.com/office/powerpoint/2010/main" xmlns="" val="10155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1026" name="Rectangle 2"/>
          <p:cNvSpPr>
            <a:spLocks noChangeArrowheads="1"/>
          </p:cNvSpPr>
          <p:nvPr/>
        </p:nvSpPr>
        <p:spPr bwMode="auto">
          <a:xfrm>
            <a:off x="857224" y="1399088"/>
            <a:ext cx="785818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400" b="1" dirty="0" smtClean="0">
                <a:solidFill>
                  <a:srgbClr val="C00000"/>
                </a:solidFill>
              </a:rPr>
              <a:t>Hasta Ve Hasta Yakını</a:t>
            </a:r>
          </a:p>
          <a:p>
            <a:endParaRPr lang="tr-TR" sz="2400" dirty="0" smtClean="0"/>
          </a:p>
          <a:p>
            <a:r>
              <a:rPr lang="tr-TR" sz="2400" dirty="0" smtClean="0"/>
              <a:t>Sağlık sistemine ve hekime güvensizlik duygusunun gelişmesi, artması</a:t>
            </a:r>
          </a:p>
          <a:p>
            <a:endParaRPr lang="tr-TR" sz="2400" dirty="0" smtClean="0"/>
          </a:p>
          <a:p>
            <a:r>
              <a:rPr lang="tr-TR" sz="2400" dirty="0" smtClean="0"/>
              <a:t>Sağlık sisteminin uygulanmasından sorumlu yönetime güvensizlik </a:t>
            </a:r>
            <a:r>
              <a:rPr lang="tr-TR" sz="2400" dirty="0" smtClean="0"/>
              <a:t> duygusunun </a:t>
            </a:r>
            <a:r>
              <a:rPr lang="tr-TR" sz="2400" dirty="0" smtClean="0"/>
              <a:t>gelişmesi, artması</a:t>
            </a:r>
          </a:p>
          <a:p>
            <a:endParaRPr lang="tr-TR" sz="2400" dirty="0" smtClean="0"/>
          </a:p>
          <a:p>
            <a:r>
              <a:rPr lang="tr-TR" sz="2400" dirty="0" smtClean="0"/>
              <a:t>Karıştığı olay sonucu hukuksal sorun ve cezalarla karşı karşıya kalma</a:t>
            </a:r>
          </a:p>
          <a:p>
            <a:endParaRPr lang="tr-TR" sz="2000" dirty="0" smtClean="0"/>
          </a:p>
        </p:txBody>
      </p:sp>
    </p:spTree>
    <p:extLst>
      <p:ext uri="{BB962C8B-B14F-4D97-AF65-F5344CB8AC3E}">
        <p14:creationId xmlns:p14="http://schemas.microsoft.com/office/powerpoint/2010/main" xmlns="" val="10155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1026" name="Rectangle 2"/>
          <p:cNvSpPr>
            <a:spLocks noChangeArrowheads="1"/>
          </p:cNvSpPr>
          <p:nvPr/>
        </p:nvSpPr>
        <p:spPr bwMode="auto">
          <a:xfrm>
            <a:off x="857224" y="628659"/>
            <a:ext cx="7858180"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200" b="1" dirty="0" smtClean="0">
                <a:solidFill>
                  <a:srgbClr val="C00000"/>
                </a:solidFill>
              </a:rPr>
              <a:t>Hekim I</a:t>
            </a:r>
          </a:p>
          <a:p>
            <a:endParaRPr lang="tr-TR" sz="2200" dirty="0" smtClean="0">
              <a:solidFill>
                <a:srgbClr val="C00000"/>
              </a:solidFill>
            </a:endParaRPr>
          </a:p>
          <a:p>
            <a:r>
              <a:rPr lang="tr-TR" sz="2200" dirty="0" smtClean="0"/>
              <a:t>Performans sistemi nedeniyle oluşan hekimlik değerlerinde aşınma</a:t>
            </a:r>
          </a:p>
          <a:p>
            <a:endParaRPr lang="tr-TR" sz="2200" dirty="0" smtClean="0"/>
          </a:p>
          <a:p>
            <a:r>
              <a:rPr lang="tr-TR" sz="2200" dirty="0" smtClean="0"/>
              <a:t>Hasta ve hasta yakınına karşı olumsuz görüş edinme</a:t>
            </a:r>
          </a:p>
          <a:p>
            <a:endParaRPr lang="tr-TR" sz="2200" dirty="0" smtClean="0"/>
          </a:p>
          <a:p>
            <a:r>
              <a:rPr lang="tr-TR" sz="2200" dirty="0" smtClean="0"/>
              <a:t>Hukuk ve idari sisteme karşı olumsuz düşünme</a:t>
            </a:r>
          </a:p>
          <a:p>
            <a:endParaRPr lang="tr-TR" sz="2200" dirty="0" smtClean="0"/>
          </a:p>
          <a:p>
            <a:r>
              <a:rPr lang="tr-TR" sz="2200" dirty="0" smtClean="0"/>
              <a:t>Defansif tıp uygulamaları, riskten kaçınma, sorumluluk almama</a:t>
            </a:r>
          </a:p>
          <a:p>
            <a:endParaRPr lang="tr-TR" sz="2200" dirty="0" smtClean="0"/>
          </a:p>
          <a:p>
            <a:r>
              <a:rPr lang="tr-TR" sz="2200" dirty="0" smtClean="0"/>
              <a:t>Mesleki hatalarda artış</a:t>
            </a:r>
          </a:p>
          <a:p>
            <a:endParaRPr lang="tr-TR" sz="2200" dirty="0" smtClean="0"/>
          </a:p>
          <a:p>
            <a:r>
              <a:rPr lang="tr-TR" sz="2200" dirty="0" err="1" smtClean="0"/>
              <a:t>Depresif</a:t>
            </a:r>
            <a:r>
              <a:rPr lang="tr-TR" sz="2200" dirty="0" smtClean="0"/>
              <a:t> bozukluklar</a:t>
            </a:r>
          </a:p>
          <a:p>
            <a:endParaRPr lang="tr-TR" sz="800" dirty="0" smtClean="0"/>
          </a:p>
          <a:p>
            <a:endParaRPr lang="tr-TR" sz="2000" dirty="0" smtClean="0"/>
          </a:p>
          <a:p>
            <a:endParaRPr lang="tr-TR" sz="2400" b="1" dirty="0" smtClean="0">
              <a:solidFill>
                <a:srgbClr val="C00000"/>
              </a:solidFill>
            </a:endParaRPr>
          </a:p>
          <a:p>
            <a:endParaRPr lang="tr-TR" sz="2400" dirty="0" smtClean="0"/>
          </a:p>
          <a:p>
            <a:endParaRPr lang="tr-TR" sz="2000" dirty="0" smtClean="0"/>
          </a:p>
        </p:txBody>
      </p:sp>
    </p:spTree>
    <p:extLst>
      <p:ext uri="{BB962C8B-B14F-4D97-AF65-F5344CB8AC3E}">
        <p14:creationId xmlns:p14="http://schemas.microsoft.com/office/powerpoint/2010/main" xmlns="" val="10155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1026" name="Rectangle 2"/>
          <p:cNvSpPr>
            <a:spLocks noChangeArrowheads="1"/>
          </p:cNvSpPr>
          <p:nvPr/>
        </p:nvSpPr>
        <p:spPr bwMode="auto">
          <a:xfrm>
            <a:off x="857224" y="1013379"/>
            <a:ext cx="785818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400" b="1" dirty="0" smtClean="0">
                <a:solidFill>
                  <a:srgbClr val="C00000"/>
                </a:solidFill>
              </a:rPr>
              <a:t>Hekim II</a:t>
            </a:r>
          </a:p>
          <a:p>
            <a:endParaRPr lang="tr-TR" sz="2400" dirty="0" smtClean="0"/>
          </a:p>
          <a:p>
            <a:r>
              <a:rPr lang="tr-TR" sz="2400" dirty="0" err="1" smtClean="0"/>
              <a:t>Psiko</a:t>
            </a:r>
            <a:r>
              <a:rPr lang="tr-TR" sz="2400" dirty="0" smtClean="0"/>
              <a:t>-somatik hastalıklar</a:t>
            </a:r>
          </a:p>
          <a:p>
            <a:endParaRPr lang="tr-TR" sz="2400" dirty="0" smtClean="0"/>
          </a:p>
          <a:p>
            <a:r>
              <a:rPr lang="tr-TR" sz="2400" dirty="0" smtClean="0"/>
              <a:t>Korku ve tedirginlik</a:t>
            </a:r>
          </a:p>
          <a:p>
            <a:endParaRPr lang="tr-TR" sz="2400" dirty="0" smtClean="0"/>
          </a:p>
          <a:p>
            <a:r>
              <a:rPr lang="tr-TR" sz="2400" dirty="0" smtClean="0"/>
              <a:t>Mesleki tükenmişlik sendromunda (</a:t>
            </a:r>
            <a:r>
              <a:rPr lang="tr-TR" sz="2400" dirty="0" err="1" smtClean="0"/>
              <a:t>burnout</a:t>
            </a:r>
            <a:r>
              <a:rPr lang="tr-TR" sz="2400" dirty="0" smtClean="0"/>
              <a:t>) artış</a:t>
            </a:r>
          </a:p>
          <a:p>
            <a:endParaRPr lang="tr-TR" sz="2400" dirty="0" smtClean="0"/>
          </a:p>
          <a:p>
            <a:r>
              <a:rPr lang="tr-TR" sz="2400" dirty="0" smtClean="0"/>
              <a:t>Sorunlu bölgelerde ve alanlarda mesleğini yapmama isteği</a:t>
            </a:r>
          </a:p>
          <a:p>
            <a:endParaRPr lang="tr-TR" sz="2400" dirty="0" smtClean="0"/>
          </a:p>
          <a:p>
            <a:r>
              <a:rPr lang="tr-TR" sz="2400" dirty="0" smtClean="0"/>
              <a:t>Meslekten ayrılma</a:t>
            </a:r>
          </a:p>
          <a:p>
            <a:endParaRPr lang="tr-TR" sz="2400" b="1" dirty="0" smtClean="0">
              <a:solidFill>
                <a:srgbClr val="C00000"/>
              </a:solidFill>
            </a:endParaRPr>
          </a:p>
          <a:p>
            <a:endParaRPr lang="tr-TR" sz="2400" dirty="0" smtClean="0"/>
          </a:p>
          <a:p>
            <a:endParaRPr lang="tr-TR" sz="2000" dirty="0" smtClean="0"/>
          </a:p>
        </p:txBody>
      </p:sp>
    </p:spTree>
    <p:extLst>
      <p:ext uri="{BB962C8B-B14F-4D97-AF65-F5344CB8AC3E}">
        <p14:creationId xmlns:p14="http://schemas.microsoft.com/office/powerpoint/2010/main" xmlns="" val="10155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5" name="Metin kutusu 4"/>
          <p:cNvSpPr txBox="1"/>
          <p:nvPr/>
        </p:nvSpPr>
        <p:spPr>
          <a:xfrm>
            <a:off x="1187624" y="620688"/>
            <a:ext cx="6624736" cy="4339650"/>
          </a:xfrm>
          <a:prstGeom prst="rect">
            <a:avLst/>
          </a:prstGeom>
          <a:noFill/>
        </p:spPr>
        <p:txBody>
          <a:bodyPr wrap="square" rtlCol="0">
            <a:spAutoFit/>
          </a:bodyPr>
          <a:lstStyle/>
          <a:p>
            <a:endParaRPr lang="tr-TR" sz="2400" b="1" dirty="0" smtClean="0">
              <a:solidFill>
                <a:srgbClr val="C00000"/>
              </a:solidFill>
            </a:endParaRPr>
          </a:p>
          <a:p>
            <a:endParaRPr lang="tr-TR" sz="2400" b="1" dirty="0" smtClean="0">
              <a:solidFill>
                <a:srgbClr val="C00000"/>
              </a:solidFill>
            </a:endParaRPr>
          </a:p>
          <a:p>
            <a:endParaRPr lang="tr-TR" sz="2400" b="1" dirty="0" smtClean="0">
              <a:solidFill>
                <a:srgbClr val="C00000"/>
              </a:solidFill>
            </a:endParaRPr>
          </a:p>
          <a:p>
            <a:r>
              <a:rPr lang="tr-TR" sz="2400" b="1" dirty="0" smtClean="0">
                <a:solidFill>
                  <a:srgbClr val="C00000"/>
                </a:solidFill>
              </a:rPr>
              <a:t>Çözüm </a:t>
            </a:r>
            <a:r>
              <a:rPr lang="tr-TR" sz="2400" b="1" dirty="0">
                <a:solidFill>
                  <a:srgbClr val="C00000"/>
                </a:solidFill>
              </a:rPr>
              <a:t>için;</a:t>
            </a:r>
          </a:p>
          <a:p>
            <a:pPr lvl="0"/>
            <a:endParaRPr lang="tr-TR" sz="2400" dirty="0" smtClean="0"/>
          </a:p>
          <a:p>
            <a:pPr lvl="0"/>
            <a:r>
              <a:rPr lang="tr-TR" sz="2400" dirty="0" smtClean="0"/>
              <a:t>Gerçekçi </a:t>
            </a:r>
            <a:r>
              <a:rPr lang="tr-TR" sz="2400" dirty="0"/>
              <a:t>ve samimi yaklaşımı önemsiyoruz</a:t>
            </a:r>
          </a:p>
          <a:p>
            <a:pPr lvl="0"/>
            <a:endParaRPr lang="tr-TR" sz="2400" dirty="0" smtClean="0"/>
          </a:p>
          <a:p>
            <a:pPr lvl="0"/>
            <a:r>
              <a:rPr lang="tr-TR" sz="2400" dirty="0" smtClean="0"/>
              <a:t>Çözümde </a:t>
            </a:r>
            <a:r>
              <a:rPr lang="tr-TR" sz="2400" dirty="0"/>
              <a:t>tüm tarafların yetki ve sorumlulukları ile birlikte hareket etmesi </a:t>
            </a:r>
            <a:r>
              <a:rPr lang="tr-TR" sz="2400" dirty="0" smtClean="0"/>
              <a:t>zorunludur</a:t>
            </a:r>
          </a:p>
          <a:p>
            <a:pPr lvl="0"/>
            <a:endParaRPr lang="tr-TR" sz="2400" dirty="0"/>
          </a:p>
          <a:p>
            <a:pPr lvl="0"/>
            <a:endParaRPr lang="tr-TR" dirty="0"/>
          </a:p>
          <a:p>
            <a:pPr lvl="0"/>
            <a:endParaRPr lang="tr-TR" dirty="0"/>
          </a:p>
        </p:txBody>
      </p:sp>
    </p:spTree>
    <p:extLst>
      <p:ext uri="{BB962C8B-B14F-4D97-AF65-F5344CB8AC3E}">
        <p14:creationId xmlns:p14="http://schemas.microsoft.com/office/powerpoint/2010/main" xmlns="" val="34826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5" name="Metin kutusu 4"/>
          <p:cNvSpPr txBox="1"/>
          <p:nvPr/>
        </p:nvSpPr>
        <p:spPr>
          <a:xfrm>
            <a:off x="500034" y="428605"/>
            <a:ext cx="8358246" cy="6370975"/>
          </a:xfrm>
          <a:prstGeom prst="rect">
            <a:avLst/>
          </a:prstGeom>
          <a:noFill/>
        </p:spPr>
        <p:txBody>
          <a:bodyPr wrap="square" rtlCol="0">
            <a:spAutoFit/>
          </a:bodyPr>
          <a:lstStyle/>
          <a:p>
            <a:endParaRPr lang="tr-TR" sz="2000" b="1" dirty="0" smtClean="0">
              <a:solidFill>
                <a:srgbClr val="C00000"/>
              </a:solidFill>
            </a:endParaRPr>
          </a:p>
          <a:p>
            <a:r>
              <a:rPr lang="tr-TR" sz="2200" b="1" dirty="0" smtClean="0">
                <a:solidFill>
                  <a:srgbClr val="C00000"/>
                </a:solidFill>
              </a:rPr>
              <a:t>Genel I</a:t>
            </a:r>
            <a:endParaRPr lang="tr-TR" sz="2200" dirty="0" smtClean="0">
              <a:solidFill>
                <a:srgbClr val="C00000"/>
              </a:solidFill>
            </a:endParaRPr>
          </a:p>
          <a:p>
            <a:r>
              <a:rPr lang="tr-TR" sz="2200" dirty="0" smtClean="0"/>
              <a:t> </a:t>
            </a:r>
          </a:p>
          <a:p>
            <a:r>
              <a:rPr lang="tr-TR" sz="2200" dirty="0" smtClean="0"/>
              <a:t>Sağlık ortamında yaşanan şiddetin toplumsal şiddetten ayrı düşünülemeyeceği ve öngörülen çözüm önerilerinin bu bağlamda düşünülmesi</a:t>
            </a:r>
          </a:p>
          <a:p>
            <a:endParaRPr lang="tr-TR" sz="2200" dirty="0" smtClean="0"/>
          </a:p>
          <a:p>
            <a:r>
              <a:rPr lang="tr-TR" sz="2200" dirty="0" smtClean="0"/>
              <a:t>Sağlık hizmetlerinde mesleki risk olarak her zaman şiddet faktörünün varlığı bilinse de son yıllarda artan şiddetin uygulanan “Sağlıkta Dönüşüm </a:t>
            </a:r>
            <a:r>
              <a:rPr lang="tr-TR" sz="2200" dirty="0" err="1" smtClean="0"/>
              <a:t>Pogramı</a:t>
            </a:r>
            <a:r>
              <a:rPr lang="tr-TR" sz="2200" dirty="0" smtClean="0"/>
              <a:t>” sonucu olduğunun kabulü</a:t>
            </a:r>
          </a:p>
          <a:p>
            <a:r>
              <a:rPr lang="tr-TR" sz="2200" dirty="0" smtClean="0"/>
              <a:t> </a:t>
            </a:r>
          </a:p>
          <a:p>
            <a:r>
              <a:rPr lang="tr-TR" sz="2200" dirty="0" smtClean="0"/>
              <a:t>Şiddete karşı yürütülecek mücadele sürecinde ilgili tüm kurumların asgari bir nokta da da olsa birlikte hareket etmesinin zorunlu olduğu ve bu birlikteliğin baştan sağlanmasının gerektiği ve de işlevsel prosedürlerin yapılması</a:t>
            </a:r>
          </a:p>
          <a:p>
            <a:endParaRPr lang="tr-TR" sz="800" dirty="0" smtClean="0"/>
          </a:p>
          <a:p>
            <a:endParaRPr lang="tr-TR" b="1" dirty="0">
              <a:solidFill>
                <a:srgbClr val="C00000"/>
              </a:solidFill>
            </a:endParaRPr>
          </a:p>
          <a:p>
            <a:pPr lvl="0"/>
            <a:endParaRPr lang="tr-TR" dirty="0" smtClean="0"/>
          </a:p>
          <a:p>
            <a:pPr lvl="0"/>
            <a:endParaRPr lang="tr-TR" dirty="0"/>
          </a:p>
          <a:p>
            <a:pPr lvl="0"/>
            <a:endParaRPr lang="tr-TR" dirty="0"/>
          </a:p>
        </p:txBody>
      </p:sp>
    </p:spTree>
    <p:extLst>
      <p:ext uri="{BB962C8B-B14F-4D97-AF65-F5344CB8AC3E}">
        <p14:creationId xmlns:p14="http://schemas.microsoft.com/office/powerpoint/2010/main" xmlns="" val="34826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5" name="Metin kutusu 4"/>
          <p:cNvSpPr txBox="1"/>
          <p:nvPr/>
        </p:nvSpPr>
        <p:spPr>
          <a:xfrm>
            <a:off x="500034" y="428605"/>
            <a:ext cx="8358246" cy="5201424"/>
          </a:xfrm>
          <a:prstGeom prst="rect">
            <a:avLst/>
          </a:prstGeom>
          <a:noFill/>
        </p:spPr>
        <p:txBody>
          <a:bodyPr wrap="square" rtlCol="0">
            <a:spAutoFit/>
          </a:bodyPr>
          <a:lstStyle/>
          <a:p>
            <a:endParaRPr lang="tr-TR" sz="2000" b="1" dirty="0" smtClean="0">
              <a:solidFill>
                <a:srgbClr val="C00000"/>
              </a:solidFill>
            </a:endParaRPr>
          </a:p>
          <a:p>
            <a:r>
              <a:rPr lang="tr-TR" sz="2400" b="1" dirty="0" smtClean="0">
                <a:solidFill>
                  <a:srgbClr val="C00000"/>
                </a:solidFill>
              </a:rPr>
              <a:t>Genel II</a:t>
            </a:r>
            <a:endParaRPr lang="tr-TR" sz="2400" dirty="0" smtClean="0">
              <a:solidFill>
                <a:srgbClr val="C00000"/>
              </a:solidFill>
            </a:endParaRPr>
          </a:p>
          <a:p>
            <a:r>
              <a:rPr lang="tr-TR" sz="2400" dirty="0" smtClean="0"/>
              <a:t> </a:t>
            </a:r>
          </a:p>
          <a:p>
            <a:endParaRPr lang="tr-TR" sz="2400" dirty="0" smtClean="0"/>
          </a:p>
          <a:p>
            <a:r>
              <a:rPr lang="tr-TR" sz="2400" dirty="0" smtClean="0"/>
              <a:t>Çözümün güvenlik tedbirlerinin artırılmasının değil temelde mevcut sorunların tek tek çözümüne bağlı olduğu</a:t>
            </a:r>
          </a:p>
          <a:p>
            <a:endParaRPr lang="tr-TR" sz="2400" dirty="0" smtClean="0"/>
          </a:p>
          <a:p>
            <a:r>
              <a:rPr lang="tr-TR" sz="2400" dirty="0" smtClean="0"/>
              <a:t>Toplumun tüm kesimlerinin sağlık hakkı ve hizmetine özgü “hak ve sorumluluk” kavramları konusunda doğru bilgilendirilmesi</a:t>
            </a:r>
          </a:p>
          <a:p>
            <a:r>
              <a:rPr lang="tr-TR" sz="2400" dirty="0" smtClean="0"/>
              <a:t> </a:t>
            </a:r>
          </a:p>
          <a:p>
            <a:r>
              <a:rPr lang="tr-TR" sz="2400" dirty="0" smtClean="0"/>
              <a:t>Silaha erişimin azaltılması</a:t>
            </a:r>
          </a:p>
          <a:p>
            <a:endParaRPr lang="tr-TR" b="1" dirty="0">
              <a:solidFill>
                <a:srgbClr val="C00000"/>
              </a:solidFill>
            </a:endParaRPr>
          </a:p>
          <a:p>
            <a:pPr lvl="0"/>
            <a:endParaRPr lang="tr-TR" dirty="0" smtClean="0"/>
          </a:p>
          <a:p>
            <a:pPr lvl="0"/>
            <a:endParaRPr lang="tr-TR" dirty="0"/>
          </a:p>
          <a:p>
            <a:pPr lvl="0"/>
            <a:endParaRPr lang="tr-TR" dirty="0"/>
          </a:p>
        </p:txBody>
      </p:sp>
    </p:spTree>
    <p:extLst>
      <p:ext uri="{BB962C8B-B14F-4D97-AF65-F5344CB8AC3E}">
        <p14:creationId xmlns:p14="http://schemas.microsoft.com/office/powerpoint/2010/main" xmlns="" val="34826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4097" name="Rectangle 1"/>
          <p:cNvSpPr>
            <a:spLocks noChangeArrowheads="1"/>
          </p:cNvSpPr>
          <p:nvPr/>
        </p:nvSpPr>
        <p:spPr bwMode="auto">
          <a:xfrm>
            <a:off x="611560" y="689937"/>
            <a:ext cx="792088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Sağlık Sistemi 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Yürütülen sağlık sisteminde hizmete ulaşılmasında yaşanan sorunların tespit edilerek giderilmesi yönünde çalışmaları başlatmak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Sağlık hizmetinin sunumunda yer alan tüm sağlık birimlerinde yasa ve yönetmeliklerde belirtilen standart değerlere ulaşmak,  alt yapı eksikliklerini gidermek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Sağlık sisteminin kendisinden kaynaklı sorunlar için hekimin sorumlu tutulmaması gerektiğinin sürekli vurgulanması, yöneticilerin sorumluluklarını üstlenmesi ve kamuoyu ile paylaşması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Verilmek istenen sağlık hizmeti için gerekli hekim ve yardımcı sağlık personel sayısının temin edilmesi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2882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37889" name="Rectangle 1"/>
          <p:cNvSpPr>
            <a:spLocks noChangeArrowheads="1"/>
          </p:cNvSpPr>
          <p:nvPr/>
        </p:nvSpPr>
        <p:spPr bwMode="auto">
          <a:xfrm>
            <a:off x="611560" y="968391"/>
            <a:ext cx="813690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Sağlık Sistemi 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Yoğun iş yükünün yaşandığı hizmet alanlarında iş yükü ayarlaması yapılarak özellikle acil ve poliklinik hizmetlerinde çalışanların çalışma saatlerinde ve çalışma koşullarında iyileştirmeler yapılması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Nitelikli tedaviden çok daha fazla işlem öngören performans ve </a:t>
            </a:r>
            <a:r>
              <a:rPr kumimoji="0" lang="tr-TR"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hakediş</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çalışma sistemlerine son verilerek yerine etik tıbbi tedavi öngören özendirici uygulamalara geçilmesi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Çalışanların motivasyonunu artırıcı önlemlerin alınması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Tanı ve tedavi için hastalara yeterli süre ayrılmasının sağlanması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60816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764704"/>
            <a:ext cx="7929618" cy="4392488"/>
          </a:xfrm>
        </p:spPr>
        <p:txBody>
          <a:bodyPr>
            <a:normAutofit fontScale="90000"/>
          </a:bodyPr>
          <a:lstStyle/>
          <a:p>
            <a:r>
              <a:rPr lang="tr-TR" sz="3200" dirty="0" smtClean="0"/>
              <a:t/>
            </a:r>
            <a:br>
              <a:rPr lang="tr-TR" sz="3200" dirty="0" smtClean="0"/>
            </a:br>
            <a:r>
              <a:rPr lang="tr-TR" sz="3200" dirty="0" smtClean="0"/>
              <a:t>Şiddetin hızla artması ve yaygınlaşmasında </a:t>
            </a:r>
            <a:br>
              <a:rPr lang="tr-TR" sz="3200" dirty="0" smtClean="0"/>
            </a:br>
            <a:r>
              <a:rPr lang="tr-TR" sz="3200" dirty="0" smtClean="0"/>
              <a:t>en önemli etken </a:t>
            </a:r>
            <a:br>
              <a:rPr lang="tr-TR" sz="3200" dirty="0" smtClean="0"/>
            </a:br>
            <a:r>
              <a:rPr lang="tr-TR" sz="3200" dirty="0" smtClean="0"/>
              <a:t>hekimlik </a:t>
            </a:r>
            <a:r>
              <a:rPr lang="tr-TR" sz="3200" dirty="0"/>
              <a:t>mesleği ve </a:t>
            </a:r>
            <a:r>
              <a:rPr lang="tr-TR" sz="3200" dirty="0" smtClean="0"/>
              <a:t>hekimlerin değersizleştirilmesi ve de</a:t>
            </a:r>
            <a:br>
              <a:rPr lang="tr-TR" sz="3200" dirty="0" smtClean="0"/>
            </a:br>
            <a:r>
              <a:rPr lang="tr-TR" sz="3200" dirty="0" smtClean="0"/>
              <a:t>sağlıkta yaşanan sorunların nedeni olarak hekimlerin </a:t>
            </a:r>
            <a:r>
              <a:rPr lang="tr-TR" sz="3200" dirty="0"/>
              <a:t>hedef </a:t>
            </a:r>
            <a:r>
              <a:rPr lang="tr-TR" sz="3200" dirty="0" smtClean="0"/>
              <a:t>gösterilmesidir.</a:t>
            </a:r>
            <a:br>
              <a:rPr lang="tr-TR" sz="3200" dirty="0" smtClean="0"/>
            </a:br>
            <a:r>
              <a:rPr lang="tr-TR" sz="3200" dirty="0"/>
              <a:t/>
            </a:r>
            <a:br>
              <a:rPr lang="tr-TR" sz="3200" dirty="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Tree>
    <p:extLst>
      <p:ext uri="{BB962C8B-B14F-4D97-AF65-F5344CB8AC3E}">
        <p14:creationId xmlns:p14="http://schemas.microsoft.com/office/powerpoint/2010/main" xmlns="" val="419348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3073" name="Rectangle 1"/>
          <p:cNvSpPr>
            <a:spLocks noChangeArrowheads="1"/>
          </p:cNvSpPr>
          <p:nvPr/>
        </p:nvSpPr>
        <p:spPr bwMode="auto">
          <a:xfrm>
            <a:off x="755576" y="1269452"/>
            <a:ext cx="7704856"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Sağlık Sistemi III</a:t>
            </a:r>
          </a:p>
          <a:p>
            <a:pPr marL="0" marR="0" lvl="0" indent="0" algn="l" defTabSz="914400" rtl="0" eaLnBrk="1" fontAlgn="base" latinLnBrk="0" hangingPunct="1">
              <a:lnSpc>
                <a:spcPct val="100000"/>
              </a:lnSpc>
              <a:spcBef>
                <a:spcPct val="0"/>
              </a:spcBef>
              <a:spcAft>
                <a:spcPct val="0"/>
              </a:spcAft>
              <a:buClrTx/>
              <a:buSzTx/>
              <a:buFontTx/>
              <a:buNone/>
              <a:tabLst/>
            </a:pPr>
            <a:endParaRPr lang="tr-TR" sz="2000" dirty="0" smtClean="0">
              <a:latin typeface="Arial" pitchFamily="34" charset="0"/>
              <a:ea typeface="Times New Roman" pitchFamily="18" charset="0"/>
              <a:cs typeface="Arial" pitchFamily="34" charset="0"/>
            </a:endParaRPr>
          </a:p>
          <a:p>
            <a:pPr fontAlgn="base">
              <a:spcBef>
                <a:spcPct val="0"/>
              </a:spcBef>
              <a:spcAft>
                <a:spcPct val="0"/>
              </a:spcAft>
            </a:pPr>
            <a:r>
              <a:rPr lang="tr-TR" sz="2000" dirty="0" smtClean="0">
                <a:latin typeface="Arial" pitchFamily="34" charset="0"/>
                <a:ea typeface="Times New Roman" pitchFamily="18" charset="0"/>
                <a:cs typeface="Arial" pitchFamily="34" charset="0"/>
              </a:rPr>
              <a:t>Tanı ve tedavi süreçlerinde özellikle personel eksikliğine bağlı olarak hasta yakını kullanılma uygulamasının asgari düzeye indirilerek son verilmesi, özellikle acillerde hasta yakınlarının tedavi alanlarına alınmaması</a:t>
            </a:r>
            <a:endParaRPr lang="tr-TR" sz="20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Acil hasta ve acil müdahale kavramlarına uygun sağlık sistemi ve işleyişi oluşturularak haksız ve doğru olmayan taleplerle sağlık çalışanlarının karşı karşıya kalmasının engellenmesi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Şiddet olasılığının yoğun olduğu alanlarda daha fazla sosyal hizmet uzmanı ve eğitimli profesyonellere yer verilmesi</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60816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38913" name="Rectangle 1"/>
          <p:cNvSpPr>
            <a:spLocks noChangeArrowheads="1"/>
          </p:cNvSpPr>
          <p:nvPr/>
        </p:nvSpPr>
        <p:spPr bwMode="auto">
          <a:xfrm>
            <a:off x="827584" y="124780"/>
            <a:ext cx="7632848"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Yönetsel 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Yetkililerin hekimi suçlayıcı ve hedef gösterici tutum ve davranışlardan sakınması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Yöneticilerin olaylara anında müdahale ederek görevlerini adil ve gereği gibi yapması</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Tüm personelin görevlendirilmesinde liyakat ve yeteneğin ön planda tutulması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Şiddet durumunda çalışana her türlü kolaylık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sağlanması</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Dava süreçlerinin başlatılması ve sürdürülmesinde aktif tutum izlenmeli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Alınması gereken standart güvenlik önlemlerinin alınması ve sürdürülmesi sağlanarak özellikle belirli alan ve zamanlarda güvenlik önlemlerinin artırılması</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60816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39937" name="Rectangle 1"/>
          <p:cNvSpPr>
            <a:spLocks noChangeArrowheads="1"/>
          </p:cNvSpPr>
          <p:nvPr/>
        </p:nvSpPr>
        <p:spPr bwMode="auto">
          <a:xfrm>
            <a:off x="611560" y="383485"/>
            <a:ext cx="820891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Yönetsel II</a:t>
            </a:r>
            <a:endPar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r-TR" sz="20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tr-TR" sz="2000" dirty="0" smtClean="0">
                <a:latin typeface="Arial" pitchFamily="34" charset="0"/>
                <a:ea typeface="Times New Roman" pitchFamily="18" charset="0"/>
                <a:cs typeface="Arial" pitchFamily="34" charset="0"/>
              </a:rPr>
              <a:t>Sağlık çalışanı güvenlik kurullarının kurulması ve de bu kurullarda çalışan temsilcilerinin aktif yer </a:t>
            </a:r>
            <a:r>
              <a:rPr lang="tr-TR" sz="2000" dirty="0" smtClean="0">
                <a:latin typeface="Arial" pitchFamily="34" charset="0"/>
                <a:ea typeface="Times New Roman" pitchFamily="18" charset="0"/>
                <a:cs typeface="Arial" pitchFamily="34" charset="0"/>
              </a:rPr>
              <a:t>alması yönünde </a:t>
            </a:r>
            <a:r>
              <a:rPr lang="tr-TR" sz="2000" dirty="0" smtClean="0">
                <a:latin typeface="Arial" pitchFamily="34" charset="0"/>
                <a:ea typeface="Times New Roman" pitchFamily="18" charset="0"/>
                <a:cs typeface="Arial" pitchFamily="34" charset="0"/>
              </a:rPr>
              <a:t>özel çaba sarf edilmesi</a:t>
            </a:r>
            <a:endParaRPr lang="tr-TR" sz="2000" dirty="0" smtClean="0">
              <a:latin typeface="Arial" pitchFamily="34" charset="0"/>
              <a:cs typeface="Arial" pitchFamily="34" charset="0"/>
            </a:endParaRPr>
          </a:p>
          <a:p>
            <a:pPr lvl="0" eaLnBrk="0" fontAlgn="base" hangingPunct="0">
              <a:spcBef>
                <a:spcPct val="0"/>
              </a:spcBef>
              <a:spcAft>
                <a:spcPct val="0"/>
              </a:spcAft>
            </a:pPr>
            <a:endParaRPr lang="tr-TR" sz="20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tr-TR" sz="2000" dirty="0" smtClean="0">
                <a:latin typeface="Arial" pitchFamily="34" charset="0"/>
                <a:ea typeface="Times New Roman" pitchFamily="18" charset="0"/>
                <a:cs typeface="Arial" pitchFamily="34" charset="0"/>
              </a:rPr>
              <a:t>Sağlık çalışanı güvenlik kurullarınca </a:t>
            </a:r>
            <a:r>
              <a:rPr lang="tr-TR" sz="2000" dirty="0" smtClean="0">
                <a:latin typeface="Arial" pitchFamily="34" charset="0"/>
                <a:ea typeface="Times New Roman" pitchFamily="18" charset="0"/>
                <a:cs typeface="Arial" pitchFamily="34" charset="0"/>
              </a:rPr>
              <a:t>alınan </a:t>
            </a:r>
            <a:r>
              <a:rPr lang="tr-TR" sz="2000" dirty="0" smtClean="0">
                <a:latin typeface="Arial" pitchFamily="34" charset="0"/>
                <a:ea typeface="Times New Roman" pitchFamily="18" charset="0"/>
                <a:cs typeface="Arial" pitchFamily="34" charset="0"/>
              </a:rPr>
              <a:t>kararların hayata geçmesinin sağlanması, takip edilmesi</a:t>
            </a:r>
            <a:endParaRPr lang="tr-TR" sz="2000" dirty="0" smtClean="0">
              <a:latin typeface="Arial" pitchFamily="34" charset="0"/>
              <a:cs typeface="Arial" pitchFamily="34" charset="0"/>
            </a:endParaRPr>
          </a:p>
          <a:p>
            <a:pPr lvl="0" eaLnBrk="0" fontAlgn="base" hangingPunct="0">
              <a:spcBef>
                <a:spcPct val="0"/>
              </a:spcBef>
              <a:spcAft>
                <a:spcPct val="0"/>
              </a:spcAft>
            </a:pPr>
            <a:endParaRPr lang="tr-TR" sz="20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tr-TR" sz="2000" dirty="0" smtClean="0">
                <a:latin typeface="Arial" pitchFamily="34" charset="0"/>
                <a:ea typeface="Times New Roman" pitchFamily="18" charset="0"/>
                <a:cs typeface="Arial" pitchFamily="34" charset="0"/>
              </a:rPr>
              <a:t>Güvenlik elemanları başta olmak üzere hasta ve yakını karşılamalarında çalışan personele özel eğitim verilmesi </a:t>
            </a:r>
          </a:p>
          <a:p>
            <a:pPr lvl="0" eaLnBrk="0" fontAlgn="base" hangingPunct="0">
              <a:spcBef>
                <a:spcPct val="0"/>
              </a:spcBef>
              <a:spcAft>
                <a:spcPct val="0"/>
              </a:spcAft>
            </a:pPr>
            <a:endPar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Olayların idari soruşturulması kapsamında güvenlik elemanları da dahil tüm sorumluların soruşturmaya tabi tutulması</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Hasta ve hasta yakını tedavi süreci ile ilgili sürekli bilgilendirilmeyi sağlayacak sistem oluşturulmalıdır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xmlns="" val="60816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7" name="6 Dikdörtgen"/>
          <p:cNvSpPr/>
          <p:nvPr/>
        </p:nvSpPr>
        <p:spPr>
          <a:xfrm>
            <a:off x="539552" y="1052736"/>
            <a:ext cx="8280920" cy="3170099"/>
          </a:xfrm>
          <a:prstGeom prst="rect">
            <a:avLst/>
          </a:prstGeom>
        </p:spPr>
        <p:txBody>
          <a:bodyPr wrap="square">
            <a:spAutoFit/>
          </a:bodyPr>
          <a:lstStyle/>
          <a:p>
            <a:pPr lvl="0" eaLnBrk="0" fontAlgn="base" hangingPunct="0">
              <a:spcBef>
                <a:spcPct val="0"/>
              </a:spcBef>
              <a:spcAft>
                <a:spcPct val="0"/>
              </a:spcAft>
            </a:pPr>
            <a:r>
              <a:rPr lang="tr-TR" sz="2000" b="1" dirty="0" smtClean="0">
                <a:solidFill>
                  <a:srgbClr val="C00000"/>
                </a:solidFill>
                <a:latin typeface="Arial" pitchFamily="34" charset="0"/>
                <a:ea typeface="Times New Roman" pitchFamily="18" charset="0"/>
                <a:cs typeface="Arial" pitchFamily="34" charset="0"/>
              </a:rPr>
              <a:t>Yönetsel III</a:t>
            </a:r>
          </a:p>
          <a:p>
            <a:pPr lvl="0" eaLnBrk="0" fontAlgn="base" hangingPunct="0">
              <a:spcBef>
                <a:spcPct val="0"/>
              </a:spcBef>
              <a:spcAft>
                <a:spcPct val="0"/>
              </a:spcAft>
            </a:pPr>
            <a:endParaRPr lang="tr-TR" sz="20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tr-TR" sz="2000" dirty="0" smtClean="0">
                <a:latin typeface="Arial" pitchFamily="34" charset="0"/>
                <a:ea typeface="Times New Roman" pitchFamily="18" charset="0"/>
                <a:cs typeface="Arial" pitchFamily="34" charset="0"/>
              </a:rPr>
              <a:t>Acil servislerde ve acil hizmet sunumlarında personelin deneyimli ve kalıcı olmasına özen gösterilmelidir</a:t>
            </a:r>
            <a:endParaRPr lang="tr-TR" sz="2000" dirty="0" smtClean="0">
              <a:latin typeface="Arial" pitchFamily="34" charset="0"/>
              <a:cs typeface="Arial" pitchFamily="34" charset="0"/>
            </a:endParaRPr>
          </a:p>
          <a:p>
            <a:pPr lvl="0" eaLnBrk="0" fontAlgn="base" hangingPunct="0">
              <a:spcBef>
                <a:spcPct val="0"/>
              </a:spcBef>
              <a:spcAft>
                <a:spcPct val="0"/>
              </a:spcAft>
            </a:pPr>
            <a:endParaRPr lang="tr-TR" sz="20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tr-TR" sz="2000" dirty="0" smtClean="0">
                <a:latin typeface="Arial" pitchFamily="34" charset="0"/>
                <a:ea typeface="Times New Roman" pitchFamily="18" charset="0"/>
                <a:cs typeface="Arial" pitchFamily="34" charset="0"/>
              </a:rPr>
              <a:t>Tüm sağlık birimlerinde şiddet konusunda kalıcı bilgilendirme ve uyarıcı bilgi içeren panolar bulundurulmalıdır</a:t>
            </a:r>
            <a:endParaRPr lang="tr-TR" sz="2000" dirty="0" smtClean="0">
              <a:latin typeface="Arial" pitchFamily="34" charset="0"/>
              <a:cs typeface="Arial" pitchFamily="34" charset="0"/>
            </a:endParaRPr>
          </a:p>
          <a:p>
            <a:pPr lvl="0" eaLnBrk="0" fontAlgn="base" hangingPunct="0">
              <a:spcBef>
                <a:spcPct val="0"/>
              </a:spcBef>
              <a:spcAft>
                <a:spcPct val="0"/>
              </a:spcAft>
            </a:pPr>
            <a:endParaRPr lang="tr-TR" sz="20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tr-TR" sz="2000" dirty="0" smtClean="0">
                <a:latin typeface="Arial" pitchFamily="34" charset="0"/>
                <a:ea typeface="Times New Roman" pitchFamily="18" charset="0"/>
                <a:cs typeface="Arial" pitchFamily="34" charset="0"/>
              </a:rPr>
              <a:t>Çalışanlar arasında ekip uyumu sağlanmalıdır. Bu uyumu bozabilecek her türlü etkenden uzak durulmalıdır.</a:t>
            </a:r>
            <a:endParaRPr lang="tr-TR" sz="2000" dirty="0" smtClean="0">
              <a:latin typeface="Arial" pitchFamily="34" charset="0"/>
              <a:cs typeface="Arial" pitchFamily="34" charset="0"/>
            </a:endParaRPr>
          </a:p>
        </p:txBody>
      </p:sp>
    </p:spTree>
    <p:extLst>
      <p:ext uri="{BB962C8B-B14F-4D97-AF65-F5344CB8AC3E}">
        <p14:creationId xmlns:p14="http://schemas.microsoft.com/office/powerpoint/2010/main" xmlns="" val="77481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1025" name="Rectangle 1"/>
          <p:cNvSpPr>
            <a:spLocks noChangeArrowheads="1"/>
          </p:cNvSpPr>
          <p:nvPr/>
        </p:nvSpPr>
        <p:spPr bwMode="auto">
          <a:xfrm>
            <a:off x="899592" y="1082952"/>
            <a:ext cx="770485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Medya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Medyanın her koşulda tiraj ve </a:t>
            </a:r>
            <a:r>
              <a:rPr kumimoji="0" lang="tr-TR" sz="2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rayting</a:t>
            </a: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doğrultusunda hareket edeceği göz ardı edilmeden sürekli olumsuz haberlerin kontrol süzgecinden geçirilerek yayınlanması konusunda uyarılması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Şiddetin çözümüne katkı sunacak programlar yapılması, kamu spotu görselleri yayınlanması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Dizi filmlerinde sağlık çalışanlarına yönelik şiddet görsellerin kullanılmaması</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611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47105" name="Rectangle 1"/>
          <p:cNvSpPr>
            <a:spLocks noChangeArrowheads="1"/>
          </p:cNvSpPr>
          <p:nvPr/>
        </p:nvSpPr>
        <p:spPr bwMode="auto">
          <a:xfrm>
            <a:off x="683568" y="1367499"/>
            <a:ext cx="784887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Güvenlik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Caydırıcı özelliklere sahip güvenlik sisteminin ve önlemlerinin oluşturulması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Şiddet öncesi risk değerlendirmesi ve kriz anını yönetme konularında ekip çalışmasını temel alan eğitim verilmesi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Güvenlik elemanlarının hasta ve hasta yakınlarına karşı etkili iletişim konusunda eğitilmesi</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611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48129" name="Rectangle 1"/>
          <p:cNvSpPr>
            <a:spLocks noChangeArrowheads="1"/>
          </p:cNvSpPr>
          <p:nvPr/>
        </p:nvSpPr>
        <p:spPr bwMode="auto">
          <a:xfrm>
            <a:off x="611560" y="676479"/>
            <a:ext cx="77768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Hukuksal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Sağlık alanına özgü cezai ve maddi yaptırımların caydırıcılık ön planda tutularak yasal düzenlemelerin yapılması, düzenlemelerin medya unsurunu da kapsaması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Dava süreçlerinde hekimlerin şikayetçi olma ve dava takip süreçlerinde yaşadıkları bürokratik olumsuzlukların azaltılması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Kazanılmış davaların medya yoluyla duyurulması</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611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7" name="6 Metin kutusu"/>
          <p:cNvSpPr txBox="1"/>
          <p:nvPr/>
        </p:nvSpPr>
        <p:spPr>
          <a:xfrm>
            <a:off x="1619672" y="1988840"/>
            <a:ext cx="5112568" cy="2369880"/>
          </a:xfrm>
          <a:prstGeom prst="rect">
            <a:avLst/>
          </a:prstGeom>
          <a:noFill/>
        </p:spPr>
        <p:txBody>
          <a:bodyPr wrap="square" rtlCol="0">
            <a:spAutoFit/>
          </a:bodyPr>
          <a:lstStyle/>
          <a:p>
            <a:pPr algn="ctr"/>
            <a:r>
              <a:rPr lang="tr-TR" sz="3600" b="1" dirty="0" smtClean="0">
                <a:solidFill>
                  <a:srgbClr val="C00000"/>
                </a:solidFill>
              </a:rPr>
              <a:t>TEŞEKKÜRLER</a:t>
            </a:r>
          </a:p>
          <a:p>
            <a:pPr algn="ctr"/>
            <a:endParaRPr lang="tr-TR" sz="3600" b="1" dirty="0" smtClean="0">
              <a:solidFill>
                <a:srgbClr val="C00000"/>
              </a:solidFill>
            </a:endParaRPr>
          </a:p>
          <a:p>
            <a:pPr algn="ctr"/>
            <a:r>
              <a:rPr lang="tr-TR" sz="3600" b="1" dirty="0" smtClean="0">
                <a:solidFill>
                  <a:srgbClr val="C00000"/>
                </a:solidFill>
              </a:rPr>
              <a:t>TÜRK TABİPLERİ BİRLİĞİ</a:t>
            </a:r>
          </a:p>
          <a:p>
            <a:pPr algn="ctr"/>
            <a:endParaRPr lang="tr-TR" sz="2000" b="1" dirty="0" smtClean="0">
              <a:solidFill>
                <a:srgbClr val="C00000"/>
              </a:solidFill>
            </a:endParaRPr>
          </a:p>
          <a:p>
            <a:pPr algn="ctr"/>
            <a:r>
              <a:rPr lang="tr-TR" sz="2000" b="1" dirty="0" smtClean="0">
                <a:solidFill>
                  <a:srgbClr val="C00000"/>
                </a:solidFill>
              </a:rPr>
              <a:t>11 Ekim 2012 Ankara</a:t>
            </a:r>
            <a:endParaRPr lang="tr-TR" sz="2000" b="1" dirty="0">
              <a:solidFill>
                <a:srgbClr val="C00000"/>
              </a:solidFill>
            </a:endParaRPr>
          </a:p>
        </p:txBody>
      </p:sp>
    </p:spTree>
    <p:extLst>
      <p:ext uri="{BB962C8B-B14F-4D97-AF65-F5344CB8AC3E}">
        <p14:creationId xmlns:p14="http://schemas.microsoft.com/office/powerpoint/2010/main" xmlns="" val="26611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071678"/>
            <a:ext cx="7929618" cy="2613033"/>
          </a:xfrm>
        </p:spPr>
        <p:txBody>
          <a:bodyPr>
            <a:normAutofit/>
          </a:bodyPr>
          <a:lstStyle/>
          <a:p>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3" name="Dikdörtgen 2"/>
          <p:cNvSpPr/>
          <p:nvPr/>
        </p:nvSpPr>
        <p:spPr>
          <a:xfrm>
            <a:off x="1052726" y="476672"/>
            <a:ext cx="7441038" cy="1569660"/>
          </a:xfrm>
          <a:prstGeom prst="rect">
            <a:avLst/>
          </a:prstGeom>
        </p:spPr>
        <p:txBody>
          <a:bodyPr wrap="square">
            <a:spAutoFit/>
          </a:bodyPr>
          <a:lstStyle/>
          <a:p>
            <a:r>
              <a:rPr lang="tr-TR" sz="2400" dirty="0"/>
              <a:t>Son 7 yılda hekimlik mesleğine bağlı olarak üç hekim hasta ve hasta yakınları tarafından öldürüldü ve onlarca hekim ölümle sonlanabilecek saldırılara, </a:t>
            </a:r>
            <a:r>
              <a:rPr lang="tr-TR" sz="2400" dirty="0" smtClean="0"/>
              <a:t>yaralanmalara, yüzlerce, binlerce hekim değişik saldırılara </a:t>
            </a:r>
            <a:r>
              <a:rPr lang="tr-TR" sz="2400" dirty="0"/>
              <a:t>maruz kaldı.</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4592" y="2428868"/>
            <a:ext cx="2238147" cy="27194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19872" y="3059125"/>
            <a:ext cx="2505075" cy="2084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6 Metin kutusu"/>
          <p:cNvSpPr txBox="1"/>
          <p:nvPr/>
        </p:nvSpPr>
        <p:spPr>
          <a:xfrm>
            <a:off x="959599" y="5229200"/>
            <a:ext cx="2143140" cy="646331"/>
          </a:xfrm>
          <a:prstGeom prst="rect">
            <a:avLst/>
          </a:prstGeom>
          <a:noFill/>
        </p:spPr>
        <p:txBody>
          <a:bodyPr wrap="square" rtlCol="0">
            <a:spAutoFit/>
          </a:bodyPr>
          <a:lstStyle/>
          <a:p>
            <a:pPr algn="ctr"/>
            <a:r>
              <a:rPr lang="tr-TR" dirty="0" smtClean="0"/>
              <a:t>Dr. Göksel Kalaycı </a:t>
            </a:r>
          </a:p>
          <a:p>
            <a:pPr algn="ctr"/>
            <a:r>
              <a:rPr lang="tr-TR" dirty="0" smtClean="0"/>
              <a:t>2005</a:t>
            </a:r>
            <a:endParaRPr lang="tr-TR" dirty="0"/>
          </a:p>
        </p:txBody>
      </p:sp>
      <p:sp>
        <p:nvSpPr>
          <p:cNvPr id="12" name="8 Metin kutusu"/>
          <p:cNvSpPr txBox="1"/>
          <p:nvPr/>
        </p:nvSpPr>
        <p:spPr>
          <a:xfrm>
            <a:off x="3419871" y="5211561"/>
            <a:ext cx="2505075" cy="646331"/>
          </a:xfrm>
          <a:prstGeom prst="rect">
            <a:avLst/>
          </a:prstGeom>
          <a:noFill/>
        </p:spPr>
        <p:txBody>
          <a:bodyPr wrap="square" rtlCol="0">
            <a:spAutoFit/>
          </a:bodyPr>
          <a:lstStyle/>
          <a:p>
            <a:pPr algn="ctr"/>
            <a:r>
              <a:rPr lang="tr-TR" dirty="0" smtClean="0"/>
              <a:t>Dr. Ali Menekşe</a:t>
            </a:r>
          </a:p>
          <a:p>
            <a:pPr algn="ctr"/>
            <a:r>
              <a:rPr lang="tr-TR" dirty="0" smtClean="0"/>
              <a:t>2008</a:t>
            </a:r>
            <a:endParaRPr lang="tr-TR" dirty="0"/>
          </a:p>
        </p:txBody>
      </p:sp>
      <p:sp>
        <p:nvSpPr>
          <p:cNvPr id="13" name="7 Metin kutusu"/>
          <p:cNvSpPr txBox="1"/>
          <p:nvPr/>
        </p:nvSpPr>
        <p:spPr>
          <a:xfrm>
            <a:off x="6377772" y="5135917"/>
            <a:ext cx="2428892" cy="646331"/>
          </a:xfrm>
          <a:prstGeom prst="rect">
            <a:avLst/>
          </a:prstGeom>
          <a:noFill/>
        </p:spPr>
        <p:txBody>
          <a:bodyPr wrap="square" rtlCol="0">
            <a:spAutoFit/>
          </a:bodyPr>
          <a:lstStyle/>
          <a:p>
            <a:pPr algn="ctr"/>
            <a:r>
              <a:rPr lang="tr-TR" dirty="0" smtClean="0"/>
              <a:t>Dr. Ersin Arslan</a:t>
            </a:r>
          </a:p>
          <a:p>
            <a:pPr algn="ctr"/>
            <a:r>
              <a:rPr lang="tr-TR" dirty="0" smtClean="0"/>
              <a:t>2012</a:t>
            </a:r>
            <a:endParaRPr lang="tr-TR" dirty="0"/>
          </a:p>
        </p:txBody>
      </p:sp>
      <p:pic>
        <p:nvPicPr>
          <p:cNvPr id="14" name="Picture 2" descr="E:\ŞİDDET ANA KLASÖR\ersin aslan\1.jpg"/>
          <p:cNvPicPr>
            <a:picLocks noChangeAspect="1" noChangeArrowheads="1"/>
          </p:cNvPicPr>
          <p:nvPr/>
        </p:nvPicPr>
        <p:blipFill>
          <a:blip r:embed="rId5" cstate="print"/>
          <a:srcRect/>
          <a:stretch>
            <a:fillRect/>
          </a:stretch>
        </p:blipFill>
        <p:spPr bwMode="auto">
          <a:xfrm>
            <a:off x="6429388" y="2455942"/>
            <a:ext cx="2138353" cy="26161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620688"/>
            <a:ext cx="9144000" cy="1656185"/>
          </a:xfrm>
        </p:spPr>
        <p:txBody>
          <a:bodyPr>
            <a:normAutofit fontScale="90000"/>
          </a:bodyPr>
          <a:lstStyle/>
          <a:p>
            <a:r>
              <a:rPr lang="tr-TR" sz="3200" dirty="0" smtClean="0"/>
              <a:t/>
            </a:r>
            <a:br>
              <a:rPr lang="tr-TR" sz="3200" dirty="0" smtClean="0"/>
            </a:br>
            <a:r>
              <a:rPr lang="tr-TR" sz="3200" dirty="0" smtClean="0"/>
              <a:t> Sağlık ortamında şiddet iktidar olma, </a:t>
            </a:r>
            <a:br>
              <a:rPr lang="tr-TR" sz="3200" dirty="0" smtClean="0"/>
            </a:br>
            <a:r>
              <a:rPr lang="tr-TR" sz="3200" dirty="0" smtClean="0"/>
              <a:t>iktidarı sürdürme durumudur.</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7" name="6 Yukarı Bükülü Ok"/>
          <p:cNvSpPr/>
          <p:nvPr/>
        </p:nvSpPr>
        <p:spPr>
          <a:xfrm rot="10800000">
            <a:off x="2362200" y="2204864"/>
            <a:ext cx="4114800" cy="731838"/>
          </a:xfrm>
          <a:prstGeom prst="curvedUpArrow">
            <a:avLst/>
          </a:pr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8" name="7 Yukarı Bükülü Ok"/>
          <p:cNvSpPr/>
          <p:nvPr/>
        </p:nvSpPr>
        <p:spPr>
          <a:xfrm>
            <a:off x="2438400" y="3748621"/>
            <a:ext cx="4267200" cy="731838"/>
          </a:xfrm>
          <a:prstGeom prst="curvedUpArrow">
            <a:avLst/>
          </a:prstGeom>
          <a:solidFill>
            <a:srgbClr val="FF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12" name="2 İçerik Yer Tutucusu"/>
          <p:cNvSpPr txBox="1">
            <a:spLocks/>
          </p:cNvSpPr>
          <p:nvPr/>
        </p:nvSpPr>
        <p:spPr>
          <a:xfrm>
            <a:off x="0" y="3929066"/>
            <a:ext cx="9144000" cy="642942"/>
          </a:xfrm>
          <a:prstGeom prst="rect">
            <a:avLst/>
          </a:prstGeom>
        </p:spPr>
        <p:txBody>
          <a:bodyPr vert="horz" lIns="91440" tIns="45720" rIns="91440" bIns="45720" rtlCol="0">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Tx/>
              <a:buFont typeface="Wingdings 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Tx/>
              <a:buFont typeface="Wingdings 2"/>
              <a:buNone/>
              <a:tabLst/>
              <a:defRPr/>
            </a:pPr>
            <a:endParaRPr lang="tr-TR" sz="3200" dirty="0" smtClean="0">
              <a:solidFill>
                <a:schemeClr val="tx1">
                  <a:tint val="75000"/>
                </a:schemeClr>
              </a:solidFill>
            </a:endParaRPr>
          </a:p>
        </p:txBody>
      </p:sp>
      <p:sp>
        <p:nvSpPr>
          <p:cNvPr id="13" name="12 Metin kutusu"/>
          <p:cNvSpPr txBox="1"/>
          <p:nvPr/>
        </p:nvSpPr>
        <p:spPr>
          <a:xfrm>
            <a:off x="1857356" y="3068960"/>
            <a:ext cx="1714480" cy="584775"/>
          </a:xfrm>
          <a:prstGeom prst="rect">
            <a:avLst/>
          </a:prstGeom>
          <a:noFill/>
        </p:spPr>
        <p:txBody>
          <a:bodyPr wrap="square" rtlCol="0">
            <a:spAutoFit/>
          </a:bodyPr>
          <a:lstStyle/>
          <a:p>
            <a:r>
              <a:rPr lang="tr-TR" sz="3200" b="1" dirty="0" smtClean="0"/>
              <a:t>ŞİDDET </a:t>
            </a:r>
            <a:endParaRPr lang="tr-TR" sz="3200" b="1" dirty="0"/>
          </a:p>
        </p:txBody>
      </p:sp>
      <p:sp>
        <p:nvSpPr>
          <p:cNvPr id="14" name="13 Metin kutusu"/>
          <p:cNvSpPr txBox="1"/>
          <p:nvPr/>
        </p:nvSpPr>
        <p:spPr>
          <a:xfrm>
            <a:off x="5526736" y="3163846"/>
            <a:ext cx="1714480" cy="584775"/>
          </a:xfrm>
          <a:prstGeom prst="rect">
            <a:avLst/>
          </a:prstGeom>
          <a:noFill/>
        </p:spPr>
        <p:txBody>
          <a:bodyPr wrap="square" rtlCol="0">
            <a:spAutoFit/>
          </a:bodyPr>
          <a:lstStyle/>
          <a:p>
            <a:r>
              <a:rPr lang="tr-TR" sz="3200" b="1" dirty="0" smtClean="0"/>
              <a:t>İKTİDAR </a:t>
            </a:r>
            <a:endParaRPr lang="tr-TR" sz="3200" b="1" dirty="0"/>
          </a:p>
        </p:txBody>
      </p:sp>
      <p:sp>
        <p:nvSpPr>
          <p:cNvPr id="15" name="7 Metin kutusu"/>
          <p:cNvSpPr txBox="1"/>
          <p:nvPr/>
        </p:nvSpPr>
        <p:spPr>
          <a:xfrm>
            <a:off x="0" y="4941168"/>
            <a:ext cx="9144000" cy="923330"/>
          </a:xfrm>
          <a:prstGeom prst="rect">
            <a:avLst/>
          </a:prstGeom>
          <a:noFill/>
        </p:spPr>
        <p:txBody>
          <a:bodyPr wrap="square" rtlCol="0">
            <a:spAutoFit/>
          </a:bodyPr>
          <a:lstStyle/>
          <a:p>
            <a:pPr algn="ctr"/>
            <a:r>
              <a:rPr lang="tr-TR" b="1" dirty="0" smtClean="0"/>
              <a:t>Şiddeti uygulayanlar ve şiddetten yana olanlar</a:t>
            </a:r>
          </a:p>
          <a:p>
            <a:pPr algn="ctr"/>
            <a:r>
              <a:rPr lang="tr-TR" b="1" dirty="0" smtClean="0"/>
              <a:t>hekimlik bilgisi ve yetkisi üzerinde </a:t>
            </a:r>
          </a:p>
          <a:p>
            <a:pPr algn="ctr"/>
            <a:r>
              <a:rPr lang="tr-TR" b="1" dirty="0" smtClean="0"/>
              <a:t>iktidar olma ve iktidarlarını sürdürmek istemektedir</a:t>
            </a:r>
            <a:endParaRPr lang="tr-T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pic>
        <p:nvPicPr>
          <p:cNvPr id="7" name="6 Resim" descr="hasta başvuru.bmp"/>
          <p:cNvPicPr>
            <a:picLocks noChangeAspect="1"/>
          </p:cNvPicPr>
          <p:nvPr/>
        </p:nvPicPr>
        <p:blipFill>
          <a:blip r:embed="rId3" cstate="print"/>
          <a:stretch>
            <a:fillRect/>
          </a:stretch>
        </p:blipFill>
        <p:spPr>
          <a:xfrm>
            <a:off x="0" y="285728"/>
            <a:ext cx="6952777" cy="5520338"/>
          </a:xfrm>
          <a:prstGeom prst="rect">
            <a:avLst/>
          </a:prstGeom>
        </p:spPr>
      </p:pic>
      <p:sp>
        <p:nvSpPr>
          <p:cNvPr id="9" name="8 Dikdörtgen"/>
          <p:cNvSpPr/>
          <p:nvPr/>
        </p:nvSpPr>
        <p:spPr>
          <a:xfrm>
            <a:off x="6929454" y="500042"/>
            <a:ext cx="1928826" cy="5509200"/>
          </a:xfrm>
          <a:prstGeom prst="rect">
            <a:avLst/>
          </a:prstGeom>
        </p:spPr>
        <p:txBody>
          <a:bodyPr wrap="square">
            <a:spAutoFit/>
          </a:bodyPr>
          <a:lstStyle/>
          <a:p>
            <a:pPr algn="ctr"/>
            <a:r>
              <a:rPr lang="tr-TR" sz="1600" b="1" dirty="0" smtClean="0"/>
              <a:t>ŞİDDET ARTACAK!</a:t>
            </a:r>
          </a:p>
          <a:p>
            <a:pPr algn="ctr"/>
            <a:endParaRPr lang="tr-TR" sz="1600" dirty="0" smtClean="0">
              <a:solidFill>
                <a:srgbClr val="C00000"/>
              </a:solidFill>
            </a:endParaRPr>
          </a:p>
          <a:p>
            <a:pPr algn="ctr"/>
            <a:r>
              <a:rPr lang="tr-TR" sz="1600" dirty="0" smtClean="0">
                <a:solidFill>
                  <a:srgbClr val="480BFA"/>
                </a:solidFill>
              </a:rPr>
              <a:t>SGK Bşk. Fatih Acar</a:t>
            </a:r>
          </a:p>
          <a:p>
            <a:pPr algn="ctr"/>
            <a:endParaRPr lang="tr-TR" sz="1600" dirty="0" smtClean="0">
              <a:solidFill>
                <a:srgbClr val="480BFA"/>
              </a:solidFill>
            </a:endParaRPr>
          </a:p>
          <a:p>
            <a:pPr algn="ctr"/>
            <a:r>
              <a:rPr lang="tr-TR" sz="1600" dirty="0" smtClean="0">
                <a:solidFill>
                  <a:srgbClr val="480BFA"/>
                </a:solidFill>
              </a:rPr>
              <a:t>“Bu kadar genç bir nüfusa rağmen </a:t>
            </a:r>
          </a:p>
          <a:p>
            <a:pPr algn="ctr"/>
            <a:r>
              <a:rPr lang="tr-TR" sz="1600" dirty="0" smtClean="0">
                <a:solidFill>
                  <a:srgbClr val="480BFA"/>
                </a:solidFill>
              </a:rPr>
              <a:t>biz doktora neden fazla gidiyoruz ?”</a:t>
            </a:r>
          </a:p>
          <a:p>
            <a:pPr algn="r"/>
            <a:endParaRPr lang="tr-TR" sz="800" dirty="0" smtClean="0">
              <a:solidFill>
                <a:srgbClr val="480BFA"/>
              </a:solidFill>
            </a:endParaRPr>
          </a:p>
          <a:p>
            <a:pPr algn="ctr"/>
            <a:r>
              <a:rPr lang="tr-TR" sz="1600" dirty="0" smtClean="0">
                <a:solidFill>
                  <a:srgbClr val="480BFA"/>
                </a:solidFill>
              </a:rPr>
              <a:t>“Devletin sunduğu ya da devletten beklediğimiz </a:t>
            </a:r>
          </a:p>
          <a:p>
            <a:pPr algn="ctr"/>
            <a:r>
              <a:rPr lang="tr-TR" sz="1600" dirty="0" smtClean="0">
                <a:solidFill>
                  <a:srgbClr val="480BFA"/>
                </a:solidFill>
              </a:rPr>
              <a:t>bir sistemi uzun vadede sürdürmemiz elbette ki sıkıntılı olacaktır.” </a:t>
            </a:r>
          </a:p>
          <a:p>
            <a:pPr algn="r"/>
            <a:endParaRPr lang="tr-TR" sz="800" dirty="0" smtClean="0">
              <a:solidFill>
                <a:srgbClr val="480BFA"/>
              </a:solidFill>
            </a:endParaRPr>
          </a:p>
          <a:p>
            <a:pPr algn="ctr"/>
            <a:r>
              <a:rPr lang="tr-TR" sz="1600" dirty="0" smtClean="0">
                <a:solidFill>
                  <a:srgbClr val="C00000"/>
                </a:solidFill>
              </a:rPr>
              <a:t>-</a:t>
            </a:r>
          </a:p>
          <a:p>
            <a:pPr algn="ctr"/>
            <a:r>
              <a:rPr lang="tr-TR" sz="1600" dirty="0" smtClean="0">
                <a:solidFill>
                  <a:srgbClr val="FF0000"/>
                </a:solidFill>
              </a:rPr>
              <a:t>2011 yılı</a:t>
            </a:r>
          </a:p>
          <a:p>
            <a:pPr algn="ctr"/>
            <a:r>
              <a:rPr lang="tr-TR" sz="1600" dirty="0" smtClean="0">
                <a:solidFill>
                  <a:srgbClr val="FF0000"/>
                </a:solidFill>
              </a:rPr>
              <a:t>Kişi başı doktora müracaat sayısı </a:t>
            </a:r>
          </a:p>
          <a:p>
            <a:pPr algn="ctr"/>
            <a:r>
              <a:rPr lang="tr-TR" sz="1600" dirty="0" smtClean="0">
                <a:solidFill>
                  <a:srgbClr val="FF0000"/>
                </a:solidFill>
              </a:rPr>
              <a:t> OECD;  6,5</a:t>
            </a:r>
          </a:p>
          <a:p>
            <a:pPr algn="ctr"/>
            <a:r>
              <a:rPr lang="tr-TR" sz="1600" dirty="0" smtClean="0">
                <a:solidFill>
                  <a:srgbClr val="FF0000"/>
                </a:solidFill>
              </a:rPr>
              <a:t> Türkiye </a:t>
            </a:r>
            <a:r>
              <a:rPr lang="tr-TR" sz="1600" dirty="0" err="1" smtClean="0">
                <a:solidFill>
                  <a:srgbClr val="FF0000"/>
                </a:solidFill>
              </a:rPr>
              <a:t>ort</a:t>
            </a:r>
            <a:r>
              <a:rPr lang="tr-TR" sz="1600" dirty="0" smtClean="0">
                <a:solidFill>
                  <a:srgbClr val="FF0000"/>
                </a:solidFill>
              </a:rPr>
              <a:t>; 8.2</a:t>
            </a:r>
            <a:endParaRPr lang="tr-TR" sz="1600" dirty="0">
              <a:solidFill>
                <a:srgbClr val="FF0000"/>
              </a:solidFill>
            </a:endParaRPr>
          </a:p>
        </p:txBody>
      </p:sp>
    </p:spTree>
    <p:extLst>
      <p:ext uri="{BB962C8B-B14F-4D97-AF65-F5344CB8AC3E}">
        <p14:creationId xmlns:p14="http://schemas.microsoft.com/office/powerpoint/2010/main" xmlns="" val="410965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1785926"/>
            <a:ext cx="7929618" cy="3155242"/>
          </a:xfrm>
        </p:spPr>
        <p:txBody>
          <a:bodyPr>
            <a:normAutofit/>
          </a:bodyPr>
          <a:lstStyle/>
          <a:p>
            <a:r>
              <a:rPr lang="tr-TR" sz="3200" dirty="0" smtClean="0"/>
              <a:t>Sağlık çalışanlarına yönelik </a:t>
            </a:r>
            <a:br>
              <a:rPr lang="tr-TR" sz="3200" dirty="0" smtClean="0"/>
            </a:br>
            <a:r>
              <a:rPr lang="tr-TR" sz="3200" dirty="0" smtClean="0"/>
              <a:t>hasta ve hasta yakınlarının </a:t>
            </a:r>
            <a:br>
              <a:rPr lang="tr-TR" sz="3200" dirty="0" smtClean="0"/>
            </a:br>
            <a:r>
              <a:rPr lang="tr-TR" sz="3200" dirty="0" smtClean="0"/>
              <a:t>saldırıları </a:t>
            </a:r>
            <a:br>
              <a:rPr lang="tr-TR" sz="3200" dirty="0" smtClean="0"/>
            </a:br>
            <a:r>
              <a:rPr lang="tr-TR" sz="3200" dirty="0" smtClean="0"/>
              <a:t> </a:t>
            </a:r>
            <a:br>
              <a:rPr lang="tr-TR" sz="3200" dirty="0" smtClean="0"/>
            </a:br>
            <a:r>
              <a:rPr lang="tr-TR" sz="3200" b="1" dirty="0" smtClean="0">
                <a:solidFill>
                  <a:srgbClr val="C00000"/>
                </a:solidFill>
              </a:rPr>
              <a:t>UYGULANAN SAĞLIK SİSTEMİNEDİR</a:t>
            </a:r>
            <a:r>
              <a:rPr lang="tr-TR" sz="3200" dirty="0" smtClean="0"/>
              <a:t/>
            </a:r>
            <a:br>
              <a:rPr lang="tr-TR" sz="3200" dirty="0" smtClean="0"/>
            </a:br>
            <a:endParaRPr lang="tr-TR" sz="3200"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Tree>
    <p:extLst>
      <p:ext uri="{BB962C8B-B14F-4D97-AF65-F5344CB8AC3E}">
        <p14:creationId xmlns:p14="http://schemas.microsoft.com/office/powerpoint/2010/main" xmlns="" val="8985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
        <p:nvSpPr>
          <p:cNvPr id="7" name="6 Başlık"/>
          <p:cNvSpPr>
            <a:spLocks noGrp="1"/>
          </p:cNvSpPr>
          <p:nvPr>
            <p:ph type="ctrTitle"/>
          </p:nvPr>
        </p:nvSpPr>
        <p:spPr>
          <a:xfrm>
            <a:off x="827584" y="260648"/>
            <a:ext cx="7772400" cy="1470025"/>
          </a:xfrm>
        </p:spPr>
        <p:txBody>
          <a:bodyPr>
            <a:normAutofit fontScale="90000"/>
          </a:bodyPr>
          <a:lstStyle/>
          <a:p>
            <a:r>
              <a:rPr lang="tr-TR" sz="2000" dirty="0" smtClean="0"/>
              <a:t/>
            </a:r>
            <a:br>
              <a:rPr lang="tr-TR" sz="2000" dirty="0" smtClean="0"/>
            </a:br>
            <a:r>
              <a:rPr lang="tr-TR" sz="2000" dirty="0" smtClean="0"/>
              <a:t/>
            </a:r>
            <a:br>
              <a:rPr lang="tr-TR" sz="2000" dirty="0" smtClean="0"/>
            </a:br>
            <a:r>
              <a:rPr lang="tr-TR" sz="2000" dirty="0" smtClean="0"/>
              <a:t>… bıçağı çıkartan zanlı, önce hastane çalışanlarını tehdit etti, sonra bir hasta bakıcıya yumruk attı, hasta elindeki bıçağı göstererek</a:t>
            </a:r>
            <a:r>
              <a:rPr lang="tr-TR" sz="2000" dirty="0" smtClean="0">
                <a:solidFill>
                  <a:srgbClr val="C00000"/>
                </a:solidFill>
              </a:rPr>
              <a:t>, "</a:t>
            </a:r>
            <a:r>
              <a:rPr lang="tr-TR" sz="2000" b="1" dirty="0" smtClean="0">
                <a:solidFill>
                  <a:srgbClr val="C00000"/>
                </a:solidFill>
              </a:rPr>
              <a:t>Hanginizi öldüreyim</a:t>
            </a:r>
            <a:r>
              <a:rPr lang="tr-TR" sz="2000" dirty="0" smtClean="0"/>
              <a:t>' diye bağırmaya başladı. Hastane çalışanlarından birinin peşinden koşarak yakalayan hasta Ahmet K, elindeki bıçağı personelin koluna sapladı.</a:t>
            </a:r>
            <a:r>
              <a:rPr lang="tr-TR" dirty="0" smtClean="0"/>
              <a:t/>
            </a:r>
            <a:br>
              <a:rPr lang="tr-TR" dirty="0" smtClean="0"/>
            </a:br>
            <a:endParaRPr lang="tr-TR" dirty="0"/>
          </a:p>
        </p:txBody>
      </p:sp>
      <p:sp>
        <p:nvSpPr>
          <p:cNvPr id="8" name="6 Başlık"/>
          <p:cNvSpPr txBox="1">
            <a:spLocks/>
          </p:cNvSpPr>
          <p:nvPr/>
        </p:nvSpPr>
        <p:spPr>
          <a:xfrm>
            <a:off x="683568" y="4437112"/>
            <a:ext cx="7772400" cy="1656184"/>
          </a:xfrm>
          <a:prstGeom prst="rect">
            <a:avLst/>
          </a:prstGeom>
        </p:spPr>
        <p:txBody>
          <a:bodyPr vert="horz" lIns="91440" tIns="45720" rIns="91440" bIns="45720" rtlCol="0" anchor="ctr">
            <a:normAutofit fontScale="45000" lnSpcReduction="20000"/>
          </a:bodyPr>
          <a:lstStyle/>
          <a:p>
            <a:r>
              <a:rPr lang="tr-TR" sz="4400" dirty="0" smtClean="0"/>
              <a:t>Hastane çalışanları, yaşanan şiddet olaylarından bıktıklarını belirterek,</a:t>
            </a:r>
            <a:r>
              <a:rPr lang="tr-TR" sz="4400" b="1" dirty="0" smtClean="0"/>
              <a:t> "Biz elimizden gelenin fazlasını yapıyoruz, her gün bu olayları yaşıyoruz, 2 gündür salgın nedeniyle 2 bin hastaya baktık, kimseyi de başka hastanelere sevk etmedik</a:t>
            </a:r>
            <a:r>
              <a:rPr lang="tr-TR" sz="4400" b="1" dirty="0" smtClean="0">
                <a:solidFill>
                  <a:srgbClr val="C00000"/>
                </a:solidFill>
              </a:rPr>
              <a:t>. Her gün bir arkadaşımızı kaybetme endişesi yaşamak istemiyoruz" </a:t>
            </a:r>
            <a:r>
              <a:rPr lang="tr-TR" sz="4400" dirty="0" smtClean="0"/>
              <a:t>diye konuştu</a:t>
            </a:r>
            <a:r>
              <a:rPr lang="tr-TR" sz="4400" b="1" dirty="0" smtClean="0"/>
              <a:t>. </a:t>
            </a:r>
            <a:r>
              <a:rPr lang="tr-TR" sz="4000" dirty="0" err="1" smtClean="0"/>
              <a:t>Medimagazin</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10 Resim" descr="Adsız 2.png"/>
          <p:cNvPicPr>
            <a:picLocks noChangeAspect="1"/>
          </p:cNvPicPr>
          <p:nvPr/>
        </p:nvPicPr>
        <p:blipFill>
          <a:blip r:embed="rId3" cstate="print"/>
          <a:stretch>
            <a:fillRect/>
          </a:stretch>
        </p:blipFill>
        <p:spPr>
          <a:xfrm>
            <a:off x="0" y="1487391"/>
            <a:ext cx="6050821" cy="2877713"/>
          </a:xfrm>
          <a:prstGeom prst="rect">
            <a:avLst/>
          </a:prstGeom>
        </p:spPr>
      </p:pic>
      <p:pic>
        <p:nvPicPr>
          <p:cNvPr id="12" name="11 Resim" descr="Adsız.png"/>
          <p:cNvPicPr>
            <a:picLocks noChangeAspect="1"/>
          </p:cNvPicPr>
          <p:nvPr/>
        </p:nvPicPr>
        <p:blipFill>
          <a:blip r:embed="rId4" cstate="print"/>
          <a:stretch>
            <a:fillRect/>
          </a:stretch>
        </p:blipFill>
        <p:spPr>
          <a:xfrm>
            <a:off x="3901744" y="1700807"/>
            <a:ext cx="5242256" cy="2664297"/>
          </a:xfrm>
          <a:prstGeom prst="rect">
            <a:avLst/>
          </a:prstGeom>
        </p:spPr>
      </p:pic>
      <p:sp>
        <p:nvSpPr>
          <p:cNvPr id="13" name="12 Metin kutusu"/>
          <p:cNvSpPr txBox="1"/>
          <p:nvPr/>
        </p:nvSpPr>
        <p:spPr>
          <a:xfrm>
            <a:off x="4572000" y="3646765"/>
            <a:ext cx="3384376" cy="646331"/>
          </a:xfrm>
          <a:prstGeom prst="rect">
            <a:avLst/>
          </a:prstGeom>
          <a:noFill/>
        </p:spPr>
        <p:txBody>
          <a:bodyPr wrap="square" rtlCol="0">
            <a:spAutoFit/>
          </a:bodyPr>
          <a:lstStyle/>
          <a:p>
            <a:r>
              <a:rPr lang="tr-TR" b="1" dirty="0" smtClean="0">
                <a:solidFill>
                  <a:schemeClr val="bg1"/>
                </a:solidFill>
              </a:rPr>
              <a:t>Tedaviyi beğenmedi, 3 kişiyi bıçakladı</a:t>
            </a:r>
            <a:endParaRPr lang="tr-TR" b="1" dirty="0">
              <a:solidFill>
                <a:schemeClr val="bg1"/>
              </a:solidFill>
            </a:endParaRPr>
          </a:p>
        </p:txBody>
      </p:sp>
    </p:spTree>
    <p:extLst>
      <p:ext uri="{BB962C8B-B14F-4D97-AF65-F5344CB8AC3E}">
        <p14:creationId xmlns:p14="http://schemas.microsoft.com/office/powerpoint/2010/main" xmlns="" val="8985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1340768"/>
            <a:ext cx="7929618" cy="3600400"/>
          </a:xfrm>
        </p:spPr>
        <p:txBody>
          <a:bodyPr>
            <a:normAutofit/>
          </a:bodyPr>
          <a:lstStyle/>
          <a:p>
            <a:r>
              <a:rPr lang="tr-TR" sz="2400" b="1" dirty="0" smtClean="0"/>
              <a:t>Sağlık ortamında yaşanan şiddetin</a:t>
            </a:r>
            <a:br>
              <a:rPr lang="tr-TR" sz="2400" b="1" dirty="0" smtClean="0"/>
            </a:br>
            <a:r>
              <a:rPr lang="tr-TR" sz="1100" b="1" dirty="0" smtClean="0"/>
              <a:t> </a:t>
            </a:r>
            <a:r>
              <a:rPr lang="tr-TR" sz="1000" b="1" dirty="0" smtClean="0"/>
              <a:t/>
            </a:r>
            <a:br>
              <a:rPr lang="tr-TR" sz="1000" b="1" dirty="0" smtClean="0"/>
            </a:br>
            <a:r>
              <a:rPr lang="tr-TR" sz="2400" b="1" dirty="0" smtClean="0">
                <a:solidFill>
                  <a:srgbClr val="C00000"/>
                </a:solidFill>
              </a:rPr>
              <a:t>ÇÖZÜMÜ İÇİN </a:t>
            </a:r>
            <a:br>
              <a:rPr lang="tr-TR" sz="2400" b="1" dirty="0" smtClean="0">
                <a:solidFill>
                  <a:srgbClr val="C00000"/>
                </a:solidFill>
              </a:rPr>
            </a:br>
            <a:r>
              <a:rPr lang="tr-TR" sz="2400" b="1" dirty="0" smtClean="0">
                <a:solidFill>
                  <a:srgbClr val="C00000"/>
                </a:solidFill>
              </a:rPr>
              <a:t/>
            </a:r>
            <a:br>
              <a:rPr lang="tr-TR" sz="2400" b="1" dirty="0" smtClean="0">
                <a:solidFill>
                  <a:srgbClr val="C00000"/>
                </a:solidFill>
              </a:rPr>
            </a:br>
            <a:r>
              <a:rPr lang="tr-TR" sz="2400" b="1" dirty="0" smtClean="0">
                <a:solidFill>
                  <a:srgbClr val="C00000"/>
                </a:solidFill>
              </a:rPr>
              <a:t>TEMEL NEDENLERİNİN </a:t>
            </a:r>
            <a:br>
              <a:rPr lang="tr-TR" sz="2400" b="1" dirty="0" smtClean="0">
                <a:solidFill>
                  <a:srgbClr val="C00000"/>
                </a:solidFill>
              </a:rPr>
            </a:br>
            <a:r>
              <a:rPr lang="tr-TR" sz="2400" b="1" dirty="0" smtClean="0"/>
              <a:t/>
            </a:r>
            <a:br>
              <a:rPr lang="tr-TR" sz="2400" b="1" dirty="0" smtClean="0"/>
            </a:br>
            <a:r>
              <a:rPr lang="tr-TR" sz="2400" b="1" dirty="0" smtClean="0"/>
              <a:t>doğru tespit edilmesi önemlidir.</a:t>
            </a:r>
            <a:r>
              <a:rPr lang="tr-TR" sz="3200" dirty="0" smtClean="0"/>
              <a:t/>
            </a:r>
            <a:br>
              <a:rPr lang="tr-TR" sz="3200" dirty="0" smtClean="0"/>
            </a:br>
            <a:endParaRPr lang="tr-TR" sz="3200" b="1" dirty="0">
              <a:solidFill>
                <a:srgbClr val="C00000"/>
              </a:solidFill>
            </a:endParaRPr>
          </a:p>
        </p:txBody>
      </p:sp>
      <p:pic>
        <p:nvPicPr>
          <p:cNvPr id="4" name="Resim 3"/>
          <p:cNvPicPr>
            <a:picLocks noChangeAspect="1"/>
          </p:cNvPicPr>
          <p:nvPr/>
        </p:nvPicPr>
        <p:blipFill>
          <a:blip r:embed="rId2" cstate="print"/>
          <a:srcRect/>
          <a:stretch>
            <a:fillRect/>
          </a:stretch>
        </p:blipFill>
        <p:spPr bwMode="auto">
          <a:xfrm>
            <a:off x="214282" y="6034115"/>
            <a:ext cx="805113" cy="823909"/>
          </a:xfrm>
          <a:prstGeom prst="rect">
            <a:avLst/>
          </a:prstGeom>
          <a:noFill/>
          <a:ln w="9525">
            <a:noFill/>
            <a:miter lim="800000"/>
            <a:headEnd/>
            <a:tailEnd/>
          </a:ln>
        </p:spPr>
      </p:pic>
      <p:cxnSp>
        <p:nvCxnSpPr>
          <p:cNvPr id="6" name="5 Düz Bağlayıcı"/>
          <p:cNvCxnSpPr/>
          <p:nvPr/>
        </p:nvCxnSpPr>
        <p:spPr>
          <a:xfrm>
            <a:off x="0" y="5999180"/>
            <a:ext cx="91440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0" y="6286520"/>
            <a:ext cx="9144000" cy="369332"/>
          </a:xfrm>
          <a:prstGeom prst="rect">
            <a:avLst/>
          </a:prstGeom>
          <a:noFill/>
        </p:spPr>
        <p:txBody>
          <a:bodyPr wrap="square" rtlCol="0">
            <a:spAutoFit/>
          </a:bodyPr>
          <a:lstStyle/>
          <a:p>
            <a:pPr algn="ctr"/>
            <a:r>
              <a:rPr lang="tr-TR" b="1" dirty="0" smtClean="0">
                <a:solidFill>
                  <a:srgbClr val="C00000"/>
                </a:solidFill>
              </a:rPr>
              <a:t>TÜRK TABİPLERİ BİRLİĞİ</a:t>
            </a:r>
            <a:endParaRPr lang="tr-TR" b="1" dirty="0">
              <a:solidFill>
                <a:srgbClr val="C00000"/>
              </a:solidFill>
            </a:endParaRPr>
          </a:p>
        </p:txBody>
      </p:sp>
    </p:spTree>
    <p:extLst>
      <p:ext uri="{BB962C8B-B14F-4D97-AF65-F5344CB8AC3E}">
        <p14:creationId xmlns:p14="http://schemas.microsoft.com/office/powerpoint/2010/main" xmlns="" val="8985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1055</Words>
  <Application>Microsoft Office PowerPoint</Application>
  <PresentationFormat>Ekran Gösterisi (4:3)</PresentationFormat>
  <Paragraphs>278</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Ofis Teması</vt:lpstr>
      <vt:lpstr>SAĞLIK ORTAMINDA ŞİDDET HEKİMLER </vt:lpstr>
      <vt:lpstr> Sağlık hizmetinde şiddet mesleki bir risk faktörüdür.  Yıllarca sıradan bir risk faktörü olan şiddet sağlık ortamında yaşananlar sonucu birinci derecede mesleki risk faktörü haline gelmiştir. </vt:lpstr>
      <vt:lpstr> Şiddetin hızla artması ve yaygınlaşmasında  en önemli etken  hekimlik mesleği ve hekimlerin değersizleştirilmesi ve de sağlıkta yaşanan sorunların nedeni olarak hekimlerin hedef gösterilmesidir.  </vt:lpstr>
      <vt:lpstr> </vt:lpstr>
      <vt:lpstr>  Sağlık ortamında şiddet iktidar olma,  iktidarı sürdürme durumudur. </vt:lpstr>
      <vt:lpstr>Slayt 6</vt:lpstr>
      <vt:lpstr>Sağlık çalışanlarına yönelik  hasta ve hasta yakınlarının  saldırıları    UYGULANAN SAĞLIK SİSTEMİNEDİR </vt:lpstr>
      <vt:lpstr>  … bıçağı çıkartan zanlı, önce hastane çalışanlarını tehdit etti, sonra bir hasta bakıcıya yumruk attı, hasta elindeki bıçağı göstererek, "Hanginizi öldüreyim' diye bağırmaya başladı. Hastane çalışanlarından birinin peşinden koşarak yakalayan hasta Ahmet K, elindeki bıçağı personelin koluna sapladı. </vt:lpstr>
      <vt:lpstr>Sağlık ortamında yaşanan şiddetin   ÇÖZÜMÜ İÇİN   TEMEL NEDENLERİNİN   doğru tespit edilmesi önemlidir. </vt:lpstr>
      <vt:lpstr>    Genel sorunlar I;  Toplumun ekonomik gelir düzeyinin düşüklüğü (yoksulluk)   Toplumun eğitim düzeyindeki yetersizlik  Kırsal kültürün kent kültürüne hakim olması  Toplumun şiddete hoşgörü ile yaklaşımı   Toplumun ve bireyin genel şiddet eğilimindeki artış  Şiddetin toplumda "sorun çözme biçimi" olarak yer edinmesi  Toplumda adalet/hukuk duygusunun zedelenmesi     </vt:lpstr>
      <vt:lpstr>    Genel sorunlar II;   Genel güvensizlik ortamı ve düşüncesi    Sağlık hizmeti konusundaki eksik ve yanlış bilgilendirme    Hasta ve hasta yakınlarının olumsuz ön yargıları   Acil hasta kavramındaki yanlış bilgilenme   Hasta ve/veya yakınlarının sağlık hizmetlerinden beklentilerinin yüksek tutulması   Sağlık personelinin kendini savunma olanaklarının bulunmaması   "Sağlık hakkı" kavramına toplumsal kurumlarca yeterince sahip çıkılmaması     </vt:lpstr>
      <vt:lpstr>    Sağlık sistemi I;   Sağlıkta dönüşüm programına bağlı olarak sağlığın ticarileşmesi sonucu tanı ve tedavi sürecinde ticari değerlerin ön plana çıkması, egemen olması   Sağlığın ticarileşmesinin hasta-hekim ilişkisine olumsuz yönde etki etmesi, hasta-müşteri memnuniyetinin ön plana çıkması   Sağlık çalışanlarının şikayet edilmeleri için özel çaba sarf edilmesi   Performans uygulamasının sağlık hizmetine olumsuz etkileri  Gereksiz iş ve müdahalelere yol açmıştır  Ekip çalışmasına olumsuz etki etmiş, ekip çalışmasını ortadan  kaldırmıştır   Sağlık hizmetlerinin gerektiği şekilde yönetilip, yönlendirilememesi      </vt:lpstr>
      <vt:lpstr>      Sağlık sistemi II;   Personel istihdamında yetersizlik ve politik amaçlı yanlış istihdam uygulamaları   Hastane yönetimlerinin sağlık çalışanlarına uyguladığı örtülü veya açık şiddet  Yeni düzenlemelerin yarattığı belirsizlikler ve kaos   Hizmet alanlarının yetersiz-uygunsuz durumları  Acil kliniklerinin yetersizliği  Bekleme alanlarının uygun koşullara sahip olmaması  Sağlık hizmetlerine erişim zorlukları  Randevu alamama, ileri tarihte alabilme  Kuralsızlık ve sürekli değişkenlik  Uzun süre sıra beklemek  Bürokratik işlemlerin fazlalığı       </vt:lpstr>
      <vt:lpstr>      Sağlık sistemi III;  Tanı ve tedavi sürelerinde yeterince zaman ayrılamaması (5 – 7 dakikada muayene)   Niteliksiz sağlık hizmeti sunumu  Ticari amaç ve sorumluktan kaçınmaya bağlı gereksiz tetkikler   Haksız katkı ve katılım payı talepleri (yaklaşık 15 değişik uygulama)  Muayene ücreti  Üçten fazla ilaç yazdırma ücreti   Yeterli ve etkili güvenlik sisteminin olmaması  Kullanım alanlarının güvenlik kurallarına uygun yapılmamış olması  Yeterli sayıda ve nitelikte güvenlik donanımının bulunmayışı  Yeterli sayıda ve nitelikli güvenlik elemanı bulunmayışı  Güvenlik elemanının hasta ve hasta yakınına yaklaşımındaki olumsuzluklar  Hekimlerin özlük haklarının ve çalışma koşullarının belirgin olmayışı  Uzun ve esnek çalışma  Güvencesiz çalışma   Malpraktis (hatalı) uygulamalar       </vt:lpstr>
      <vt:lpstr>        Hasta Ve Hasta Yakını I  Hastalık olgusunun getirdiği çaresizlik  Sağlık sorununun çözüleceği, çözülmesi gerektiği ön yargısı   İstedikleri ilaçları yazdıramama   Gerçekleşen ölüm olayı   Öncelikli olma isteği  Hasta yakınlarının her durumda kendilerini haklı görme        </vt:lpstr>
      <vt:lpstr>        Hasta Ve Hasta Yakını II   İsteklerinin reddedilmesini kabul edememe   Vaatlerle yüklenen insanların uygulamada hayal kırıklığına uğraması ve hayal kırıklığından sağlık personelini sorumlu tutmaları  Alkol ve madde kullanımı  Sistemden kaynaklanan engellerin sağlık çalışanından kaynaklandığının düşünülmesi  Kötü muamele yapılacağı-yapıldığını düşünmesi, önyargısı  Hasta ve yakınları sabırsız  “Bana bakmak zorunda” düşüncesi  Yanlış ön bilgili olma; hekim bilgisinden çok kendi bilgisine güvenerek hekime başvurmaları           </vt:lpstr>
      <vt:lpstr>        Medya  Tiraj ve reyting etkenlerine bağlı yayın politikasının egemen oluşu  Sağlık çalışanları hakkında ki olumsuz haberlerin yoğun ilgi görmesi   Olumsuz hekimlik örneklerinin yoğun ve sürekli gündem de tutulması  Hukuk   Yargı sistemine olan genel güvensizlik   Yargı sisteminin işleyişindeki olumsuzluklar   Sağlık hizmetine özgü önleyici ve caydırıcı özel yasal mevzuatın yetersiz oluşu          </vt:lpstr>
      <vt:lpstr>Sağlık ortamında yaşanan şiddet  hekimlerin ve diğer sağlık çalışanlarının  temel sorunu olmakla birlikte artık  toplumun da temel sorunlarından biridir.</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SAĞLIK ORTAMINDA ŞİDDET VE HEKİMLER</dc:title>
  <cp:lastModifiedBy>lenovo</cp:lastModifiedBy>
  <cp:revision>64</cp:revision>
  <dcterms:modified xsi:type="dcterms:W3CDTF">2012-10-09T08:06:05Z</dcterms:modified>
</cp:coreProperties>
</file>