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notesSlides/notesSlide1.xml" ContentType="application/vnd.openxmlformats-officedocument.presentationml.notesSlid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8"/>
  </p:notesMasterIdLst>
  <p:sldIdLst>
    <p:sldId id="271" r:id="rId2"/>
    <p:sldId id="270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412" autoAdjust="0"/>
    <p:restoredTop sz="94671" autoAdjust="0"/>
  </p:normalViewPr>
  <p:slideViewPr>
    <p:cSldViewPr>
      <p:cViewPr>
        <p:scale>
          <a:sx n="94" d="100"/>
          <a:sy n="94" d="100"/>
        </p:scale>
        <p:origin x="-870" y="-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Yuzde</c:v>
                </c:pt>
              </c:strCache>
            </c:strRef>
          </c:tx>
          <c:invertIfNegative val="0"/>
          <c:cat>
            <c:strRef>
              <c:f>Sheet1!$A$2:$A$8</c:f>
              <c:strCache>
                <c:ptCount val="7"/>
                <c:pt idx="0">
                  <c:v>Kesinlikle Katılmıyorum </c:v>
                </c:pt>
                <c:pt idx="1">
                  <c:v>Katılmıyorum (2)</c:v>
                </c:pt>
                <c:pt idx="2">
                  <c:v>Kararsızım (3)</c:v>
                </c:pt>
                <c:pt idx="3">
                  <c:v>Katılıyorum (4)</c:v>
                </c:pt>
                <c:pt idx="4">
                  <c:v>Kesinlikle Katılıyorum (5)</c:v>
                </c:pt>
                <c:pt idx="5">
                  <c:v>Yanıt yok</c:v>
                </c:pt>
                <c:pt idx="6">
                  <c:v>Görüntülenmeyen</c:v>
                </c:pt>
              </c:strCache>
            </c:strRef>
          </c:cat>
          <c:val>
            <c:numRef>
              <c:f>Sheet1!$B$2:$B$8</c:f>
              <c:numCache>
                <c:formatCode>0.00%</c:formatCode>
                <c:ptCount val="7"/>
                <c:pt idx="0">
                  <c:v>8.1967213114754092E-2</c:v>
                </c:pt>
                <c:pt idx="1">
                  <c:v>0.1288056206088993</c:v>
                </c:pt>
                <c:pt idx="2">
                  <c:v>0.18579234972677597</c:v>
                </c:pt>
                <c:pt idx="3">
                  <c:v>0.42050481394743694</c:v>
                </c:pt>
                <c:pt idx="4">
                  <c:v>0.18293000260213377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invertIfNegative val="0"/>
          <c:cat>
            <c:strRef>
              <c:f>Sheet1!$A$2:$A$8</c:f>
              <c:strCache>
                <c:ptCount val="7"/>
                <c:pt idx="0">
                  <c:v>Kesinlikle Katılmıyorum </c:v>
                </c:pt>
                <c:pt idx="1">
                  <c:v>Katılmıyorum (2)</c:v>
                </c:pt>
                <c:pt idx="2">
                  <c:v>Kararsızım (3)</c:v>
                </c:pt>
                <c:pt idx="3">
                  <c:v>Katılıyorum (4)</c:v>
                </c:pt>
                <c:pt idx="4">
                  <c:v>Kesinlikle Katılıyorum (5)</c:v>
                </c:pt>
                <c:pt idx="5">
                  <c:v>Yanıt yok</c:v>
                </c:pt>
                <c:pt idx="6">
                  <c:v>Görüntülenmeyen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invertIfNegative val="0"/>
          <c:cat>
            <c:strRef>
              <c:f>Sheet1!$A$2:$A$8</c:f>
              <c:strCache>
                <c:ptCount val="7"/>
                <c:pt idx="0">
                  <c:v>Kesinlikle Katılmıyorum </c:v>
                </c:pt>
                <c:pt idx="1">
                  <c:v>Katılmıyorum (2)</c:v>
                </c:pt>
                <c:pt idx="2">
                  <c:v>Kararsızım (3)</c:v>
                </c:pt>
                <c:pt idx="3">
                  <c:v>Katılıyorum (4)</c:v>
                </c:pt>
                <c:pt idx="4">
                  <c:v>Kesinlikle Katılıyorum (5)</c:v>
                </c:pt>
                <c:pt idx="5">
                  <c:v>Yanıt yok</c:v>
                </c:pt>
                <c:pt idx="6">
                  <c:v>Görüntülenmeyen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7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5018624"/>
        <c:axId val="55020160"/>
      </c:barChart>
      <c:catAx>
        <c:axId val="55018624"/>
        <c:scaling>
          <c:orientation val="minMax"/>
        </c:scaling>
        <c:delete val="0"/>
        <c:axPos val="b"/>
        <c:majorTickMark val="out"/>
        <c:minorTickMark val="none"/>
        <c:tickLblPos val="nextTo"/>
        <c:crossAx val="55020160"/>
        <c:crosses val="autoZero"/>
        <c:auto val="1"/>
        <c:lblAlgn val="ctr"/>
        <c:lblOffset val="100"/>
        <c:noMultiLvlLbl val="0"/>
      </c:catAx>
      <c:valAx>
        <c:axId val="55020160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5501862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Sheet1!$A$2:$A$8</c:f>
              <c:strCache>
                <c:ptCount val="7"/>
                <c:pt idx="0">
                  <c:v>Kesinlikle Katılmıyorum (1)</c:v>
                </c:pt>
                <c:pt idx="1">
                  <c:v>Katılmıyorum (2)</c:v>
                </c:pt>
                <c:pt idx="2">
                  <c:v>Kararsızım (3)</c:v>
                </c:pt>
                <c:pt idx="3">
                  <c:v>Katılıyorum (4)</c:v>
                </c:pt>
                <c:pt idx="4">
                  <c:v>Kesinlikle Katılıyorum (5)</c:v>
                </c:pt>
                <c:pt idx="5">
                  <c:v>Yanıt yok</c:v>
                </c:pt>
                <c:pt idx="6">
                  <c:v>Görüntülenmeyen</c:v>
                </c:pt>
              </c:strCache>
            </c:strRef>
          </c:cat>
          <c:val>
            <c:numRef>
              <c:f>Sheet1!$B$2:$B$8</c:f>
              <c:numCache>
                <c:formatCode>0.00%</c:formatCode>
                <c:ptCount val="7"/>
                <c:pt idx="0">
                  <c:v>5.698672911787666E-2</c:v>
                </c:pt>
                <c:pt idx="1">
                  <c:v>3.3827738745771531E-2</c:v>
                </c:pt>
                <c:pt idx="2">
                  <c:v>5.6466302367941722E-2</c:v>
                </c:pt>
                <c:pt idx="3">
                  <c:v>0.12334113973458236</c:v>
                </c:pt>
                <c:pt idx="4">
                  <c:v>0.7293780900338277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cat>
            <c:strRef>
              <c:f>Sheet1!$A$2:$A$8</c:f>
              <c:strCache>
                <c:ptCount val="7"/>
                <c:pt idx="0">
                  <c:v>Kesinlikle Katılmıyorum (1)</c:v>
                </c:pt>
                <c:pt idx="1">
                  <c:v>Katılmıyorum (2)</c:v>
                </c:pt>
                <c:pt idx="2">
                  <c:v>Kararsızım (3)</c:v>
                </c:pt>
                <c:pt idx="3">
                  <c:v>Katılıyorum (4)</c:v>
                </c:pt>
                <c:pt idx="4">
                  <c:v>Kesinlikle Katılıyorum (5)</c:v>
                </c:pt>
                <c:pt idx="5">
                  <c:v>Yanıt yok</c:v>
                </c:pt>
                <c:pt idx="6">
                  <c:v>Görüntülenmeyen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cat>
            <c:strRef>
              <c:f>Sheet1!$A$2:$A$8</c:f>
              <c:strCache>
                <c:ptCount val="7"/>
                <c:pt idx="0">
                  <c:v>Kesinlikle Katılmıyorum (1)</c:v>
                </c:pt>
                <c:pt idx="1">
                  <c:v>Katılmıyorum (2)</c:v>
                </c:pt>
                <c:pt idx="2">
                  <c:v>Kararsızım (3)</c:v>
                </c:pt>
                <c:pt idx="3">
                  <c:v>Katılıyorum (4)</c:v>
                </c:pt>
                <c:pt idx="4">
                  <c:v>Kesinlikle Katılıyorum (5)</c:v>
                </c:pt>
                <c:pt idx="5">
                  <c:v>Yanıt yok</c:v>
                </c:pt>
                <c:pt idx="6">
                  <c:v>Görüntülenmeyen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7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7319936"/>
        <c:axId val="97395456"/>
      </c:barChart>
      <c:catAx>
        <c:axId val="97319936"/>
        <c:scaling>
          <c:orientation val="minMax"/>
        </c:scaling>
        <c:delete val="0"/>
        <c:axPos val="b"/>
        <c:majorTickMark val="out"/>
        <c:minorTickMark val="none"/>
        <c:tickLblPos val="nextTo"/>
        <c:crossAx val="97395456"/>
        <c:crosses val="autoZero"/>
        <c:auto val="1"/>
        <c:lblAlgn val="ctr"/>
        <c:lblOffset val="100"/>
        <c:noMultiLvlLbl val="0"/>
      </c:catAx>
      <c:valAx>
        <c:axId val="97395456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9731993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Sheet1!$A$2:$A$8</c:f>
              <c:strCache>
                <c:ptCount val="7"/>
                <c:pt idx="0">
                  <c:v>Kesinlikle Katılmıyorum (1)</c:v>
                </c:pt>
                <c:pt idx="1">
                  <c:v>Katılmıyorum (2)</c:v>
                </c:pt>
                <c:pt idx="2">
                  <c:v>Kararsızım (3)</c:v>
                </c:pt>
                <c:pt idx="3">
                  <c:v>Katılıyorum (4)</c:v>
                </c:pt>
                <c:pt idx="4">
                  <c:v>Kesinlikle Katılıyorum (5)</c:v>
                </c:pt>
                <c:pt idx="5">
                  <c:v>Yanıt yok</c:v>
                </c:pt>
                <c:pt idx="6">
                  <c:v>Görüntülenmeyen</c:v>
                </c:pt>
              </c:strCache>
            </c:strRef>
          </c:cat>
          <c:val>
            <c:numRef>
              <c:f>Sheet1!$B$2:$B$8</c:f>
              <c:numCache>
                <c:formatCode>0.00%</c:formatCode>
                <c:ptCount val="7"/>
                <c:pt idx="0">
                  <c:v>9.8881082487639868E-2</c:v>
                </c:pt>
                <c:pt idx="1">
                  <c:v>0.14858183710642728</c:v>
                </c:pt>
                <c:pt idx="2">
                  <c:v>0.22326307572209209</c:v>
                </c:pt>
                <c:pt idx="3">
                  <c:v>0.31876138433515483</c:v>
                </c:pt>
                <c:pt idx="4">
                  <c:v>0.21051262034868592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cat>
            <c:strRef>
              <c:f>Sheet1!$A$2:$A$8</c:f>
              <c:strCache>
                <c:ptCount val="7"/>
                <c:pt idx="0">
                  <c:v>Kesinlikle Katılmıyorum (1)</c:v>
                </c:pt>
                <c:pt idx="1">
                  <c:v>Katılmıyorum (2)</c:v>
                </c:pt>
                <c:pt idx="2">
                  <c:v>Kararsızım (3)</c:v>
                </c:pt>
                <c:pt idx="3">
                  <c:v>Katılıyorum (4)</c:v>
                </c:pt>
                <c:pt idx="4">
                  <c:v>Kesinlikle Katılıyorum (5)</c:v>
                </c:pt>
                <c:pt idx="5">
                  <c:v>Yanıt yok</c:v>
                </c:pt>
                <c:pt idx="6">
                  <c:v>Görüntülenmeyen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cat>
            <c:strRef>
              <c:f>Sheet1!$A$2:$A$8</c:f>
              <c:strCache>
                <c:ptCount val="7"/>
                <c:pt idx="0">
                  <c:v>Kesinlikle Katılmıyorum (1)</c:v>
                </c:pt>
                <c:pt idx="1">
                  <c:v>Katılmıyorum (2)</c:v>
                </c:pt>
                <c:pt idx="2">
                  <c:v>Kararsızım (3)</c:v>
                </c:pt>
                <c:pt idx="3">
                  <c:v>Katılıyorum (4)</c:v>
                </c:pt>
                <c:pt idx="4">
                  <c:v>Kesinlikle Katılıyorum (5)</c:v>
                </c:pt>
                <c:pt idx="5">
                  <c:v>Yanıt yok</c:v>
                </c:pt>
                <c:pt idx="6">
                  <c:v>Görüntülenmeyen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7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7462528"/>
        <c:axId val="97468416"/>
      </c:barChart>
      <c:catAx>
        <c:axId val="97462528"/>
        <c:scaling>
          <c:orientation val="minMax"/>
        </c:scaling>
        <c:delete val="0"/>
        <c:axPos val="b"/>
        <c:majorTickMark val="out"/>
        <c:minorTickMark val="none"/>
        <c:tickLblPos val="nextTo"/>
        <c:crossAx val="97468416"/>
        <c:crosses val="autoZero"/>
        <c:auto val="1"/>
        <c:lblAlgn val="ctr"/>
        <c:lblOffset val="100"/>
        <c:noMultiLvlLbl val="0"/>
      </c:catAx>
      <c:valAx>
        <c:axId val="97468416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9746252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Sheet1!$A$2:$A$8</c:f>
              <c:strCache>
                <c:ptCount val="7"/>
                <c:pt idx="0">
                  <c:v>Kesinlikle Katılmıyorum (1)</c:v>
                </c:pt>
                <c:pt idx="1">
                  <c:v>Katılmıyorum (2)</c:v>
                </c:pt>
                <c:pt idx="2">
                  <c:v>Kararsızım (3)</c:v>
                </c:pt>
                <c:pt idx="3">
                  <c:v>Katılıyorum (4)</c:v>
                </c:pt>
                <c:pt idx="4">
                  <c:v>Kesinlikle Katılıyorum (5)</c:v>
                </c:pt>
                <c:pt idx="5">
                  <c:v>Yanıt yok</c:v>
                </c:pt>
                <c:pt idx="6">
                  <c:v>Görüntülenmeyen</c:v>
                </c:pt>
              </c:strCache>
            </c:strRef>
          </c:cat>
          <c:val>
            <c:numRef>
              <c:f>Sheet1!$B$2:$B$8</c:f>
              <c:numCache>
                <c:formatCode>0.00%</c:formatCode>
                <c:ptCount val="7"/>
                <c:pt idx="0">
                  <c:v>1.0408534998698933E-2</c:v>
                </c:pt>
                <c:pt idx="1">
                  <c:v>1.1709601873536302E-2</c:v>
                </c:pt>
                <c:pt idx="2">
                  <c:v>4.1373926619828263E-2</c:v>
                </c:pt>
                <c:pt idx="3">
                  <c:v>0.34998698933125161</c:v>
                </c:pt>
                <c:pt idx="4">
                  <c:v>0.5865209471766849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cat>
            <c:strRef>
              <c:f>Sheet1!$A$2:$A$8</c:f>
              <c:strCache>
                <c:ptCount val="7"/>
                <c:pt idx="0">
                  <c:v>Kesinlikle Katılmıyorum (1)</c:v>
                </c:pt>
                <c:pt idx="1">
                  <c:v>Katılmıyorum (2)</c:v>
                </c:pt>
                <c:pt idx="2">
                  <c:v>Kararsızım (3)</c:v>
                </c:pt>
                <c:pt idx="3">
                  <c:v>Katılıyorum (4)</c:v>
                </c:pt>
                <c:pt idx="4">
                  <c:v>Kesinlikle Katılıyorum (5)</c:v>
                </c:pt>
                <c:pt idx="5">
                  <c:v>Yanıt yok</c:v>
                </c:pt>
                <c:pt idx="6">
                  <c:v>Görüntülenmeyen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cat>
            <c:strRef>
              <c:f>Sheet1!$A$2:$A$8</c:f>
              <c:strCache>
                <c:ptCount val="7"/>
                <c:pt idx="0">
                  <c:v>Kesinlikle Katılmıyorum (1)</c:v>
                </c:pt>
                <c:pt idx="1">
                  <c:v>Katılmıyorum (2)</c:v>
                </c:pt>
                <c:pt idx="2">
                  <c:v>Kararsızım (3)</c:v>
                </c:pt>
                <c:pt idx="3">
                  <c:v>Katılıyorum (4)</c:v>
                </c:pt>
                <c:pt idx="4">
                  <c:v>Kesinlikle Katılıyorum (5)</c:v>
                </c:pt>
                <c:pt idx="5">
                  <c:v>Yanıt yok</c:v>
                </c:pt>
                <c:pt idx="6">
                  <c:v>Görüntülenmeyen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7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7506816"/>
        <c:axId val="97508352"/>
      </c:barChart>
      <c:catAx>
        <c:axId val="97506816"/>
        <c:scaling>
          <c:orientation val="minMax"/>
        </c:scaling>
        <c:delete val="0"/>
        <c:axPos val="b"/>
        <c:majorTickMark val="out"/>
        <c:minorTickMark val="none"/>
        <c:tickLblPos val="nextTo"/>
        <c:crossAx val="97508352"/>
        <c:crosses val="autoZero"/>
        <c:auto val="1"/>
        <c:lblAlgn val="ctr"/>
        <c:lblOffset val="100"/>
        <c:noMultiLvlLbl val="0"/>
      </c:catAx>
      <c:valAx>
        <c:axId val="97508352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9750681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Sheet1!$A$2:$A$8</c:f>
              <c:strCache>
                <c:ptCount val="7"/>
                <c:pt idx="0">
                  <c:v>Kesinlikle Katılmıyorum (1)</c:v>
                </c:pt>
                <c:pt idx="1">
                  <c:v>Katılmıyorum (2)</c:v>
                </c:pt>
                <c:pt idx="2">
                  <c:v>Kararsızım (3)</c:v>
                </c:pt>
                <c:pt idx="3">
                  <c:v>Katılıyorum (4)</c:v>
                </c:pt>
                <c:pt idx="4">
                  <c:v>Kesinlikle Katılıyorum (5)</c:v>
                </c:pt>
                <c:pt idx="5">
                  <c:v>Yanıt yok</c:v>
                </c:pt>
                <c:pt idx="6">
                  <c:v>Görüntülenmeyen</c:v>
                </c:pt>
              </c:strCache>
            </c:strRef>
          </c:cat>
          <c:val>
            <c:numRef>
              <c:f>Sheet1!$B$2:$B$8</c:f>
              <c:numCache>
                <c:formatCode>0.00%</c:formatCode>
                <c:ptCount val="7"/>
                <c:pt idx="0">
                  <c:v>8.8472547488940931E-3</c:v>
                </c:pt>
                <c:pt idx="1">
                  <c:v>8.066614623991674E-3</c:v>
                </c:pt>
                <c:pt idx="2">
                  <c:v>3.1746031746031744E-2</c:v>
                </c:pt>
                <c:pt idx="3">
                  <c:v>0.31641946396044757</c:v>
                </c:pt>
                <c:pt idx="4">
                  <c:v>0.63492063492063489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cat>
            <c:strRef>
              <c:f>Sheet1!$A$2:$A$8</c:f>
              <c:strCache>
                <c:ptCount val="7"/>
                <c:pt idx="0">
                  <c:v>Kesinlikle Katılmıyorum (1)</c:v>
                </c:pt>
                <c:pt idx="1">
                  <c:v>Katılmıyorum (2)</c:v>
                </c:pt>
                <c:pt idx="2">
                  <c:v>Kararsızım (3)</c:v>
                </c:pt>
                <c:pt idx="3">
                  <c:v>Katılıyorum (4)</c:v>
                </c:pt>
                <c:pt idx="4">
                  <c:v>Kesinlikle Katılıyorum (5)</c:v>
                </c:pt>
                <c:pt idx="5">
                  <c:v>Yanıt yok</c:v>
                </c:pt>
                <c:pt idx="6">
                  <c:v>Görüntülenmeyen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cat>
            <c:strRef>
              <c:f>Sheet1!$A$2:$A$8</c:f>
              <c:strCache>
                <c:ptCount val="7"/>
                <c:pt idx="0">
                  <c:v>Kesinlikle Katılmıyorum (1)</c:v>
                </c:pt>
                <c:pt idx="1">
                  <c:v>Katılmıyorum (2)</c:v>
                </c:pt>
                <c:pt idx="2">
                  <c:v>Kararsızım (3)</c:v>
                </c:pt>
                <c:pt idx="3">
                  <c:v>Katılıyorum (4)</c:v>
                </c:pt>
                <c:pt idx="4">
                  <c:v>Kesinlikle Katılıyorum (5)</c:v>
                </c:pt>
                <c:pt idx="5">
                  <c:v>Yanıt yok</c:v>
                </c:pt>
                <c:pt idx="6">
                  <c:v>Görüntülenmeyen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7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7379072"/>
        <c:axId val="97380608"/>
      </c:barChart>
      <c:catAx>
        <c:axId val="97379072"/>
        <c:scaling>
          <c:orientation val="minMax"/>
        </c:scaling>
        <c:delete val="0"/>
        <c:axPos val="b"/>
        <c:majorTickMark val="out"/>
        <c:minorTickMark val="none"/>
        <c:tickLblPos val="nextTo"/>
        <c:crossAx val="97380608"/>
        <c:crosses val="autoZero"/>
        <c:auto val="1"/>
        <c:lblAlgn val="ctr"/>
        <c:lblOffset val="100"/>
        <c:noMultiLvlLbl val="0"/>
      </c:catAx>
      <c:valAx>
        <c:axId val="97380608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9737907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Sheet1!$A$2:$A$8</c:f>
              <c:strCache>
                <c:ptCount val="7"/>
                <c:pt idx="0">
                  <c:v>Kesinlikle Katılmıyorum (1)</c:v>
                </c:pt>
                <c:pt idx="1">
                  <c:v>Katılmıyorum (2)</c:v>
                </c:pt>
                <c:pt idx="2">
                  <c:v>Kararsızım (3)</c:v>
                </c:pt>
                <c:pt idx="3">
                  <c:v>Katılıyorum (4)</c:v>
                </c:pt>
                <c:pt idx="4">
                  <c:v>Kesinlikle Katılıyorum (5)</c:v>
                </c:pt>
                <c:pt idx="5">
                  <c:v>Yanıt yok</c:v>
                </c:pt>
                <c:pt idx="6">
                  <c:v>Görüntülenmeyen</c:v>
                </c:pt>
              </c:strCache>
            </c:strRef>
          </c:cat>
          <c:val>
            <c:numRef>
              <c:f>Sheet1!$B$2:$B$8</c:f>
              <c:numCache>
                <c:formatCode>0.00%</c:formatCode>
                <c:ptCount val="7"/>
                <c:pt idx="0">
                  <c:v>9.3676814988290398E-3</c:v>
                </c:pt>
                <c:pt idx="1">
                  <c:v>1.0408534998698933E-2</c:v>
                </c:pt>
                <c:pt idx="2">
                  <c:v>2.0036429872495445E-2</c:v>
                </c:pt>
                <c:pt idx="3">
                  <c:v>0.26177465521727816</c:v>
                </c:pt>
                <c:pt idx="4">
                  <c:v>0.69841269841269837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cat>
            <c:strRef>
              <c:f>Sheet1!$A$2:$A$8</c:f>
              <c:strCache>
                <c:ptCount val="7"/>
                <c:pt idx="0">
                  <c:v>Kesinlikle Katılmıyorum (1)</c:v>
                </c:pt>
                <c:pt idx="1">
                  <c:v>Katılmıyorum (2)</c:v>
                </c:pt>
                <c:pt idx="2">
                  <c:v>Kararsızım (3)</c:v>
                </c:pt>
                <c:pt idx="3">
                  <c:v>Katılıyorum (4)</c:v>
                </c:pt>
                <c:pt idx="4">
                  <c:v>Kesinlikle Katılıyorum (5)</c:v>
                </c:pt>
                <c:pt idx="5">
                  <c:v>Yanıt yok</c:v>
                </c:pt>
                <c:pt idx="6">
                  <c:v>Görüntülenmeyen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cat>
            <c:strRef>
              <c:f>Sheet1!$A$2:$A$8</c:f>
              <c:strCache>
                <c:ptCount val="7"/>
                <c:pt idx="0">
                  <c:v>Kesinlikle Katılmıyorum (1)</c:v>
                </c:pt>
                <c:pt idx="1">
                  <c:v>Katılmıyorum (2)</c:v>
                </c:pt>
                <c:pt idx="2">
                  <c:v>Kararsızım (3)</c:v>
                </c:pt>
                <c:pt idx="3">
                  <c:v>Katılıyorum (4)</c:v>
                </c:pt>
                <c:pt idx="4">
                  <c:v>Kesinlikle Katılıyorum (5)</c:v>
                </c:pt>
                <c:pt idx="5">
                  <c:v>Yanıt yok</c:v>
                </c:pt>
                <c:pt idx="6">
                  <c:v>Görüntülenmeyen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7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7042432"/>
        <c:axId val="97043968"/>
      </c:barChart>
      <c:catAx>
        <c:axId val="97042432"/>
        <c:scaling>
          <c:orientation val="minMax"/>
        </c:scaling>
        <c:delete val="0"/>
        <c:axPos val="b"/>
        <c:majorTickMark val="out"/>
        <c:minorTickMark val="none"/>
        <c:tickLblPos val="nextTo"/>
        <c:crossAx val="97043968"/>
        <c:crosses val="autoZero"/>
        <c:auto val="1"/>
        <c:lblAlgn val="ctr"/>
        <c:lblOffset val="100"/>
        <c:noMultiLvlLbl val="0"/>
      </c:catAx>
      <c:valAx>
        <c:axId val="97043968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97042432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Sheet1!$A$2:$A$8</c:f>
              <c:strCache>
                <c:ptCount val="7"/>
                <c:pt idx="0">
                  <c:v>Kesinlikle Katılmıyorum (1)</c:v>
                </c:pt>
                <c:pt idx="1">
                  <c:v>Katılmıyorum (2)</c:v>
                </c:pt>
                <c:pt idx="2">
                  <c:v>Kararsızım (3)</c:v>
                </c:pt>
                <c:pt idx="3">
                  <c:v>Katılıyorum (4)</c:v>
                </c:pt>
                <c:pt idx="4">
                  <c:v>Kesinlikle Katılıyorum (5)</c:v>
                </c:pt>
                <c:pt idx="5">
                  <c:v>Yanıt yok</c:v>
                </c:pt>
                <c:pt idx="6">
                  <c:v>Görüntülenmeyen</c:v>
                </c:pt>
              </c:strCache>
            </c:strRef>
          </c:cat>
          <c:val>
            <c:numRef>
              <c:f>Sheet1!$B$2:$B$8</c:f>
              <c:numCache>
                <c:formatCode>0.00%</c:formatCode>
                <c:ptCount val="7"/>
                <c:pt idx="0">
                  <c:v>4.9960967993754879E-2</c:v>
                </c:pt>
                <c:pt idx="1">
                  <c:v>0.10070257611241218</c:v>
                </c:pt>
                <c:pt idx="2">
                  <c:v>0.11813687223523289</c:v>
                </c:pt>
                <c:pt idx="3">
                  <c:v>0.36065573770491804</c:v>
                </c:pt>
                <c:pt idx="4">
                  <c:v>0.37054384595368201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invertIfNegative val="0"/>
          <c:cat>
            <c:strRef>
              <c:f>Sheet1!$A$2:$A$8</c:f>
              <c:strCache>
                <c:ptCount val="7"/>
                <c:pt idx="0">
                  <c:v>Kesinlikle Katılmıyorum (1)</c:v>
                </c:pt>
                <c:pt idx="1">
                  <c:v>Katılmıyorum (2)</c:v>
                </c:pt>
                <c:pt idx="2">
                  <c:v>Kararsızım (3)</c:v>
                </c:pt>
                <c:pt idx="3">
                  <c:v>Katılıyorum (4)</c:v>
                </c:pt>
                <c:pt idx="4">
                  <c:v>Kesinlikle Katılıyorum (5)</c:v>
                </c:pt>
                <c:pt idx="5">
                  <c:v>Yanıt yok</c:v>
                </c:pt>
                <c:pt idx="6">
                  <c:v>Görüntülenmeyen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invertIfNegative val="0"/>
          <c:cat>
            <c:strRef>
              <c:f>Sheet1!$A$2:$A$8</c:f>
              <c:strCache>
                <c:ptCount val="7"/>
                <c:pt idx="0">
                  <c:v>Kesinlikle Katılmıyorum (1)</c:v>
                </c:pt>
                <c:pt idx="1">
                  <c:v>Katılmıyorum (2)</c:v>
                </c:pt>
                <c:pt idx="2">
                  <c:v>Kararsızım (3)</c:v>
                </c:pt>
                <c:pt idx="3">
                  <c:v>Katılıyorum (4)</c:v>
                </c:pt>
                <c:pt idx="4">
                  <c:v>Kesinlikle Katılıyorum (5)</c:v>
                </c:pt>
                <c:pt idx="5">
                  <c:v>Yanıt yok</c:v>
                </c:pt>
                <c:pt idx="6">
                  <c:v>Görüntülenmeyen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7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5071104"/>
        <c:axId val="55072640"/>
      </c:barChart>
      <c:catAx>
        <c:axId val="55071104"/>
        <c:scaling>
          <c:orientation val="minMax"/>
        </c:scaling>
        <c:delete val="0"/>
        <c:axPos val="b"/>
        <c:majorTickMark val="out"/>
        <c:minorTickMark val="none"/>
        <c:tickLblPos val="nextTo"/>
        <c:crossAx val="55072640"/>
        <c:crosses val="autoZero"/>
        <c:auto val="1"/>
        <c:lblAlgn val="ctr"/>
        <c:lblOffset val="100"/>
        <c:noMultiLvlLbl val="0"/>
      </c:catAx>
      <c:valAx>
        <c:axId val="55072640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5507110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Sheet1!$A$2:$A$8</c:f>
              <c:strCache>
                <c:ptCount val="7"/>
                <c:pt idx="0">
                  <c:v>Kesinlikle Katılmıyorum (1)</c:v>
                </c:pt>
                <c:pt idx="1">
                  <c:v>Katılmıyorum (2)</c:v>
                </c:pt>
                <c:pt idx="2">
                  <c:v>Kararsızım (3)</c:v>
                </c:pt>
                <c:pt idx="3">
                  <c:v>Katılıyorum (4)</c:v>
                </c:pt>
                <c:pt idx="4">
                  <c:v>Kesinlikle Katılıyorum (5)</c:v>
                </c:pt>
                <c:pt idx="5">
                  <c:v>Yanıt yok</c:v>
                </c:pt>
                <c:pt idx="6">
                  <c:v>Görüntülenmeyen</c:v>
                </c:pt>
              </c:strCache>
            </c:strRef>
          </c:cat>
          <c:val>
            <c:numRef>
              <c:f>Sheet1!$B$2:$B$8</c:f>
              <c:numCache>
                <c:formatCode>0.00%</c:formatCode>
                <c:ptCount val="7"/>
                <c:pt idx="0">
                  <c:v>0.3289097059588863</c:v>
                </c:pt>
                <c:pt idx="1">
                  <c:v>0.40228987769971375</c:v>
                </c:pt>
                <c:pt idx="2">
                  <c:v>0.16549570647931305</c:v>
                </c:pt>
                <c:pt idx="3">
                  <c:v>7.9625292740046844E-2</c:v>
                </c:pt>
                <c:pt idx="4">
                  <c:v>2.3679417122040074E-2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cat>
            <c:strRef>
              <c:f>Sheet1!$A$2:$A$8</c:f>
              <c:strCache>
                <c:ptCount val="7"/>
                <c:pt idx="0">
                  <c:v>Kesinlikle Katılmıyorum (1)</c:v>
                </c:pt>
                <c:pt idx="1">
                  <c:v>Katılmıyorum (2)</c:v>
                </c:pt>
                <c:pt idx="2">
                  <c:v>Kararsızım (3)</c:v>
                </c:pt>
                <c:pt idx="3">
                  <c:v>Katılıyorum (4)</c:v>
                </c:pt>
                <c:pt idx="4">
                  <c:v>Kesinlikle Katılıyorum (5)</c:v>
                </c:pt>
                <c:pt idx="5">
                  <c:v>Yanıt yok</c:v>
                </c:pt>
                <c:pt idx="6">
                  <c:v>Görüntülenmeyen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cat>
            <c:strRef>
              <c:f>Sheet1!$A$2:$A$8</c:f>
              <c:strCache>
                <c:ptCount val="7"/>
                <c:pt idx="0">
                  <c:v>Kesinlikle Katılmıyorum (1)</c:v>
                </c:pt>
                <c:pt idx="1">
                  <c:v>Katılmıyorum (2)</c:v>
                </c:pt>
                <c:pt idx="2">
                  <c:v>Kararsızım (3)</c:v>
                </c:pt>
                <c:pt idx="3">
                  <c:v>Katılıyorum (4)</c:v>
                </c:pt>
                <c:pt idx="4">
                  <c:v>Kesinlikle Katılıyorum (5)</c:v>
                </c:pt>
                <c:pt idx="5">
                  <c:v>Yanıt yok</c:v>
                </c:pt>
                <c:pt idx="6">
                  <c:v>Görüntülenmeyen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7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5115136"/>
        <c:axId val="55923840"/>
      </c:barChart>
      <c:catAx>
        <c:axId val="55115136"/>
        <c:scaling>
          <c:orientation val="minMax"/>
        </c:scaling>
        <c:delete val="0"/>
        <c:axPos val="b"/>
        <c:majorTickMark val="out"/>
        <c:minorTickMark val="none"/>
        <c:tickLblPos val="nextTo"/>
        <c:crossAx val="55923840"/>
        <c:crosses val="autoZero"/>
        <c:auto val="1"/>
        <c:lblAlgn val="ctr"/>
        <c:lblOffset val="100"/>
        <c:noMultiLvlLbl val="0"/>
      </c:catAx>
      <c:valAx>
        <c:axId val="55923840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5511513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Sheet1!$A$2:$A$8</c:f>
              <c:strCache>
                <c:ptCount val="7"/>
                <c:pt idx="0">
                  <c:v>Kesinlikle Katılmıyorum (1)</c:v>
                </c:pt>
                <c:pt idx="1">
                  <c:v>Katılmıyorum (2)</c:v>
                </c:pt>
                <c:pt idx="2">
                  <c:v>Kararsızım (3)</c:v>
                </c:pt>
                <c:pt idx="3">
                  <c:v>Katılıyorum (4)</c:v>
                </c:pt>
                <c:pt idx="4">
                  <c:v>Kesinlikle Katılıyorum (5)</c:v>
                </c:pt>
                <c:pt idx="5">
                  <c:v>Yanıt yok</c:v>
                </c:pt>
                <c:pt idx="6">
                  <c:v>Görüntülenmeyen</c:v>
                </c:pt>
              </c:strCache>
            </c:strRef>
          </c:cat>
          <c:val>
            <c:numRef>
              <c:f>Sheet1!$B$2:$B$8</c:f>
              <c:numCache>
                <c:formatCode>0.00%</c:formatCode>
                <c:ptCount val="7"/>
                <c:pt idx="0">
                  <c:v>0.76502732240437155</c:v>
                </c:pt>
                <c:pt idx="1">
                  <c:v>8.8732760863908411E-2</c:v>
                </c:pt>
                <c:pt idx="2">
                  <c:v>4.8399687743950037E-2</c:v>
                </c:pt>
                <c:pt idx="3">
                  <c:v>3.9032006245121001E-2</c:v>
                </c:pt>
                <c:pt idx="4">
                  <c:v>5.880822274264897E-2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cat>
            <c:strRef>
              <c:f>Sheet1!$A$2:$A$8</c:f>
              <c:strCache>
                <c:ptCount val="7"/>
                <c:pt idx="0">
                  <c:v>Kesinlikle Katılmıyorum (1)</c:v>
                </c:pt>
                <c:pt idx="1">
                  <c:v>Katılmıyorum (2)</c:v>
                </c:pt>
                <c:pt idx="2">
                  <c:v>Kararsızım (3)</c:v>
                </c:pt>
                <c:pt idx="3">
                  <c:v>Katılıyorum (4)</c:v>
                </c:pt>
                <c:pt idx="4">
                  <c:v>Kesinlikle Katılıyorum (5)</c:v>
                </c:pt>
                <c:pt idx="5">
                  <c:v>Yanıt yok</c:v>
                </c:pt>
                <c:pt idx="6">
                  <c:v>Görüntülenmeyen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cat>
            <c:strRef>
              <c:f>Sheet1!$A$2:$A$8</c:f>
              <c:strCache>
                <c:ptCount val="7"/>
                <c:pt idx="0">
                  <c:v>Kesinlikle Katılmıyorum (1)</c:v>
                </c:pt>
                <c:pt idx="1">
                  <c:v>Katılmıyorum (2)</c:v>
                </c:pt>
                <c:pt idx="2">
                  <c:v>Kararsızım (3)</c:v>
                </c:pt>
                <c:pt idx="3">
                  <c:v>Katılıyorum (4)</c:v>
                </c:pt>
                <c:pt idx="4">
                  <c:v>Kesinlikle Katılıyorum (5)</c:v>
                </c:pt>
                <c:pt idx="5">
                  <c:v>Yanıt yok</c:v>
                </c:pt>
                <c:pt idx="6">
                  <c:v>Görüntülenmeyen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7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5954048"/>
        <c:axId val="55959936"/>
      </c:barChart>
      <c:catAx>
        <c:axId val="55954048"/>
        <c:scaling>
          <c:orientation val="minMax"/>
        </c:scaling>
        <c:delete val="0"/>
        <c:axPos val="b"/>
        <c:majorTickMark val="out"/>
        <c:minorTickMark val="none"/>
        <c:tickLblPos val="nextTo"/>
        <c:crossAx val="55959936"/>
        <c:crosses val="autoZero"/>
        <c:auto val="1"/>
        <c:lblAlgn val="ctr"/>
        <c:lblOffset val="100"/>
        <c:noMultiLvlLbl val="0"/>
      </c:catAx>
      <c:valAx>
        <c:axId val="55959936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559540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Sheet1!$A$2:$A$8</c:f>
              <c:strCache>
                <c:ptCount val="7"/>
                <c:pt idx="0">
                  <c:v>Kesinlikle Katılmıyorum (1)</c:v>
                </c:pt>
                <c:pt idx="1">
                  <c:v>Katılmıyorum (2)</c:v>
                </c:pt>
                <c:pt idx="2">
                  <c:v>Kararsızım (3)</c:v>
                </c:pt>
                <c:pt idx="3">
                  <c:v>Katılıyorum (4)</c:v>
                </c:pt>
                <c:pt idx="4">
                  <c:v>Kesinlikle Katılıyorum (5)</c:v>
                </c:pt>
                <c:pt idx="5">
                  <c:v>Yanıt yok</c:v>
                </c:pt>
                <c:pt idx="6">
                  <c:v>Görüntülenmeyen</c:v>
                </c:pt>
              </c:strCache>
            </c:strRef>
          </c:cat>
          <c:val>
            <c:numRef>
              <c:f>Sheet1!$B$2:$B$8</c:f>
              <c:numCache>
                <c:formatCode>0.00%</c:formatCode>
                <c:ptCount val="7"/>
                <c:pt idx="0">
                  <c:v>8.3008066614623996E-2</c:v>
                </c:pt>
                <c:pt idx="1">
                  <c:v>6.6614623991673172E-2</c:v>
                </c:pt>
                <c:pt idx="2">
                  <c:v>5.6206088992974239E-2</c:v>
                </c:pt>
                <c:pt idx="3">
                  <c:v>0.17616445485297944</c:v>
                </c:pt>
                <c:pt idx="4">
                  <c:v>0.61800676554774914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cat>
            <c:strRef>
              <c:f>Sheet1!$A$2:$A$8</c:f>
              <c:strCache>
                <c:ptCount val="7"/>
                <c:pt idx="0">
                  <c:v>Kesinlikle Katılmıyorum (1)</c:v>
                </c:pt>
                <c:pt idx="1">
                  <c:v>Katılmıyorum (2)</c:v>
                </c:pt>
                <c:pt idx="2">
                  <c:v>Kararsızım (3)</c:v>
                </c:pt>
                <c:pt idx="3">
                  <c:v>Katılıyorum (4)</c:v>
                </c:pt>
                <c:pt idx="4">
                  <c:v>Kesinlikle Katılıyorum (5)</c:v>
                </c:pt>
                <c:pt idx="5">
                  <c:v>Yanıt yok</c:v>
                </c:pt>
                <c:pt idx="6">
                  <c:v>Görüntülenmeyen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cat>
            <c:strRef>
              <c:f>Sheet1!$A$2:$A$8</c:f>
              <c:strCache>
                <c:ptCount val="7"/>
                <c:pt idx="0">
                  <c:v>Kesinlikle Katılmıyorum (1)</c:v>
                </c:pt>
                <c:pt idx="1">
                  <c:v>Katılmıyorum (2)</c:v>
                </c:pt>
                <c:pt idx="2">
                  <c:v>Kararsızım (3)</c:v>
                </c:pt>
                <c:pt idx="3">
                  <c:v>Katılıyorum (4)</c:v>
                </c:pt>
                <c:pt idx="4">
                  <c:v>Kesinlikle Katılıyorum (5)</c:v>
                </c:pt>
                <c:pt idx="5">
                  <c:v>Yanıt yok</c:v>
                </c:pt>
                <c:pt idx="6">
                  <c:v>Görüntülenmeyen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7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5179136"/>
        <c:axId val="55180672"/>
      </c:barChart>
      <c:catAx>
        <c:axId val="55179136"/>
        <c:scaling>
          <c:orientation val="minMax"/>
        </c:scaling>
        <c:delete val="0"/>
        <c:axPos val="b"/>
        <c:majorTickMark val="out"/>
        <c:minorTickMark val="none"/>
        <c:tickLblPos val="nextTo"/>
        <c:crossAx val="55180672"/>
        <c:crosses val="autoZero"/>
        <c:auto val="1"/>
        <c:lblAlgn val="ctr"/>
        <c:lblOffset val="100"/>
        <c:noMultiLvlLbl val="0"/>
      </c:catAx>
      <c:valAx>
        <c:axId val="55180672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5517913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Sheet1!$A$2:$A$8</c:f>
              <c:strCache>
                <c:ptCount val="7"/>
                <c:pt idx="0">
                  <c:v>Kesinlikle Katılmıyorum (1)</c:v>
                </c:pt>
                <c:pt idx="1">
                  <c:v>Katılmıyorum (2)</c:v>
                </c:pt>
                <c:pt idx="2">
                  <c:v>Kararsızım (3)</c:v>
                </c:pt>
                <c:pt idx="3">
                  <c:v>Katılıyorum (4)</c:v>
                </c:pt>
                <c:pt idx="4">
                  <c:v>Kesinlikle Katılıyorum (5)</c:v>
                </c:pt>
                <c:pt idx="5">
                  <c:v>Yanıt yok</c:v>
                </c:pt>
                <c:pt idx="6">
                  <c:v>Görüntülenmeyen</c:v>
                </c:pt>
              </c:strCache>
            </c:strRef>
          </c:cat>
          <c:val>
            <c:numRef>
              <c:f>Sheet1!$B$2:$B$8</c:f>
              <c:numCache>
                <c:formatCode>0.00%</c:formatCode>
                <c:ptCount val="7"/>
                <c:pt idx="0">
                  <c:v>0.185271922976841</c:v>
                </c:pt>
                <c:pt idx="1">
                  <c:v>0.16783762685402029</c:v>
                </c:pt>
                <c:pt idx="2">
                  <c:v>0.30887327608639081</c:v>
                </c:pt>
                <c:pt idx="3">
                  <c:v>0.20166536559979187</c:v>
                </c:pt>
                <c:pt idx="4">
                  <c:v>0.13635180848295603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cat>
            <c:strRef>
              <c:f>Sheet1!$A$2:$A$8</c:f>
              <c:strCache>
                <c:ptCount val="7"/>
                <c:pt idx="0">
                  <c:v>Kesinlikle Katılmıyorum (1)</c:v>
                </c:pt>
                <c:pt idx="1">
                  <c:v>Katılmıyorum (2)</c:v>
                </c:pt>
                <c:pt idx="2">
                  <c:v>Kararsızım (3)</c:v>
                </c:pt>
                <c:pt idx="3">
                  <c:v>Katılıyorum (4)</c:v>
                </c:pt>
                <c:pt idx="4">
                  <c:v>Kesinlikle Katılıyorum (5)</c:v>
                </c:pt>
                <c:pt idx="5">
                  <c:v>Yanıt yok</c:v>
                </c:pt>
                <c:pt idx="6">
                  <c:v>Görüntülenmeyen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cat>
            <c:strRef>
              <c:f>Sheet1!$A$2:$A$8</c:f>
              <c:strCache>
                <c:ptCount val="7"/>
                <c:pt idx="0">
                  <c:v>Kesinlikle Katılmıyorum (1)</c:v>
                </c:pt>
                <c:pt idx="1">
                  <c:v>Katılmıyorum (2)</c:v>
                </c:pt>
                <c:pt idx="2">
                  <c:v>Kararsızım (3)</c:v>
                </c:pt>
                <c:pt idx="3">
                  <c:v>Katılıyorum (4)</c:v>
                </c:pt>
                <c:pt idx="4">
                  <c:v>Kesinlikle Katılıyorum (5)</c:v>
                </c:pt>
                <c:pt idx="5">
                  <c:v>Yanıt yok</c:v>
                </c:pt>
                <c:pt idx="6">
                  <c:v>Görüntülenmeyen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7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8033280"/>
        <c:axId val="58034816"/>
      </c:barChart>
      <c:catAx>
        <c:axId val="58033280"/>
        <c:scaling>
          <c:orientation val="minMax"/>
        </c:scaling>
        <c:delete val="0"/>
        <c:axPos val="b"/>
        <c:majorTickMark val="out"/>
        <c:minorTickMark val="none"/>
        <c:tickLblPos val="nextTo"/>
        <c:crossAx val="58034816"/>
        <c:crosses val="autoZero"/>
        <c:auto val="1"/>
        <c:lblAlgn val="ctr"/>
        <c:lblOffset val="100"/>
        <c:noMultiLvlLbl val="0"/>
      </c:catAx>
      <c:valAx>
        <c:axId val="58034816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5803328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Sheet1!$A$2:$A$8</c:f>
              <c:strCache>
                <c:ptCount val="7"/>
                <c:pt idx="0">
                  <c:v>Kesinlikle Katılmıyorum (1)</c:v>
                </c:pt>
                <c:pt idx="1">
                  <c:v>Katılmıyorum (2)</c:v>
                </c:pt>
                <c:pt idx="2">
                  <c:v>Kararsızım (3)</c:v>
                </c:pt>
                <c:pt idx="3">
                  <c:v>Katılıyorum (4)</c:v>
                </c:pt>
                <c:pt idx="4">
                  <c:v>Kesinlikle Katılıyorum (5)</c:v>
                </c:pt>
                <c:pt idx="5">
                  <c:v>Yanıt yok</c:v>
                </c:pt>
                <c:pt idx="6">
                  <c:v>Görüntülenmeyen</c:v>
                </c:pt>
              </c:strCache>
            </c:strRef>
          </c:cat>
          <c:val>
            <c:numRef>
              <c:f>Sheet1!$B$2:$B$8</c:f>
              <c:numCache>
                <c:formatCode>0.00%</c:formatCode>
                <c:ptCount val="7"/>
                <c:pt idx="0">
                  <c:v>0.20166536559979187</c:v>
                </c:pt>
                <c:pt idx="1">
                  <c:v>0.15820973198022378</c:v>
                </c:pt>
                <c:pt idx="2">
                  <c:v>0.37939110070257615</c:v>
                </c:pt>
                <c:pt idx="3">
                  <c:v>0.17642466822794692</c:v>
                </c:pt>
                <c:pt idx="4">
                  <c:v>8.4309133489461369E-2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cat>
            <c:strRef>
              <c:f>Sheet1!$A$2:$A$8</c:f>
              <c:strCache>
                <c:ptCount val="7"/>
                <c:pt idx="0">
                  <c:v>Kesinlikle Katılmıyorum (1)</c:v>
                </c:pt>
                <c:pt idx="1">
                  <c:v>Katılmıyorum (2)</c:v>
                </c:pt>
                <c:pt idx="2">
                  <c:v>Kararsızım (3)</c:v>
                </c:pt>
                <c:pt idx="3">
                  <c:v>Katılıyorum (4)</c:v>
                </c:pt>
                <c:pt idx="4">
                  <c:v>Kesinlikle Katılıyorum (5)</c:v>
                </c:pt>
                <c:pt idx="5">
                  <c:v>Yanıt yok</c:v>
                </c:pt>
                <c:pt idx="6">
                  <c:v>Görüntülenmeyen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cat>
            <c:strRef>
              <c:f>Sheet1!$A$2:$A$8</c:f>
              <c:strCache>
                <c:ptCount val="7"/>
                <c:pt idx="0">
                  <c:v>Kesinlikle Katılmıyorum (1)</c:v>
                </c:pt>
                <c:pt idx="1">
                  <c:v>Katılmıyorum (2)</c:v>
                </c:pt>
                <c:pt idx="2">
                  <c:v>Kararsızım (3)</c:v>
                </c:pt>
                <c:pt idx="3">
                  <c:v>Katılıyorum (4)</c:v>
                </c:pt>
                <c:pt idx="4">
                  <c:v>Kesinlikle Katılıyorum (5)</c:v>
                </c:pt>
                <c:pt idx="5">
                  <c:v>Yanıt yok</c:v>
                </c:pt>
                <c:pt idx="6">
                  <c:v>Görüntülenmeyen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7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8114432"/>
        <c:axId val="58115968"/>
      </c:barChart>
      <c:catAx>
        <c:axId val="58114432"/>
        <c:scaling>
          <c:orientation val="minMax"/>
        </c:scaling>
        <c:delete val="0"/>
        <c:axPos val="b"/>
        <c:majorTickMark val="out"/>
        <c:minorTickMark val="none"/>
        <c:tickLblPos val="nextTo"/>
        <c:crossAx val="58115968"/>
        <c:crosses val="autoZero"/>
        <c:auto val="1"/>
        <c:lblAlgn val="ctr"/>
        <c:lblOffset val="100"/>
        <c:noMultiLvlLbl val="0"/>
      </c:catAx>
      <c:valAx>
        <c:axId val="58115968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581144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Sheet1!$A$2:$A$8</c:f>
              <c:strCache>
                <c:ptCount val="7"/>
                <c:pt idx="0">
                  <c:v>Kesinlikle Katılmıyorum (1)</c:v>
                </c:pt>
                <c:pt idx="1">
                  <c:v>Katılmıyorum (2)</c:v>
                </c:pt>
                <c:pt idx="2">
                  <c:v>Kararsızım (3)</c:v>
                </c:pt>
                <c:pt idx="3">
                  <c:v>Katılıyorum (4)</c:v>
                </c:pt>
                <c:pt idx="4">
                  <c:v>Kesinlikle Katılıyorum (5)</c:v>
                </c:pt>
                <c:pt idx="5">
                  <c:v>Yanıt yok</c:v>
                </c:pt>
                <c:pt idx="6">
                  <c:v>Görüntülenmeyen</c:v>
                </c:pt>
              </c:strCache>
            </c:strRef>
          </c:cat>
          <c:val>
            <c:numRef>
              <c:f>Sheet1!$B$2:$B$8</c:f>
              <c:numCache>
                <c:formatCode>0.00%</c:formatCode>
                <c:ptCount val="7"/>
                <c:pt idx="0">
                  <c:v>2.0036429872495445E-2</c:v>
                </c:pt>
                <c:pt idx="1">
                  <c:v>5.490502211813688E-2</c:v>
                </c:pt>
                <c:pt idx="2">
                  <c:v>8.0145719489981782E-2</c:v>
                </c:pt>
                <c:pt idx="3">
                  <c:v>0.40255009107468126</c:v>
                </c:pt>
                <c:pt idx="4">
                  <c:v>0.44236273744470467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cat>
            <c:strRef>
              <c:f>Sheet1!$A$2:$A$8</c:f>
              <c:strCache>
                <c:ptCount val="7"/>
                <c:pt idx="0">
                  <c:v>Kesinlikle Katılmıyorum (1)</c:v>
                </c:pt>
                <c:pt idx="1">
                  <c:v>Katılmıyorum (2)</c:v>
                </c:pt>
                <c:pt idx="2">
                  <c:v>Kararsızım (3)</c:v>
                </c:pt>
                <c:pt idx="3">
                  <c:v>Katılıyorum (4)</c:v>
                </c:pt>
                <c:pt idx="4">
                  <c:v>Kesinlikle Katılıyorum (5)</c:v>
                </c:pt>
                <c:pt idx="5">
                  <c:v>Yanıt yok</c:v>
                </c:pt>
                <c:pt idx="6">
                  <c:v>Görüntülenmeyen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cat>
            <c:strRef>
              <c:f>Sheet1!$A$2:$A$8</c:f>
              <c:strCache>
                <c:ptCount val="7"/>
                <c:pt idx="0">
                  <c:v>Kesinlikle Katılmıyorum (1)</c:v>
                </c:pt>
                <c:pt idx="1">
                  <c:v>Katılmıyorum (2)</c:v>
                </c:pt>
                <c:pt idx="2">
                  <c:v>Kararsızım (3)</c:v>
                </c:pt>
                <c:pt idx="3">
                  <c:v>Katılıyorum (4)</c:v>
                </c:pt>
                <c:pt idx="4">
                  <c:v>Kesinlikle Katılıyorum (5)</c:v>
                </c:pt>
                <c:pt idx="5">
                  <c:v>Yanıt yok</c:v>
                </c:pt>
                <c:pt idx="6">
                  <c:v>Görüntülenmeyen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7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6953088"/>
        <c:axId val="96954624"/>
      </c:barChart>
      <c:catAx>
        <c:axId val="96953088"/>
        <c:scaling>
          <c:orientation val="minMax"/>
        </c:scaling>
        <c:delete val="0"/>
        <c:axPos val="b"/>
        <c:majorTickMark val="out"/>
        <c:minorTickMark val="none"/>
        <c:tickLblPos val="nextTo"/>
        <c:crossAx val="96954624"/>
        <c:crosses val="autoZero"/>
        <c:auto val="1"/>
        <c:lblAlgn val="ctr"/>
        <c:lblOffset val="100"/>
        <c:noMultiLvlLbl val="0"/>
      </c:catAx>
      <c:valAx>
        <c:axId val="96954624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9695308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Sheet1!$A$2:$A$8</c:f>
              <c:strCache>
                <c:ptCount val="7"/>
                <c:pt idx="0">
                  <c:v>Kesinlikle Katılmıyorum (1)</c:v>
                </c:pt>
                <c:pt idx="1">
                  <c:v>Katılmıyorum (2)</c:v>
                </c:pt>
                <c:pt idx="2">
                  <c:v>Kararsızım (3)</c:v>
                </c:pt>
                <c:pt idx="3">
                  <c:v>Katılıyorum (4)</c:v>
                </c:pt>
                <c:pt idx="4">
                  <c:v>Kesinlikle Katılıyorum (5)</c:v>
                </c:pt>
                <c:pt idx="5">
                  <c:v>Yanıt yok</c:v>
                </c:pt>
                <c:pt idx="6">
                  <c:v>Görüntülenmeyen</c:v>
                </c:pt>
              </c:strCache>
            </c:strRef>
          </c:cat>
          <c:val>
            <c:numRef>
              <c:f>Sheet1!$B$2:$B$8</c:f>
              <c:numCache>
                <c:formatCode>0.00%</c:formatCode>
                <c:ptCount val="7"/>
                <c:pt idx="0">
                  <c:v>0.46109810044236271</c:v>
                </c:pt>
                <c:pt idx="1">
                  <c:v>0.26723913609159511</c:v>
                </c:pt>
                <c:pt idx="2">
                  <c:v>0.10981004423627376</c:v>
                </c:pt>
                <c:pt idx="3">
                  <c:v>0.11579495186052563</c:v>
                </c:pt>
                <c:pt idx="4">
                  <c:v>4.6057767369242789E-2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cat>
            <c:strRef>
              <c:f>Sheet1!$A$2:$A$8</c:f>
              <c:strCache>
                <c:ptCount val="7"/>
                <c:pt idx="0">
                  <c:v>Kesinlikle Katılmıyorum (1)</c:v>
                </c:pt>
                <c:pt idx="1">
                  <c:v>Katılmıyorum (2)</c:v>
                </c:pt>
                <c:pt idx="2">
                  <c:v>Kararsızım (3)</c:v>
                </c:pt>
                <c:pt idx="3">
                  <c:v>Katılıyorum (4)</c:v>
                </c:pt>
                <c:pt idx="4">
                  <c:v>Kesinlikle Katılıyorum (5)</c:v>
                </c:pt>
                <c:pt idx="5">
                  <c:v>Yanıt yok</c:v>
                </c:pt>
                <c:pt idx="6">
                  <c:v>Görüntülenmeyen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cat>
            <c:strRef>
              <c:f>Sheet1!$A$2:$A$8</c:f>
              <c:strCache>
                <c:ptCount val="7"/>
                <c:pt idx="0">
                  <c:v>Kesinlikle Katılmıyorum (1)</c:v>
                </c:pt>
                <c:pt idx="1">
                  <c:v>Katılmıyorum (2)</c:v>
                </c:pt>
                <c:pt idx="2">
                  <c:v>Kararsızım (3)</c:v>
                </c:pt>
                <c:pt idx="3">
                  <c:v>Katılıyorum (4)</c:v>
                </c:pt>
                <c:pt idx="4">
                  <c:v>Kesinlikle Katılıyorum (5)</c:v>
                </c:pt>
                <c:pt idx="5">
                  <c:v>Yanıt yok</c:v>
                </c:pt>
                <c:pt idx="6">
                  <c:v>Görüntülenmeyen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7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7292288"/>
        <c:axId val="97293824"/>
      </c:barChart>
      <c:catAx>
        <c:axId val="97292288"/>
        <c:scaling>
          <c:orientation val="minMax"/>
        </c:scaling>
        <c:delete val="0"/>
        <c:axPos val="b"/>
        <c:majorTickMark val="out"/>
        <c:minorTickMark val="none"/>
        <c:tickLblPos val="nextTo"/>
        <c:crossAx val="97293824"/>
        <c:crosses val="autoZero"/>
        <c:auto val="1"/>
        <c:lblAlgn val="ctr"/>
        <c:lblOffset val="100"/>
        <c:noMultiLvlLbl val="0"/>
      </c:catAx>
      <c:valAx>
        <c:axId val="97293824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9729228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0795664C-C154-4895-867B-28F93F472B21}" type="datetimeFigureOut">
              <a:rPr lang="fa-IR" smtClean="0"/>
              <a:t>17/08/1437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31B03A85-606F-46C3-93EC-57594863235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0385207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B03A85-606F-46C3-93EC-57594863235B}" type="slidenum">
              <a:rPr lang="fa-IR" smtClean="0"/>
              <a:t>9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904129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9D34E-6B2E-4F4F-9485-15F5EF697332}" type="datetimeFigureOut">
              <a:rPr lang="fa-IR" smtClean="0"/>
              <a:t>17/08/1437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42129-69E1-4F38-8477-7E2B070A3C4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21040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9D34E-6B2E-4F4F-9485-15F5EF697332}" type="datetimeFigureOut">
              <a:rPr lang="fa-IR" smtClean="0"/>
              <a:t>17/08/1437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42129-69E1-4F38-8477-7E2B070A3C4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070037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9D34E-6B2E-4F4F-9485-15F5EF697332}" type="datetimeFigureOut">
              <a:rPr lang="fa-IR" smtClean="0"/>
              <a:t>17/08/1437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42129-69E1-4F38-8477-7E2B070A3C4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60414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9D34E-6B2E-4F4F-9485-15F5EF697332}" type="datetimeFigureOut">
              <a:rPr lang="fa-IR" smtClean="0"/>
              <a:t>17/08/1437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42129-69E1-4F38-8477-7E2B070A3C4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608766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9D34E-6B2E-4F4F-9485-15F5EF697332}" type="datetimeFigureOut">
              <a:rPr lang="fa-IR" smtClean="0"/>
              <a:t>17/08/1437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42129-69E1-4F38-8477-7E2B070A3C4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58016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9D34E-6B2E-4F4F-9485-15F5EF697332}" type="datetimeFigureOut">
              <a:rPr lang="fa-IR" smtClean="0"/>
              <a:t>17/08/1437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42129-69E1-4F38-8477-7E2B070A3C4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34117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9D34E-6B2E-4F4F-9485-15F5EF697332}" type="datetimeFigureOut">
              <a:rPr lang="fa-IR" smtClean="0"/>
              <a:t>17/08/1437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42129-69E1-4F38-8477-7E2B070A3C4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043241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9D34E-6B2E-4F4F-9485-15F5EF697332}" type="datetimeFigureOut">
              <a:rPr lang="fa-IR" smtClean="0"/>
              <a:t>17/08/1437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42129-69E1-4F38-8477-7E2B070A3C4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76801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9D34E-6B2E-4F4F-9485-15F5EF697332}" type="datetimeFigureOut">
              <a:rPr lang="fa-IR" smtClean="0"/>
              <a:t>17/08/1437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42129-69E1-4F38-8477-7E2B070A3C4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4468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9D34E-6B2E-4F4F-9485-15F5EF697332}" type="datetimeFigureOut">
              <a:rPr lang="fa-IR" smtClean="0"/>
              <a:t>17/08/1437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42129-69E1-4F38-8477-7E2B070A3C4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588564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9D34E-6B2E-4F4F-9485-15F5EF697332}" type="datetimeFigureOut">
              <a:rPr lang="fa-IR" smtClean="0"/>
              <a:t>17/08/1437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42129-69E1-4F38-8477-7E2B070A3C4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29560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49D34E-6B2E-4F4F-9485-15F5EF697332}" type="datetimeFigureOut">
              <a:rPr lang="fa-IR" smtClean="0"/>
              <a:t>17/08/1437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342129-69E1-4F38-8477-7E2B070A3C4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2011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ZORUNLU HIZMET CALISTAYI</a:t>
            </a:r>
            <a:endParaRPr lang="fa-IR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ANKET SONUCLARI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0808960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8-Tıp </a:t>
            </a:r>
            <a:r>
              <a:rPr lang="en-US" dirty="0" err="1" smtClean="0"/>
              <a:t>fakültesinde</a:t>
            </a:r>
            <a:r>
              <a:rPr lang="en-US" dirty="0" smtClean="0"/>
              <a:t> </a:t>
            </a:r>
            <a:r>
              <a:rPr lang="en-US" dirty="0" err="1" smtClean="0"/>
              <a:t>eğitimin</a:t>
            </a:r>
            <a:r>
              <a:rPr lang="en-US" dirty="0" smtClean="0"/>
              <a:t> </a:t>
            </a:r>
            <a:r>
              <a:rPr lang="en-US" dirty="0" err="1" smtClean="0"/>
              <a:t>niteliğinde</a:t>
            </a:r>
            <a:r>
              <a:rPr lang="en-US" dirty="0" smtClean="0"/>
              <a:t> </a:t>
            </a:r>
            <a:r>
              <a:rPr lang="en-US" dirty="0" err="1" smtClean="0"/>
              <a:t>sorunlar</a:t>
            </a:r>
            <a:r>
              <a:rPr lang="en-US" dirty="0" smtClean="0"/>
              <a:t> </a:t>
            </a:r>
            <a:r>
              <a:rPr lang="en-US" dirty="0" err="1" smtClean="0"/>
              <a:t>vardır</a:t>
            </a:r>
            <a:endParaRPr lang="fa-I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2710920"/>
              </p:ext>
            </p:extLst>
          </p:nvPr>
        </p:nvGraphicFramePr>
        <p:xfrm>
          <a:off x="467544" y="1628800"/>
          <a:ext cx="8229600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655493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9-Zorunlu </a:t>
            </a:r>
            <a:r>
              <a:rPr lang="en-US" dirty="0" err="1" smtClean="0"/>
              <a:t>hizmet</a:t>
            </a:r>
            <a:r>
              <a:rPr lang="en-US" dirty="0" smtClean="0"/>
              <a:t>, tıp </a:t>
            </a:r>
            <a:r>
              <a:rPr lang="en-US" dirty="0" err="1" smtClean="0"/>
              <a:t>fakültesindeki</a:t>
            </a:r>
            <a:r>
              <a:rPr lang="en-US" dirty="0" smtClean="0"/>
              <a:t> </a:t>
            </a:r>
            <a:r>
              <a:rPr lang="en-US" dirty="0" err="1" smtClean="0"/>
              <a:t>eğitiminin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parçası</a:t>
            </a:r>
            <a:r>
              <a:rPr lang="en-US" dirty="0" smtClean="0"/>
              <a:t>/</a:t>
            </a:r>
            <a:r>
              <a:rPr lang="en-US" dirty="0" err="1" smtClean="0"/>
              <a:t>devamıdır</a:t>
            </a:r>
            <a:endParaRPr lang="fa-I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5486752"/>
              </p:ext>
            </p:extLst>
          </p:nvPr>
        </p:nvGraphicFramePr>
        <p:xfrm>
          <a:off x="457200" y="1600200"/>
          <a:ext cx="8229600" cy="47811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21514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10-İhtisasa </a:t>
            </a:r>
            <a:r>
              <a:rPr lang="en-US" dirty="0" err="1" smtClean="0"/>
              <a:t>girişi</a:t>
            </a:r>
            <a:r>
              <a:rPr lang="en-US" dirty="0" smtClean="0"/>
              <a:t> </a:t>
            </a:r>
            <a:r>
              <a:rPr lang="en-US" dirty="0" err="1" smtClean="0"/>
              <a:t>engelleyen</a:t>
            </a:r>
            <a:r>
              <a:rPr lang="en-US" dirty="0" smtClean="0"/>
              <a:t> </a:t>
            </a:r>
            <a:r>
              <a:rPr lang="en-US" dirty="0" err="1" smtClean="0"/>
              <a:t>tasarı</a:t>
            </a:r>
            <a:r>
              <a:rPr lang="en-US" dirty="0" smtClean="0"/>
              <a:t> </a:t>
            </a:r>
            <a:r>
              <a:rPr lang="en-US" dirty="0" err="1" smtClean="0"/>
              <a:t>maddesi</a:t>
            </a:r>
            <a:r>
              <a:rPr lang="en-US" dirty="0" smtClean="0"/>
              <a:t> </a:t>
            </a:r>
            <a:r>
              <a:rPr lang="en-US" dirty="0" err="1" smtClean="0"/>
              <a:t>geri</a:t>
            </a:r>
            <a:r>
              <a:rPr lang="en-US" dirty="0" smtClean="0"/>
              <a:t> </a:t>
            </a:r>
            <a:r>
              <a:rPr lang="en-US" dirty="0" err="1" smtClean="0"/>
              <a:t>çekilmelidir</a:t>
            </a:r>
            <a:endParaRPr lang="fa-I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4286990"/>
              </p:ext>
            </p:extLst>
          </p:nvPr>
        </p:nvGraphicFramePr>
        <p:xfrm>
          <a:off x="457200" y="1600200"/>
          <a:ext cx="8229600" cy="49251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159522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11-Birinci </a:t>
            </a:r>
            <a:r>
              <a:rPr lang="en-US" dirty="0" err="1" smtClean="0"/>
              <a:t>basamak</a:t>
            </a:r>
            <a:r>
              <a:rPr lang="en-US" dirty="0" smtClean="0"/>
              <a:t> </a:t>
            </a:r>
            <a:r>
              <a:rPr lang="en-US" dirty="0" err="1" smtClean="0"/>
              <a:t>hekimliği</a:t>
            </a:r>
            <a:r>
              <a:rPr lang="en-US" dirty="0" smtClean="0"/>
              <a:t> </a:t>
            </a:r>
            <a:r>
              <a:rPr lang="en-US" dirty="0" err="1" smtClean="0"/>
              <a:t>özendirilmelidir</a:t>
            </a:r>
            <a:endParaRPr lang="fa-I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3328021"/>
              </p:ext>
            </p:extLst>
          </p:nvPr>
        </p:nvGraphicFramePr>
        <p:xfrm>
          <a:off x="457200" y="1600200"/>
          <a:ext cx="8229600" cy="47811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177737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12-Tıp </a:t>
            </a:r>
            <a:r>
              <a:rPr lang="en-US" sz="3600" dirty="0" err="1" smtClean="0"/>
              <a:t>fakültelerinin</a:t>
            </a:r>
            <a:r>
              <a:rPr lang="en-US" sz="3600" dirty="0" smtClean="0"/>
              <a:t> </a:t>
            </a:r>
            <a:r>
              <a:rPr lang="en-US" sz="3600" dirty="0" err="1" smtClean="0"/>
              <a:t>akreditasyonu</a:t>
            </a:r>
            <a:r>
              <a:rPr lang="en-US" sz="3600" dirty="0" smtClean="0"/>
              <a:t> (</a:t>
            </a:r>
            <a:r>
              <a:rPr lang="en-US" sz="3600" dirty="0" err="1" smtClean="0"/>
              <a:t>nitelikli</a:t>
            </a:r>
            <a:r>
              <a:rPr lang="en-US" sz="3600" dirty="0" smtClean="0"/>
              <a:t> </a:t>
            </a:r>
            <a:r>
              <a:rPr lang="en-US" sz="3600" dirty="0" err="1" smtClean="0"/>
              <a:t>eğitim</a:t>
            </a:r>
            <a:r>
              <a:rPr lang="en-US" sz="3600" dirty="0" smtClean="0"/>
              <a:t> </a:t>
            </a:r>
            <a:r>
              <a:rPr lang="en-US" sz="3600" dirty="0" err="1" smtClean="0"/>
              <a:t>verdiğinin</a:t>
            </a:r>
            <a:r>
              <a:rPr lang="en-US" sz="3600" dirty="0" smtClean="0"/>
              <a:t> </a:t>
            </a:r>
            <a:r>
              <a:rPr lang="en-US" sz="3600" dirty="0" err="1" smtClean="0"/>
              <a:t>tespiti</a:t>
            </a:r>
            <a:r>
              <a:rPr lang="en-US" sz="3600" dirty="0" smtClean="0"/>
              <a:t>) </a:t>
            </a:r>
            <a:r>
              <a:rPr lang="en-US" sz="3600" dirty="0" err="1" smtClean="0"/>
              <a:t>teşvik</a:t>
            </a:r>
            <a:r>
              <a:rPr lang="en-US" sz="3600" dirty="0" smtClean="0"/>
              <a:t> </a:t>
            </a:r>
            <a:r>
              <a:rPr lang="en-US" sz="3600" dirty="0" err="1" smtClean="0"/>
              <a:t>edilmelidir</a:t>
            </a:r>
            <a:endParaRPr lang="fa-IR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6097628"/>
              </p:ext>
            </p:extLst>
          </p:nvPr>
        </p:nvGraphicFramePr>
        <p:xfrm>
          <a:off x="467544" y="1556792"/>
          <a:ext cx="8229600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79446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13-Akreditasyon </a:t>
            </a:r>
            <a:r>
              <a:rPr lang="en-US" dirty="0" err="1" smtClean="0"/>
              <a:t>şartlarının</a:t>
            </a:r>
            <a:r>
              <a:rPr lang="en-US" dirty="0" smtClean="0"/>
              <a:t> </a:t>
            </a:r>
            <a:r>
              <a:rPr lang="en-US" dirty="0" err="1" smtClean="0"/>
              <a:t>korunduğu</a:t>
            </a:r>
            <a:r>
              <a:rPr lang="en-US" dirty="0" smtClean="0"/>
              <a:t> </a:t>
            </a:r>
            <a:r>
              <a:rPr lang="en-US" dirty="0" err="1" smtClean="0"/>
              <a:t>düzenli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denetlenmelidir</a:t>
            </a:r>
            <a:endParaRPr lang="fa-I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001493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71312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14-Fakültedeki </a:t>
            </a:r>
            <a:r>
              <a:rPr lang="en-US" dirty="0" err="1" smtClean="0"/>
              <a:t>eğitimle</a:t>
            </a:r>
            <a:r>
              <a:rPr lang="en-US" dirty="0" smtClean="0"/>
              <a:t> </a:t>
            </a:r>
            <a:r>
              <a:rPr lang="en-US" dirty="0" err="1" smtClean="0"/>
              <a:t>sahadaki</a:t>
            </a:r>
            <a:r>
              <a:rPr lang="en-US" dirty="0" smtClean="0"/>
              <a:t> </a:t>
            </a:r>
            <a:r>
              <a:rPr lang="en-US" dirty="0" err="1" smtClean="0"/>
              <a:t>uyumsuzluk</a:t>
            </a:r>
            <a:r>
              <a:rPr lang="en-US" dirty="0" smtClean="0"/>
              <a:t> </a:t>
            </a:r>
            <a:r>
              <a:rPr lang="en-US" dirty="0" err="1" smtClean="0"/>
              <a:t>giderilmelidir</a:t>
            </a:r>
            <a:endParaRPr lang="fa-I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740770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795189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729135"/>
              </p:ext>
            </p:extLst>
          </p:nvPr>
        </p:nvGraphicFramePr>
        <p:xfrm>
          <a:off x="2339752" y="2276872"/>
          <a:ext cx="4968552" cy="22322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84276"/>
                <a:gridCol w="2484276"/>
              </a:tblGrid>
              <a:tr h="7440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Bu </a:t>
                      </a:r>
                      <a:r>
                        <a:rPr lang="en-US" sz="2400" u="none" strike="noStrike" dirty="0" err="1">
                          <a:effectLst/>
                        </a:rPr>
                        <a:t>sorgudaki</a:t>
                      </a:r>
                      <a:r>
                        <a:rPr lang="en-US" sz="2400" u="none" strike="noStrike" dirty="0">
                          <a:effectLst/>
                        </a:rPr>
                        <a:t> </a:t>
                      </a:r>
                      <a:r>
                        <a:rPr lang="en-US" sz="2400" u="none" strike="noStrike" dirty="0" err="1">
                          <a:effectLst/>
                        </a:rPr>
                        <a:t>kayıt</a:t>
                      </a:r>
                      <a:r>
                        <a:rPr lang="en-US" sz="2400" u="none" strike="noStrike" dirty="0">
                          <a:effectLst/>
                        </a:rPr>
                        <a:t> </a:t>
                      </a:r>
                      <a:r>
                        <a:rPr lang="en-US" sz="2400" u="none" strike="noStrike" dirty="0" err="1">
                          <a:effectLst/>
                        </a:rPr>
                        <a:t>sayısı</a:t>
                      </a:r>
                      <a:r>
                        <a:rPr lang="en-US" sz="2400" u="none" strike="noStrike" dirty="0">
                          <a:effectLst/>
                        </a:rPr>
                        <a:t>:</a:t>
                      </a:r>
                      <a:endParaRPr lang="en-US" sz="24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effectLst/>
                          <a:latin typeface="Arial"/>
                        </a:rPr>
                        <a:t>3843</a:t>
                      </a:r>
                      <a:endParaRPr lang="fa-IR" sz="24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7440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err="1">
                          <a:effectLst/>
                        </a:rPr>
                        <a:t>Anketteki</a:t>
                      </a:r>
                      <a:r>
                        <a:rPr lang="en-US" sz="2400" u="none" strike="noStrike" dirty="0">
                          <a:effectLst/>
                        </a:rPr>
                        <a:t> </a:t>
                      </a:r>
                      <a:r>
                        <a:rPr lang="en-US" sz="2400" u="none" strike="noStrike" dirty="0" err="1">
                          <a:effectLst/>
                        </a:rPr>
                        <a:t>toplam</a:t>
                      </a:r>
                      <a:r>
                        <a:rPr lang="en-US" sz="2400" u="none" strike="noStrike" dirty="0">
                          <a:effectLst/>
                        </a:rPr>
                        <a:t> </a:t>
                      </a:r>
                      <a:r>
                        <a:rPr lang="en-US" sz="2400" u="none" strike="noStrike" dirty="0" err="1">
                          <a:effectLst/>
                        </a:rPr>
                        <a:t>kayıt</a:t>
                      </a:r>
                      <a:r>
                        <a:rPr lang="en-US" sz="2400" u="none" strike="noStrike" dirty="0">
                          <a:effectLst/>
                        </a:rPr>
                        <a:t>:</a:t>
                      </a:r>
                      <a:endParaRPr lang="en-US" sz="24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effectLst/>
                          <a:latin typeface="Arial"/>
                        </a:rPr>
                        <a:t>3843</a:t>
                      </a:r>
                      <a:endParaRPr lang="fa-IR" sz="24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7440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Toplama göre yüzde:</a:t>
                      </a:r>
                      <a:endParaRPr lang="en-US" sz="24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effectLst/>
                          <a:latin typeface="Arial"/>
                        </a:rPr>
                        <a:t>%100</a:t>
                      </a:r>
                      <a:endParaRPr lang="fa-IR" sz="24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4789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1"/>
            <a:ext cx="7848872" cy="119675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1-TUS </a:t>
            </a:r>
            <a:r>
              <a:rPr lang="en-US" dirty="0" err="1" smtClean="0"/>
              <a:t>prensip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gerekli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merkezi</a:t>
            </a:r>
            <a:r>
              <a:rPr lang="en-US" dirty="0" smtClean="0"/>
              <a:t> </a:t>
            </a:r>
            <a:r>
              <a:rPr lang="en-US" dirty="0" err="1" smtClean="0"/>
              <a:t>yerleştirme</a:t>
            </a:r>
            <a:r>
              <a:rPr lang="en-US" dirty="0" smtClean="0"/>
              <a:t> </a:t>
            </a:r>
            <a:r>
              <a:rPr lang="en-US" dirty="0" err="1" smtClean="0"/>
              <a:t>sınavıdır</a:t>
            </a:r>
            <a:endParaRPr lang="fa-IR" dirty="0"/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1441169876"/>
              </p:ext>
            </p:extLst>
          </p:nvPr>
        </p:nvGraphicFramePr>
        <p:xfrm>
          <a:off x="1043608" y="1268760"/>
          <a:ext cx="7416824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868195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11381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2-Mevcut </a:t>
            </a:r>
            <a:r>
              <a:rPr lang="en-US" dirty="0" err="1" smtClean="0"/>
              <a:t>yapısıyla</a:t>
            </a:r>
            <a:r>
              <a:rPr lang="en-US" dirty="0" smtClean="0"/>
              <a:t> </a:t>
            </a:r>
            <a:r>
              <a:rPr lang="en-US" dirty="0" err="1" smtClean="0"/>
              <a:t>TUS’a</a:t>
            </a:r>
            <a:r>
              <a:rPr lang="en-US" dirty="0" smtClean="0"/>
              <a:t> </a:t>
            </a:r>
            <a:r>
              <a:rPr lang="en-US" dirty="0" err="1" smtClean="0"/>
              <a:t>hazırlık</a:t>
            </a:r>
            <a:r>
              <a:rPr lang="en-US" dirty="0" smtClean="0"/>
              <a:t> </a:t>
            </a:r>
            <a:r>
              <a:rPr lang="en-US" dirty="0" err="1" smtClean="0"/>
              <a:t>süreci</a:t>
            </a:r>
            <a:r>
              <a:rPr lang="en-US" dirty="0" smtClean="0"/>
              <a:t> tıp </a:t>
            </a:r>
            <a:r>
              <a:rPr lang="en-US" dirty="0" err="1" smtClean="0"/>
              <a:t>eğitimini</a:t>
            </a:r>
            <a:r>
              <a:rPr lang="en-US" dirty="0" smtClean="0"/>
              <a:t> </a:t>
            </a:r>
            <a:r>
              <a:rPr lang="en-US" dirty="0" err="1" smtClean="0"/>
              <a:t>olumsuz</a:t>
            </a:r>
            <a:r>
              <a:rPr lang="en-US" dirty="0" smtClean="0"/>
              <a:t> </a:t>
            </a:r>
            <a:r>
              <a:rPr lang="en-US" dirty="0" err="1" smtClean="0"/>
              <a:t>etkilemektedir</a:t>
            </a:r>
            <a:endParaRPr lang="fa-I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3718758"/>
              </p:ext>
            </p:extLst>
          </p:nvPr>
        </p:nvGraphicFramePr>
        <p:xfrm>
          <a:off x="457200" y="1600200"/>
          <a:ext cx="8229600" cy="5069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026062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157018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3-Mevcut </a:t>
            </a:r>
            <a:r>
              <a:rPr lang="en-US" dirty="0" err="1" smtClean="0"/>
              <a:t>haliyle</a:t>
            </a:r>
            <a:r>
              <a:rPr lang="en-US" dirty="0" smtClean="0"/>
              <a:t> TUS, tıp </a:t>
            </a:r>
            <a:r>
              <a:rPr lang="en-US" dirty="0" err="1" smtClean="0"/>
              <a:t>fakültesinde</a:t>
            </a:r>
            <a:r>
              <a:rPr lang="en-US" dirty="0" smtClean="0"/>
              <a:t> </a:t>
            </a:r>
            <a:r>
              <a:rPr lang="en-US" dirty="0" err="1" smtClean="0"/>
              <a:t>alınan</a:t>
            </a:r>
            <a:r>
              <a:rPr lang="en-US" dirty="0" smtClean="0"/>
              <a:t> </a:t>
            </a:r>
            <a:r>
              <a:rPr lang="en-US" dirty="0" err="1" smtClean="0"/>
              <a:t>eğitimin</a:t>
            </a:r>
            <a:r>
              <a:rPr lang="en-US" dirty="0" smtClean="0"/>
              <a:t> </a:t>
            </a:r>
            <a:r>
              <a:rPr lang="en-US" dirty="0" err="1" smtClean="0"/>
              <a:t>niteliğini</a:t>
            </a:r>
            <a:r>
              <a:rPr lang="en-US" dirty="0" smtClean="0"/>
              <a:t> </a:t>
            </a:r>
            <a:r>
              <a:rPr lang="en-US" dirty="0" err="1" smtClean="0"/>
              <a:t>başarıyla</a:t>
            </a:r>
            <a:r>
              <a:rPr lang="en-US" dirty="0" smtClean="0"/>
              <a:t> </a:t>
            </a:r>
            <a:r>
              <a:rPr lang="en-US" dirty="0" err="1" smtClean="0"/>
              <a:t>ölçebilmektedir</a:t>
            </a:r>
            <a:r>
              <a:rPr lang="en-US" dirty="0" smtClean="0"/>
              <a:t>.</a:t>
            </a:r>
            <a:endParaRPr lang="fa-I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9906225"/>
              </p:ext>
            </p:extLst>
          </p:nvPr>
        </p:nvGraphicFramePr>
        <p:xfrm>
          <a:off x="457200" y="1989138"/>
          <a:ext cx="8218488" cy="46082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116336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Autofit/>
          </a:bodyPr>
          <a:lstStyle/>
          <a:p>
            <a:r>
              <a:rPr lang="en-US" sz="3200" dirty="0" smtClean="0"/>
              <a:t>4-”TUS’u </a:t>
            </a:r>
            <a:r>
              <a:rPr lang="en-US" sz="3200" dirty="0" err="1" smtClean="0"/>
              <a:t>kazansanız</a:t>
            </a:r>
            <a:r>
              <a:rPr lang="en-US" sz="3200" dirty="0" smtClean="0"/>
              <a:t> bile </a:t>
            </a:r>
            <a:r>
              <a:rPr lang="en-US" sz="3200" dirty="0" err="1" smtClean="0"/>
              <a:t>önce</a:t>
            </a:r>
            <a:r>
              <a:rPr lang="en-US" sz="3200" dirty="0" smtClean="0"/>
              <a:t> </a:t>
            </a:r>
            <a:r>
              <a:rPr lang="en-US" sz="3200" dirty="0" err="1" smtClean="0"/>
              <a:t>zorunlu</a:t>
            </a:r>
            <a:r>
              <a:rPr lang="en-US" sz="3200" dirty="0" smtClean="0"/>
              <a:t> </a:t>
            </a:r>
            <a:r>
              <a:rPr lang="en-US" sz="3200" dirty="0" err="1" smtClean="0"/>
              <a:t>hizmeti</a:t>
            </a:r>
            <a:r>
              <a:rPr lang="en-US" sz="3200" dirty="0" smtClean="0"/>
              <a:t> </a:t>
            </a:r>
            <a:r>
              <a:rPr lang="en-US" sz="3200" dirty="0" err="1" smtClean="0"/>
              <a:t>tamamlamanız</a:t>
            </a:r>
            <a:r>
              <a:rPr lang="en-US" sz="3200" dirty="0" smtClean="0"/>
              <a:t> </a:t>
            </a:r>
            <a:r>
              <a:rPr lang="en-US" sz="3200" dirty="0" err="1" smtClean="0"/>
              <a:t>gerekir</a:t>
            </a:r>
            <a:r>
              <a:rPr lang="en-US" sz="3200" dirty="0" smtClean="0"/>
              <a:t>” </a:t>
            </a:r>
            <a:r>
              <a:rPr lang="en-US" sz="3200" dirty="0" err="1" smtClean="0"/>
              <a:t>anlamındaki</a:t>
            </a:r>
            <a:r>
              <a:rPr lang="en-US" sz="3200" dirty="0" smtClean="0"/>
              <a:t> </a:t>
            </a:r>
            <a:r>
              <a:rPr lang="en-US" sz="3200" dirty="0" err="1" smtClean="0"/>
              <a:t>yeni</a:t>
            </a:r>
            <a:r>
              <a:rPr lang="en-US" sz="3200" dirty="0" smtClean="0"/>
              <a:t> </a:t>
            </a:r>
            <a:r>
              <a:rPr lang="en-US" sz="3200" dirty="0" err="1" smtClean="0"/>
              <a:t>yasa</a:t>
            </a:r>
            <a:r>
              <a:rPr lang="en-US" sz="3200" dirty="0" smtClean="0"/>
              <a:t> </a:t>
            </a:r>
            <a:r>
              <a:rPr lang="en-US" sz="3200" dirty="0" err="1" smtClean="0"/>
              <a:t>tasarısını</a:t>
            </a:r>
            <a:r>
              <a:rPr lang="en-US" sz="3200" dirty="0" smtClean="0"/>
              <a:t> </a:t>
            </a:r>
            <a:r>
              <a:rPr lang="en-US" sz="3200" dirty="0" err="1" smtClean="0"/>
              <a:t>uygun</a:t>
            </a:r>
            <a:r>
              <a:rPr lang="en-US" sz="3200" dirty="0" smtClean="0"/>
              <a:t> </a:t>
            </a:r>
            <a:r>
              <a:rPr lang="en-US" sz="3200" dirty="0" err="1" smtClean="0"/>
              <a:t>buluyorum</a:t>
            </a:r>
            <a:r>
              <a:rPr lang="en-US" sz="3200" dirty="0" smtClean="0"/>
              <a:t>.</a:t>
            </a:r>
            <a:endParaRPr lang="fa-IR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4683672"/>
              </p:ext>
            </p:extLst>
          </p:nvPr>
        </p:nvGraphicFramePr>
        <p:xfrm>
          <a:off x="457200" y="1916112"/>
          <a:ext cx="8229600" cy="46092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765447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5-Bu </a:t>
            </a:r>
            <a:r>
              <a:rPr lang="en-US" dirty="0" err="1" smtClean="0"/>
              <a:t>tasarı</a:t>
            </a:r>
            <a:r>
              <a:rPr lang="en-US" dirty="0" smtClean="0"/>
              <a:t> </a:t>
            </a:r>
            <a:r>
              <a:rPr lang="en-US" dirty="0" err="1" smtClean="0"/>
              <a:t>yasalaşırsa</a:t>
            </a:r>
            <a:r>
              <a:rPr lang="en-US" dirty="0" smtClean="0"/>
              <a:t> </a:t>
            </a:r>
            <a:r>
              <a:rPr lang="en-US" dirty="0" err="1" smtClean="0"/>
              <a:t>uzmanlık</a:t>
            </a:r>
            <a:r>
              <a:rPr lang="en-US" dirty="0" smtClean="0"/>
              <a:t> </a:t>
            </a:r>
            <a:r>
              <a:rPr lang="en-US" dirty="0" err="1" smtClean="0"/>
              <a:t>eğitimini</a:t>
            </a:r>
            <a:r>
              <a:rPr lang="en-US" dirty="0" smtClean="0"/>
              <a:t> </a:t>
            </a:r>
            <a:r>
              <a:rPr lang="en-US" dirty="0" err="1" smtClean="0"/>
              <a:t>olumsuz</a:t>
            </a:r>
            <a:r>
              <a:rPr lang="en-US" dirty="0" smtClean="0"/>
              <a:t> </a:t>
            </a:r>
            <a:r>
              <a:rPr lang="en-US" dirty="0" err="1" smtClean="0"/>
              <a:t>etkileyecektir</a:t>
            </a:r>
            <a:endParaRPr lang="fa-I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7961405"/>
              </p:ext>
            </p:extLst>
          </p:nvPr>
        </p:nvGraphicFramePr>
        <p:xfrm>
          <a:off x="457200" y="1600200"/>
          <a:ext cx="8229600" cy="47811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544734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6-Bu </a:t>
            </a:r>
            <a:r>
              <a:rPr lang="en-US" dirty="0" err="1" smtClean="0"/>
              <a:t>tasarı</a:t>
            </a:r>
            <a:r>
              <a:rPr lang="en-US" dirty="0" smtClean="0"/>
              <a:t> </a:t>
            </a:r>
            <a:r>
              <a:rPr lang="en-US" dirty="0" err="1" smtClean="0"/>
              <a:t>yasalaşırsa</a:t>
            </a:r>
            <a:r>
              <a:rPr lang="en-US" dirty="0" smtClean="0"/>
              <a:t> </a:t>
            </a:r>
            <a:r>
              <a:rPr lang="en-US" dirty="0" err="1" smtClean="0"/>
              <a:t>uzmanlık</a:t>
            </a:r>
            <a:r>
              <a:rPr lang="en-US" dirty="0" smtClean="0"/>
              <a:t> </a:t>
            </a:r>
            <a:r>
              <a:rPr lang="en-US" dirty="0" err="1" smtClean="0"/>
              <a:t>eğitimimi</a:t>
            </a:r>
            <a:r>
              <a:rPr lang="en-US" dirty="0" smtClean="0"/>
              <a:t> </a:t>
            </a:r>
            <a:r>
              <a:rPr lang="en-US" dirty="0" err="1" smtClean="0"/>
              <a:t>ertelemeyi</a:t>
            </a:r>
            <a:r>
              <a:rPr lang="en-US" dirty="0" smtClean="0"/>
              <a:t> </a:t>
            </a:r>
            <a:r>
              <a:rPr lang="en-US" dirty="0" err="1" smtClean="0"/>
              <a:t>düşünürüm</a:t>
            </a:r>
            <a:endParaRPr lang="fa-I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166623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723023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7-Bu </a:t>
            </a:r>
            <a:r>
              <a:rPr lang="en-US" dirty="0" err="1" smtClean="0"/>
              <a:t>tasarı</a:t>
            </a:r>
            <a:r>
              <a:rPr lang="en-US" dirty="0" smtClean="0"/>
              <a:t> </a:t>
            </a:r>
            <a:r>
              <a:rPr lang="en-US" dirty="0" err="1" smtClean="0"/>
              <a:t>yasalaşırsa</a:t>
            </a:r>
            <a:r>
              <a:rPr lang="en-US" dirty="0" smtClean="0"/>
              <a:t> </a:t>
            </a:r>
            <a:r>
              <a:rPr lang="en-US" dirty="0" err="1" smtClean="0"/>
              <a:t>Türkiye’de</a:t>
            </a:r>
            <a:r>
              <a:rPr lang="en-US" dirty="0" smtClean="0"/>
              <a:t> </a:t>
            </a:r>
            <a:r>
              <a:rPr lang="en-US" dirty="0" err="1" smtClean="0"/>
              <a:t>hekimlik</a:t>
            </a:r>
            <a:r>
              <a:rPr lang="en-US" dirty="0" smtClean="0"/>
              <a:t> </a:t>
            </a:r>
            <a:r>
              <a:rPr lang="en-US" dirty="0" err="1" smtClean="0"/>
              <a:t>yapmaya</a:t>
            </a:r>
            <a:r>
              <a:rPr lang="en-US" dirty="0" smtClean="0"/>
              <a:t> </a:t>
            </a:r>
            <a:r>
              <a:rPr lang="en-US" dirty="0" err="1" smtClean="0"/>
              <a:t>devam</a:t>
            </a:r>
            <a:r>
              <a:rPr lang="en-US" dirty="0" smtClean="0"/>
              <a:t> </a:t>
            </a:r>
            <a:r>
              <a:rPr lang="en-US" dirty="0" err="1" smtClean="0"/>
              <a:t>edeceğim</a:t>
            </a:r>
            <a:endParaRPr lang="fa-I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202694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092065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139</Words>
  <Application>Microsoft Office PowerPoint</Application>
  <PresentationFormat>Ekran Gösterisi (4:3)</PresentationFormat>
  <Paragraphs>23</Paragraphs>
  <Slides>16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17" baseType="lpstr">
      <vt:lpstr>Office Theme</vt:lpstr>
      <vt:lpstr>ZORUNLU HIZMET CALISTAYI</vt:lpstr>
      <vt:lpstr>PowerPoint Sunusu</vt:lpstr>
      <vt:lpstr>1-TUS prensip olarak gerekli bir merkezi yerleştirme sınavıdır</vt:lpstr>
      <vt:lpstr>2-Mevcut yapısıyla TUS’a hazırlık süreci tıp eğitimini olumsuz etkilemektedir</vt:lpstr>
      <vt:lpstr>3-Mevcut haliyle TUS, tıp fakültesinde alınan eğitimin niteliğini başarıyla ölçebilmektedir.</vt:lpstr>
      <vt:lpstr>4-”TUS’u kazansanız bile önce zorunlu hizmeti tamamlamanız gerekir” anlamındaki yeni yasa tasarısını uygun buluyorum.</vt:lpstr>
      <vt:lpstr>5-Bu tasarı yasalaşırsa uzmanlık eğitimini olumsuz etkileyecektir</vt:lpstr>
      <vt:lpstr>6-Bu tasarı yasalaşırsa uzmanlık eğitimimi ertelemeyi düşünürüm</vt:lpstr>
      <vt:lpstr>7-Bu tasarı yasalaşırsa Türkiye’de hekimlik yapmaya devam edeceğim</vt:lpstr>
      <vt:lpstr>8-Tıp fakültesinde eğitimin niteliğinde sorunlar vardır</vt:lpstr>
      <vt:lpstr>9-Zorunlu hizmet, tıp fakültesindeki eğitiminin bir parçası/devamıdır</vt:lpstr>
      <vt:lpstr>10-İhtisasa girişi engelleyen tasarı maddesi geri çekilmelidir</vt:lpstr>
      <vt:lpstr>11-Birinci basamak hekimliği özendirilmelidir</vt:lpstr>
      <vt:lpstr>12-Tıp fakültelerinin akreditasyonu (nitelikli eğitim verdiğinin tespiti) teşvik edilmelidir</vt:lpstr>
      <vt:lpstr>13-Akreditasyon şartlarının korunduğu düzenli olarak denetlenmelidir</vt:lpstr>
      <vt:lpstr>14-Fakültedeki eğitimle sahadaki uyumsuzluk giderilmelidir</vt:lpstr>
    </vt:vector>
  </TitlesOfParts>
  <Company>MRT www.Win2Farsi.com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1-TUS prensip olarak gerekli bir merkezi yerleştirme sınavıdır</dc:title>
  <dc:creator>MRT Pack 20 DVDs</dc:creator>
  <cp:lastModifiedBy>basin</cp:lastModifiedBy>
  <cp:revision>4</cp:revision>
  <dcterms:created xsi:type="dcterms:W3CDTF">2016-05-20T21:36:35Z</dcterms:created>
  <dcterms:modified xsi:type="dcterms:W3CDTF">2016-05-24T14:10:35Z</dcterms:modified>
</cp:coreProperties>
</file>