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290233-0DD1-4A80-BB1E-9ADC3556DBB6}" type="datetimeFigureOut">
              <a:rPr lang="en-US" smtClean="0"/>
              <a:t>28.06.2013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8175"/>
            <a:ext cx="7772400" cy="4185478"/>
          </a:xfrm>
        </p:spPr>
        <p:txBody>
          <a:bodyPr/>
          <a:lstStyle/>
          <a:p>
            <a:r>
              <a:rPr lang="en-GB" sz="2000" b="1" dirty="0" err="1">
                <a:effectLst/>
              </a:rPr>
              <a:t>Türk</a:t>
            </a:r>
            <a:r>
              <a:rPr lang="en-GB" sz="2000" b="1" dirty="0">
                <a:effectLst/>
              </a:rPr>
              <a:t> </a:t>
            </a:r>
            <a:r>
              <a:rPr lang="en-GB" sz="2000" b="1" dirty="0" err="1">
                <a:effectLst/>
              </a:rPr>
              <a:t>Tabipleri</a:t>
            </a:r>
            <a:r>
              <a:rPr lang="en-GB" sz="2000" b="1" dirty="0">
                <a:effectLst/>
              </a:rPr>
              <a:t> </a:t>
            </a:r>
            <a:r>
              <a:rPr lang="en-GB" sz="2000" b="1" dirty="0" err="1">
                <a:effectLst/>
              </a:rPr>
              <a:t>Birliği</a:t>
            </a:r>
            <a:r>
              <a:rPr lang="en-US" sz="2000" b="1" dirty="0">
                <a:effectLst/>
              </a:rPr>
              <a:t/>
            </a:r>
            <a:br>
              <a:rPr lang="en-US" sz="2000" b="1" dirty="0">
                <a:effectLst/>
              </a:rPr>
            </a:br>
            <a:r>
              <a:rPr lang="en-GB" sz="2000" b="1" dirty="0">
                <a:effectLst/>
              </a:rPr>
              <a:t>63. </a:t>
            </a:r>
            <a:r>
              <a:rPr lang="en-GB" sz="2000" b="1" dirty="0" err="1">
                <a:effectLst/>
              </a:rPr>
              <a:t>Büyük</a:t>
            </a:r>
            <a:r>
              <a:rPr lang="en-GB" sz="2000" b="1" dirty="0">
                <a:effectLst/>
              </a:rPr>
              <a:t> </a:t>
            </a:r>
            <a:r>
              <a:rPr lang="en-GB" sz="2000" b="1" dirty="0" err="1">
                <a:effectLst/>
              </a:rPr>
              <a:t>Kongresi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GB" sz="2000" dirty="0">
                <a:effectLst/>
              </a:rPr>
              <a:t> </a:t>
            </a:r>
            <a:r>
              <a:rPr lang="en-GB" sz="1600" dirty="0" smtClean="0">
                <a:effectLst/>
              </a:rPr>
              <a:t>29 </a:t>
            </a:r>
            <a:r>
              <a:rPr lang="en-GB" sz="1600" dirty="0" err="1">
                <a:effectLst/>
              </a:rPr>
              <a:t>Haziran</a:t>
            </a:r>
            <a:r>
              <a:rPr lang="en-GB" sz="1600" dirty="0">
                <a:effectLst/>
              </a:rPr>
              <a:t> 2013, </a:t>
            </a:r>
            <a:r>
              <a:rPr lang="en-GB" sz="1600" dirty="0" err="1">
                <a:effectLst/>
              </a:rPr>
              <a:t>Cumartesi</a:t>
            </a:r>
            <a:r>
              <a:rPr lang="en-GB" sz="1600" dirty="0">
                <a:effectLst/>
              </a:rPr>
              <a:t> </a:t>
            </a:r>
            <a:r>
              <a:rPr lang="en-US" sz="1600" dirty="0">
                <a:effectLst/>
              </a:rPr>
              <a:t/>
            </a:r>
            <a:br>
              <a:rPr lang="en-US" sz="1600" dirty="0">
                <a:effectLst/>
              </a:rPr>
            </a:br>
            <a:r>
              <a:rPr lang="en-GB" sz="1600" dirty="0">
                <a:effectLst/>
              </a:rPr>
              <a:t>Ankara, </a:t>
            </a:r>
            <a:r>
              <a:rPr lang="en-GB" sz="1600" dirty="0" err="1">
                <a:effectLst/>
              </a:rPr>
              <a:t>Türkiye</a:t>
            </a:r>
            <a:r>
              <a:rPr lang="en-US" sz="1600" dirty="0">
                <a:effectLst/>
              </a:rPr>
              <a:t/>
            </a:r>
            <a:br>
              <a:rPr lang="en-US" sz="1600" dirty="0">
                <a:effectLst/>
              </a:rPr>
            </a:br>
            <a:r>
              <a:rPr lang="en-GB" sz="2000" dirty="0">
                <a:effectLst/>
              </a:rPr>
              <a:t> 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GB" sz="2400" b="1" dirty="0" err="1">
                <a:effectLst/>
              </a:rPr>
              <a:t>Mesleki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Özerklik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ve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 smtClean="0">
                <a:effectLst/>
              </a:rPr>
              <a:t>Özyönetim</a:t>
            </a:r>
            <a:r>
              <a:rPr lang="en-US" sz="2400" b="1" dirty="0">
                <a:effectLst/>
              </a:rPr>
              <a:t/>
            </a:r>
            <a:br>
              <a:rPr lang="en-US" sz="2400" b="1" dirty="0">
                <a:effectLst/>
              </a:rPr>
            </a:br>
            <a:r>
              <a:rPr lang="en-GB" sz="2400" b="1" dirty="0" err="1">
                <a:effectLst/>
              </a:rPr>
              <a:t>Hastalara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ve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Topluma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Yönelik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Bir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Kamu</a:t>
            </a:r>
            <a:r>
              <a:rPr lang="en-GB" sz="2400" b="1" dirty="0">
                <a:effectLst/>
              </a:rPr>
              <a:t> </a:t>
            </a:r>
            <a:r>
              <a:rPr lang="en-GB" sz="2400" b="1" dirty="0" err="1">
                <a:effectLst/>
              </a:rPr>
              <a:t>Hizmeti</a:t>
            </a:r>
            <a:r>
              <a:rPr lang="en-US" sz="2400" b="1" dirty="0">
                <a:effectLst/>
              </a:rPr>
              <a:t/>
            </a:r>
            <a:br>
              <a:rPr lang="en-US" sz="2400" b="1" dirty="0">
                <a:effectLst/>
              </a:rPr>
            </a:br>
            <a:r>
              <a:rPr lang="en-GB" sz="2000" dirty="0">
                <a:effectLst/>
              </a:rPr>
              <a:t> 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GB" sz="2000" dirty="0">
                <a:effectLst/>
              </a:rPr>
              <a:t> 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GB" sz="1800" dirty="0" err="1">
                <a:effectLst/>
              </a:rPr>
              <a:t>Dünya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Tabipler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Birliği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Genel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Sekreteri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Otmar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Kloiber</a:t>
            </a:r>
            <a:r>
              <a:rPr lang="en-GB" sz="1800" dirty="0">
                <a:effectLst/>
              </a:rPr>
              <a:t>*’in </a:t>
            </a:r>
            <a:r>
              <a:rPr lang="en-GB" sz="1800" dirty="0" err="1">
                <a:effectLst/>
              </a:rPr>
              <a:t>Konuşması</a:t>
            </a:r>
            <a:r>
              <a:rPr lang="en-GB" sz="1800" dirty="0">
                <a:effectLst/>
              </a:rPr>
              <a:t> </a:t>
            </a:r>
            <a:r>
              <a:rPr lang="en-GB" sz="1800" dirty="0" smtClean="0">
                <a:effectLst/>
              </a:rPr>
              <a:t/>
            </a:r>
            <a:br>
              <a:rPr lang="en-GB" sz="1800" dirty="0" smtClean="0">
                <a:effectLst/>
              </a:rPr>
            </a:br>
            <a:r>
              <a:rPr lang="en-GB" sz="1800" dirty="0">
                <a:effectLst/>
              </a:rPr>
              <a:t/>
            </a:r>
            <a:br>
              <a:rPr lang="en-GB" sz="1800" dirty="0">
                <a:effectLst/>
              </a:rPr>
            </a:br>
            <a:r>
              <a:rPr lang="en-GB" sz="2000" dirty="0">
                <a:effectLst/>
              </a:rPr>
              <a:t>	</a:t>
            </a:r>
            <a:endParaRPr lang="en-US" sz="20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Dr.</a:t>
            </a:r>
            <a:r>
              <a:rPr lang="en-GB" dirty="0"/>
              <a:t> </a:t>
            </a:r>
            <a:r>
              <a:rPr lang="en-GB" dirty="0" err="1"/>
              <a:t>Otmar</a:t>
            </a:r>
            <a:r>
              <a:rPr lang="en-GB" dirty="0"/>
              <a:t> </a:t>
            </a:r>
            <a:r>
              <a:rPr lang="en-GB" dirty="0" err="1"/>
              <a:t>Kloiber</a:t>
            </a:r>
            <a:endParaRPr lang="en-US" dirty="0"/>
          </a:p>
          <a:p>
            <a:r>
              <a:rPr lang="en-GB" dirty="0" err="1"/>
              <a:t>Genel</a:t>
            </a:r>
            <a:r>
              <a:rPr lang="en-GB" dirty="0"/>
              <a:t> </a:t>
            </a:r>
            <a:r>
              <a:rPr lang="en-GB" dirty="0" err="1"/>
              <a:t>Sekreter</a:t>
            </a:r>
            <a:endParaRPr lang="en-US" dirty="0"/>
          </a:p>
          <a:p>
            <a:r>
              <a:rPr lang="en-GB" dirty="0" err="1"/>
              <a:t>Dünya</a:t>
            </a:r>
            <a:r>
              <a:rPr lang="en-GB" dirty="0"/>
              <a:t> </a:t>
            </a:r>
            <a:r>
              <a:rPr lang="en-GB" dirty="0" err="1"/>
              <a:t>Tabipleri</a:t>
            </a:r>
            <a:r>
              <a:rPr lang="en-GB" dirty="0"/>
              <a:t> </a:t>
            </a:r>
            <a:r>
              <a:rPr lang="en-GB" dirty="0" err="1"/>
              <a:t>Birliği</a:t>
            </a:r>
            <a:endParaRPr lang="en-US" dirty="0"/>
          </a:p>
          <a:p>
            <a:r>
              <a:rPr lang="en-GB" dirty="0" err="1"/>
              <a:t>otmar.kloiber@wma.net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6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65"/>
            <a:ext cx="8229600" cy="160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GB" sz="2400" dirty="0" err="1">
                <a:effectLst/>
              </a:rPr>
              <a:t>Mesleki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Bağımsızlık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ve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Özyönetim</a:t>
            </a:r>
            <a:r>
              <a:rPr lang="en-US" sz="2400" dirty="0">
                <a:effectLst/>
              </a:rPr>
              <a:t/>
            </a:r>
            <a:br>
              <a:rPr lang="en-US" sz="2400" dirty="0">
                <a:effectLst/>
              </a:rPr>
            </a:br>
            <a:r>
              <a:rPr lang="en-GB" sz="2400" dirty="0" err="1">
                <a:effectLst/>
              </a:rPr>
              <a:t>Hastalara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ve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Topluma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Yönelik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Bir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Kamu</a:t>
            </a:r>
            <a:r>
              <a:rPr lang="en-GB" sz="2400" dirty="0">
                <a:effectLst/>
              </a:rPr>
              <a:t> </a:t>
            </a:r>
            <a:r>
              <a:rPr lang="en-GB" sz="2400" dirty="0" err="1">
                <a:effectLst/>
              </a:rPr>
              <a:t>Hizmeti</a:t>
            </a:r>
            <a:r>
              <a:rPr lang="en-US" sz="2400" dirty="0">
                <a:effectLst/>
              </a:rPr>
              <a:t/>
            </a:r>
            <a:br>
              <a:rPr lang="en-US" sz="2400" dirty="0">
                <a:effectLst/>
              </a:rPr>
            </a:br>
            <a:r>
              <a:rPr lang="en-GB" sz="2400" dirty="0">
                <a:effectLst/>
              </a:rPr>
              <a:t> </a:t>
            </a:r>
            <a:r>
              <a:rPr lang="en-GB" sz="2400" dirty="0" err="1" smtClean="0">
                <a:effectLst/>
              </a:rPr>
              <a:t>Otmar</a:t>
            </a:r>
            <a:r>
              <a:rPr lang="en-GB" sz="2400" dirty="0" smtClean="0">
                <a:effectLst/>
              </a:rPr>
              <a:t> </a:t>
            </a:r>
            <a:r>
              <a:rPr lang="en-GB" sz="2400" dirty="0" err="1">
                <a:effectLst/>
              </a:rPr>
              <a:t>Kloiber</a:t>
            </a:r>
            <a:r>
              <a:rPr lang="en-US" sz="2400" dirty="0">
                <a:effectLst/>
              </a:rPr>
              <a:t/>
            </a:r>
            <a:br>
              <a:rPr lang="en-US" sz="2400" dirty="0">
                <a:effectLst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Sayın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Başkan</a:t>
            </a:r>
            <a:r>
              <a:rPr lang="en-GB" dirty="0">
                <a:latin typeface="Calibri"/>
                <a:cs typeface="Calibri"/>
              </a:rPr>
              <a:t>,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Değerli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Konuklar</a:t>
            </a:r>
            <a:r>
              <a:rPr lang="en-GB" dirty="0">
                <a:latin typeface="Calibri"/>
                <a:cs typeface="Calibri"/>
              </a:rPr>
              <a:t>,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Dünya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Tabipler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Birliği’ni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anda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sizlerle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birlikte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üzere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davet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ettiğiniz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teşekkür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ederim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Hastalarımıza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hizmet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hekimlik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mesleğinin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tarafsızlığı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hizmet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vermek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bunu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tüm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insanlar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gerçekleştirmek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gereksinimimiz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sizin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yanınızdayız</a:t>
            </a:r>
            <a:r>
              <a:rPr lang="en-GB" dirty="0">
                <a:latin typeface="Calibri"/>
                <a:cs typeface="Calibri"/>
              </a:rPr>
              <a:t>. 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Meslek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açısından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gerçek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özyonetimi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gerçekleştirme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özyonetimi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ortadan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kaldırmaya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yönelik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siyasi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girişimlere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karşı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direnme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konusundaki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aralıksız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çabaları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Türk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Tabipleri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Birliği’ni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kutluyoruz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klinik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bağımsızlık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özyonetimin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neden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çok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önemli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olduğuna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ilişkin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birkaç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söz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söylemek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istiyorum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Ama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bunu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yapmadan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önce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Dünya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Tabipler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Birliği’nin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Birliğin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Başkanı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Dr.</a:t>
            </a:r>
            <a:r>
              <a:rPr lang="en-GB" dirty="0">
                <a:latin typeface="Calibri"/>
                <a:cs typeface="Calibri"/>
              </a:rPr>
              <a:t> Cecil </a:t>
            </a:r>
            <a:r>
              <a:rPr lang="en-GB" dirty="0" err="1">
                <a:latin typeface="Calibri"/>
                <a:cs typeface="Calibri"/>
              </a:rPr>
              <a:t>Wilson’ın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geçtiğimiz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yıl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Türk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Tabipleri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Birliği’nin</a:t>
            </a:r>
            <a:r>
              <a:rPr lang="en-GB" dirty="0">
                <a:latin typeface="Calibri"/>
                <a:cs typeface="Calibri"/>
              </a:rPr>
              <a:t> Ankara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İstanbul’daki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etkinliği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sizlerle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birlikte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Konsey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Başkanı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Dr.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Mukesh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Haikerwal’ın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selamlarını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iletmeliyim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359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3826"/>
            <a:ext cx="8229600" cy="566233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alibri"/>
                <a:cs typeface="Calibri"/>
              </a:rPr>
              <a:t>Biz </a:t>
            </a:r>
            <a:r>
              <a:rPr lang="en-GB" dirty="0" err="1">
                <a:latin typeface="Calibri"/>
                <a:cs typeface="Calibri"/>
              </a:rPr>
              <a:t>hekimler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özerklikten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söz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edip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bunu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talep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ettiğimizde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bu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çoğu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kez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yanlış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anlaşılır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İnsanlar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bazan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ayrıcalık</a:t>
            </a:r>
            <a:r>
              <a:rPr lang="en-GB" dirty="0">
                <a:latin typeface="Calibri"/>
                <a:cs typeface="Calibri"/>
              </a:rPr>
              <a:t>, ne </a:t>
            </a:r>
            <a:r>
              <a:rPr lang="en-GB" dirty="0" err="1">
                <a:latin typeface="Calibri"/>
                <a:cs typeface="Calibri"/>
              </a:rPr>
              <a:t>istersek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onu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yapma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ayrıcalığı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istediğimizi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düşünürler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Ama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kuşkusuz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bizden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çok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hastalarımıza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onların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haklarına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ilişkindir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hekimlerin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bireysel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olarak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hastalarının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bakım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tedavisinde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kendi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kararlarını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başkalarının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baskısı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olmaksızın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uygulama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özgürlüğüne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sahip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olmalarının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güvencesidir</a:t>
            </a:r>
            <a:r>
              <a:rPr lang="en-GB" dirty="0">
                <a:latin typeface="Calibri"/>
                <a:cs typeface="Calibri"/>
              </a:rPr>
              <a:t>. </a:t>
            </a:r>
            <a:endParaRPr lang="en-US" dirty="0">
              <a:latin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alibri"/>
                <a:cs typeface="Calibri"/>
              </a:rPr>
              <a:t>Tıbbın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karmaşık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dünyasında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hastalarımız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bizden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klinik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olarak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uygun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önerileri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kendilerinin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yararına</a:t>
            </a:r>
            <a:r>
              <a:rPr lang="en-GB" dirty="0">
                <a:latin typeface="Calibri"/>
                <a:cs typeface="Calibri"/>
              </a:rPr>
              <a:t> en </a:t>
            </a:r>
            <a:r>
              <a:rPr lang="en-GB" dirty="0" err="1">
                <a:latin typeface="Calibri"/>
                <a:cs typeface="Calibri"/>
              </a:rPr>
              <a:t>uygun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biçimde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özgürce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yapmamızı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beklerler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alibri"/>
                <a:cs typeface="Calibri"/>
              </a:rPr>
              <a:t>Sağlık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sisteminin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yapısını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eldeki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kaynakları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biliyor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bunları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dikkate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alıyoruz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Sorumluluğumuzun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bilincindeyiz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Ancak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klinik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bağımsızlık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üzerinde</a:t>
            </a:r>
            <a:r>
              <a:rPr lang="en-GB" dirty="0">
                <a:latin typeface="Calibri"/>
                <a:cs typeface="Calibri"/>
              </a:rPr>
              <a:t>  </a:t>
            </a:r>
            <a:r>
              <a:rPr lang="en-GB" dirty="0" err="1">
                <a:latin typeface="Calibri"/>
                <a:cs typeface="Calibri"/>
              </a:rPr>
              <a:t>hükümetler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yönetimler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tarafından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dayatılan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anlamsız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kısıtlamalar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hastaların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yararına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değildir</a:t>
            </a:r>
            <a:r>
              <a:rPr lang="en-GB" dirty="0">
                <a:latin typeface="Calibri"/>
                <a:cs typeface="Calibri"/>
              </a:rPr>
              <a:t>: </a:t>
            </a:r>
            <a:r>
              <a:rPr lang="en-GB" dirty="0" err="1">
                <a:latin typeface="Calibri"/>
                <a:cs typeface="Calibri"/>
              </a:rPr>
              <a:t>Bunlar</a:t>
            </a:r>
            <a:r>
              <a:rPr lang="en-GB" dirty="0">
                <a:latin typeface="Calibri"/>
                <a:cs typeface="Calibri"/>
              </a:rPr>
              <a:t>, hasta-</a:t>
            </a:r>
            <a:r>
              <a:rPr lang="en-GB" dirty="0" err="1">
                <a:latin typeface="Calibri"/>
                <a:cs typeface="Calibri"/>
              </a:rPr>
              <a:t>hekim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ilişkisinin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temel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ögesi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güveni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zedeleyebilir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latin typeface="Calibri"/>
                <a:cs typeface="Calibri"/>
              </a:rPr>
              <a:t>Birçok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ülkemizde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siyasi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kararlar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nedeniyle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sağlık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sistemlerimiz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gitgide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ticarileşmiştir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Hastane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yönetimleri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üçüncü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taraf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muhataplar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hekimin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özerkliğinin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sağlık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hizmeti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maliyetlerinin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ihtiyatlı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yönetimi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bağdaşmayacağını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düşünebilirler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Ancak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yöneticilerin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üçüncü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taraf</a:t>
            </a:r>
            <a:r>
              <a:rPr lang="en-GB" dirty="0">
                <a:latin typeface="Calibri"/>
                <a:cs typeface="Calibri"/>
              </a:rPr>
              <a:t> 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64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3826"/>
            <a:ext cx="8229600" cy="56623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muhatapların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klinik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bağımsızlık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üzerinde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uygulamaya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çalıştıkları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kısıtlamalar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hastaların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yararına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olmayabilir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Ama</a:t>
            </a:r>
            <a:r>
              <a:rPr lang="en-GB" dirty="0">
                <a:latin typeface="Calibri"/>
                <a:cs typeface="Calibri"/>
              </a:rPr>
              <a:t>, biz </a:t>
            </a:r>
            <a:r>
              <a:rPr lang="en-GB" dirty="0" err="1">
                <a:latin typeface="Calibri"/>
                <a:cs typeface="Calibri"/>
              </a:rPr>
              <a:t>bazan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hastalarımızın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uygun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olmayan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taleplerine</a:t>
            </a:r>
            <a:r>
              <a:rPr lang="en-GB" dirty="0">
                <a:latin typeface="Calibri"/>
                <a:cs typeface="Calibri"/>
              </a:rPr>
              <a:t> de </a:t>
            </a:r>
            <a:r>
              <a:rPr lang="en-GB" dirty="0" err="1">
                <a:latin typeface="Calibri"/>
                <a:cs typeface="Calibri"/>
              </a:rPr>
              <a:t>karşı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koymak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zorundayız</a:t>
            </a:r>
            <a:r>
              <a:rPr lang="en-GB" dirty="0">
                <a:latin typeface="Calibri"/>
                <a:cs typeface="Calibri"/>
              </a:rPr>
              <a:t>: </a:t>
            </a:r>
            <a:r>
              <a:rPr lang="en-GB" dirty="0" err="1">
                <a:latin typeface="Calibri"/>
                <a:cs typeface="Calibri"/>
              </a:rPr>
              <a:t>Gerek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tüm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hastaların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gerekse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toplumun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yararını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gözönüne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alarak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hekimlerin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tür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uygunsuz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taleplere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karşı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çıkabilmeli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buna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olanak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sağlanmalıdır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klinik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bağımsızlık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yalnızca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nitelikli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sağlık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hizmetinin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temel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bileşenleri</a:t>
            </a:r>
            <a:r>
              <a:rPr lang="en-GB" dirty="0">
                <a:latin typeface="Calibri"/>
                <a:cs typeface="Calibri"/>
              </a:rPr>
              <a:t> 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nedenle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korunması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gereken</a:t>
            </a:r>
            <a:r>
              <a:rPr lang="en-GB" dirty="0">
                <a:latin typeface="Calibri"/>
                <a:cs typeface="Calibri"/>
              </a:rPr>
              <a:t> hasta </a:t>
            </a:r>
            <a:r>
              <a:rPr lang="en-GB" dirty="0" err="1">
                <a:latin typeface="Calibri"/>
                <a:cs typeface="Calibri"/>
              </a:rPr>
              <a:t>yararı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değildir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bunlar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aynı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zamanda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tıbbi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profesyonelliğin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temel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ilkeleridir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Bizim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Tabipler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Birliği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olarak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kendimizi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özerkliği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korumaya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adamış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olmamız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nedenle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önemlidir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Bireysel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olarak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hekimin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hastalarını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haksız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müdahale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olmaksızın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tedavi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etme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hakkını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geliştirmek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korumak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profesyonel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olarak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yönlendirilen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kurallar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sistemini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uygulama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konusunda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sorumluluk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almalıyız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Özyonetim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demokratik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toplumda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siyasal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toplumsal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katılımın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önemli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unsurudur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çünkü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demokrasi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seçimlerden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daha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fazla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birşeydir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klinik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bağımsızlığı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üst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düzeyde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korumak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üyemiz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kuruluşları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öz-düzenleme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konusunda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sorumluluk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almaya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bunun</a:t>
            </a:r>
            <a:r>
              <a:rPr lang="en-GB" dirty="0">
                <a:latin typeface="Calibri"/>
                <a:cs typeface="Calibri"/>
              </a:rPr>
              <a:t> 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502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6525"/>
            <a:ext cx="8229600" cy="56623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Mesleği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düzenleme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konusunda</a:t>
            </a:r>
            <a:r>
              <a:rPr lang="en-GB" sz="1800" dirty="0">
                <a:latin typeface="Calibri"/>
                <a:cs typeface="Calibri"/>
              </a:rPr>
              <a:t> en </a:t>
            </a:r>
            <a:r>
              <a:rPr lang="en-GB" sz="1800" dirty="0" err="1">
                <a:latin typeface="Calibri"/>
                <a:cs typeface="Calibri"/>
              </a:rPr>
              <a:t>üst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denetim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karar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verme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yetkisinin</a:t>
            </a:r>
            <a:r>
              <a:rPr lang="en-GB" sz="1800" dirty="0">
                <a:latin typeface="Calibri"/>
                <a:cs typeface="Calibri"/>
              </a:rPr>
              <a:t>,  </a:t>
            </a:r>
            <a:r>
              <a:rPr lang="en-GB" sz="1800" dirty="0" err="1">
                <a:latin typeface="Calibri"/>
                <a:cs typeface="Calibri"/>
              </a:rPr>
              <a:t>özel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tıbbi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eğitimleri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bilgileri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deneyim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uzmanlıklarından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ötürü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hekimlerde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bulunması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konusundaki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görüşünüzü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paylaşmaktayız</a:t>
            </a:r>
            <a:r>
              <a:rPr lang="en-GB" sz="1800" dirty="0">
                <a:latin typeface="Calibri"/>
                <a:cs typeface="Calibri"/>
              </a:rPr>
              <a:t>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latin typeface="Calibri"/>
                <a:cs typeface="Calibri"/>
              </a:rPr>
              <a:t> 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latin typeface="Calibri"/>
                <a:cs typeface="Calibri"/>
              </a:rPr>
              <a:t>Bu </a:t>
            </a:r>
            <a:r>
              <a:rPr lang="en-GB" sz="1800" dirty="0" err="1">
                <a:latin typeface="Calibri"/>
                <a:cs typeface="Calibri"/>
              </a:rPr>
              <a:t>yetki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hastalarımızın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kendi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özerklikleriyle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çelişmez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Ancak,onlar</a:t>
            </a:r>
            <a:r>
              <a:rPr lang="en-GB" sz="1800" dirty="0">
                <a:latin typeface="Calibri"/>
                <a:cs typeface="Calibri"/>
              </a:rPr>
              <a:t>, hasta </a:t>
            </a:r>
            <a:r>
              <a:rPr lang="en-GB" sz="1800" dirty="0" err="1">
                <a:latin typeface="Calibri"/>
                <a:cs typeface="Calibri"/>
              </a:rPr>
              <a:t>bakımı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kararlarında</a:t>
            </a:r>
            <a:r>
              <a:rPr lang="en-GB" sz="1800" dirty="0">
                <a:latin typeface="Calibri"/>
                <a:cs typeface="Calibri"/>
              </a:rPr>
              <a:t> tam </a:t>
            </a:r>
            <a:r>
              <a:rPr lang="en-GB" sz="1800" dirty="0" err="1">
                <a:latin typeface="Calibri"/>
                <a:cs typeface="Calibri"/>
              </a:rPr>
              <a:t>klinik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bağımsızlığın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olduğundan</a:t>
            </a:r>
            <a:r>
              <a:rPr lang="en-GB" sz="1800" dirty="0">
                <a:latin typeface="Calibri"/>
                <a:cs typeface="Calibri"/>
              </a:rPr>
              <a:t> en </a:t>
            </a:r>
            <a:r>
              <a:rPr lang="en-GB" sz="1800" dirty="0" err="1">
                <a:latin typeface="Calibri"/>
                <a:cs typeface="Calibri"/>
              </a:rPr>
              <a:t>üst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düzeyde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emin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olmalıdırlar</a:t>
            </a:r>
            <a:r>
              <a:rPr lang="en-GB" sz="1800" dirty="0">
                <a:latin typeface="Calibri"/>
                <a:cs typeface="Calibri"/>
              </a:rPr>
              <a:t>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latin typeface="Calibri"/>
                <a:cs typeface="Calibri"/>
              </a:rPr>
              <a:t> 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Evet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düzenleyici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işlevleriyle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özyonetim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bir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tabipler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birliğinin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sahip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olduğu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temsil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işlevi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ile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çatışabilir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Bunun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burada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Türk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Tabipleri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Birliği’nde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çok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kez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yaşadığınız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çelişki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olduğundan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eminim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Ama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bu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nedenle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profesyonel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olarak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yönlendirilen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düzenleme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kavramını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üyelerimiz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arasında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kamusal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olarak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geliştirmek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desteklemek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daha</a:t>
            </a:r>
            <a:r>
              <a:rPr lang="en-GB" sz="1800" dirty="0">
                <a:latin typeface="Calibri"/>
                <a:cs typeface="Calibri"/>
              </a:rPr>
              <a:t> da </a:t>
            </a:r>
            <a:r>
              <a:rPr lang="en-GB" sz="1800" dirty="0" err="1">
                <a:latin typeface="Calibri"/>
                <a:cs typeface="Calibri"/>
              </a:rPr>
              <a:t>önemlidir</a:t>
            </a:r>
            <a:r>
              <a:rPr lang="en-GB" sz="1800" dirty="0">
                <a:latin typeface="Calibri"/>
                <a:cs typeface="Calibri"/>
              </a:rPr>
              <a:t>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latin typeface="Calibri"/>
                <a:cs typeface="Calibri"/>
              </a:rPr>
              <a:t> 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Profesyonel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olarak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yönlendirilen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herhangi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sistem</a:t>
            </a:r>
            <a:r>
              <a:rPr lang="en-GB" sz="1800" dirty="0">
                <a:latin typeface="Calibri"/>
                <a:cs typeface="Calibri"/>
              </a:rPr>
              <a:t>:</a:t>
            </a:r>
            <a:endParaRPr lang="en-US" sz="1800" dirty="0">
              <a:latin typeface="Calibri"/>
              <a:cs typeface="Calibri"/>
            </a:endParaRPr>
          </a:p>
          <a:p>
            <a:r>
              <a:rPr lang="en-GB" sz="1800" dirty="0" err="1">
                <a:latin typeface="Calibri"/>
                <a:cs typeface="Calibri"/>
              </a:rPr>
              <a:t>Hastalara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sağlanan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sağlık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hizmetinin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niteliğini</a:t>
            </a:r>
            <a:endParaRPr lang="en-US" sz="1800" dirty="0">
              <a:latin typeface="Calibri"/>
              <a:cs typeface="Calibri"/>
            </a:endParaRPr>
          </a:p>
          <a:p>
            <a:r>
              <a:rPr lang="en-GB" sz="1800" dirty="0">
                <a:latin typeface="Calibri"/>
                <a:cs typeface="Calibri"/>
              </a:rPr>
              <a:t>Bu </a:t>
            </a:r>
            <a:r>
              <a:rPr lang="en-GB" sz="1800" dirty="0" err="1">
                <a:latin typeface="Calibri"/>
                <a:cs typeface="Calibri"/>
              </a:rPr>
              <a:t>hizmeti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sağlayan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hekimin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 smtClean="0">
                <a:latin typeface="Calibri"/>
                <a:cs typeface="Calibri"/>
              </a:rPr>
              <a:t>yeterliliğini</a:t>
            </a:r>
            <a:endParaRPr lang="en-GB" sz="1800" dirty="0" smtClean="0">
              <a:latin typeface="Calibri"/>
              <a:cs typeface="Calibri"/>
            </a:endParaRPr>
          </a:p>
          <a:p>
            <a:r>
              <a:rPr lang="en-GB" sz="1800" dirty="0" err="1">
                <a:latin typeface="Calibri"/>
                <a:cs typeface="Calibri"/>
              </a:rPr>
              <a:t>Hekimin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mesleğe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uygun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davranmasını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garanti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altına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almalıdır</a:t>
            </a:r>
            <a:r>
              <a:rPr lang="en-GB" sz="1800" dirty="0">
                <a:latin typeface="Calibri"/>
                <a:cs typeface="Calibri"/>
              </a:rPr>
              <a:t>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502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69"/>
            <a:ext cx="8229600" cy="56623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Hastaya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nitelikli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sürekli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hizmet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sağlamak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için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klinik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bilgi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beceri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yeterliliğimizi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korumak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güncellemek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amacıyla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Sürekli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Mesleki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Gelişim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sürecine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etkin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biçimde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katılmayı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görev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edinmekteyiz</a:t>
            </a:r>
            <a:r>
              <a:rPr lang="en-GB" sz="1800" dirty="0">
                <a:latin typeface="Calibri"/>
                <a:cs typeface="Calibri"/>
              </a:rPr>
              <a:t>..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latin typeface="Calibri"/>
                <a:cs typeface="Calibri"/>
              </a:rPr>
              <a:t> 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Hekimlerin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mesleki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davranışlarının</a:t>
            </a:r>
            <a:r>
              <a:rPr lang="en-GB" sz="1800" dirty="0">
                <a:latin typeface="Calibri"/>
                <a:cs typeface="Calibri"/>
              </a:rPr>
              <a:t>, her </a:t>
            </a:r>
            <a:r>
              <a:rPr lang="en-GB" sz="1800" dirty="0" err="1">
                <a:latin typeface="Calibri"/>
                <a:cs typeface="Calibri"/>
              </a:rPr>
              <a:t>zaman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ülkelerimizdeki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hekimleri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denetleyen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Etik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Kuralları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sınırları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içinde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olmasında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ısrarcı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olmaktayız</a:t>
            </a:r>
            <a:r>
              <a:rPr lang="en-GB" sz="1800" dirty="0">
                <a:latin typeface="Calibri"/>
                <a:cs typeface="Calibri"/>
              </a:rPr>
              <a:t>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latin typeface="Calibri"/>
                <a:cs typeface="Calibri"/>
              </a:rPr>
              <a:t> 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Ulusal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Tabip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Birlikleri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olarak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hastalarının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yararı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açısından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hekimlerin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mesleğe</a:t>
            </a:r>
            <a:r>
              <a:rPr lang="en-GB" sz="1800" dirty="0">
                <a:latin typeface="Calibri"/>
                <a:cs typeface="Calibri"/>
              </a:rPr>
              <a:t> 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etiğe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uygun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davranmalarını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özendirmekteyiz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Etiğe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aykırı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davranışların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hızla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tanımlanması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bildirilmesini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sağlamak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zorundayız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Hata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yapan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hekimler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uygun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biçimde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cezalandırılmalı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olanağı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varsa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hakları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verilmelidir</a:t>
            </a:r>
            <a:r>
              <a:rPr lang="en-GB" sz="1800" dirty="0">
                <a:latin typeface="Calibri"/>
                <a:cs typeface="Calibri"/>
              </a:rPr>
              <a:t>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>
                <a:latin typeface="Calibri"/>
                <a:cs typeface="Calibri"/>
              </a:rPr>
              <a:t> 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Tüm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bunları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yapmak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güç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sıklıkla</a:t>
            </a:r>
            <a:r>
              <a:rPr lang="en-GB" sz="1800" dirty="0">
                <a:latin typeface="Calibri"/>
                <a:cs typeface="Calibri"/>
              </a:rPr>
              <a:t> her </a:t>
            </a:r>
            <a:r>
              <a:rPr lang="en-GB" sz="1800" dirty="0" err="1">
                <a:latin typeface="Calibri"/>
                <a:cs typeface="Calibri"/>
              </a:rPr>
              <a:t>iki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tarafça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eleştiriliriz</a:t>
            </a:r>
            <a:r>
              <a:rPr lang="en-GB" sz="1800" dirty="0">
                <a:latin typeface="Calibri"/>
                <a:cs typeface="Calibri"/>
              </a:rPr>
              <a:t>: </a:t>
            </a:r>
            <a:r>
              <a:rPr lang="en-GB" sz="1800" dirty="0" err="1">
                <a:latin typeface="Calibri"/>
                <a:cs typeface="Calibri"/>
              </a:rPr>
              <a:t>Meslektaşlarımız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tarafından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eleştiriliriz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çünkü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onları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denetleriz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bazan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bireylere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yaptırım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uygulamak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zorunda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kalırız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Toplum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tarafından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eleştiriliriz</a:t>
            </a:r>
            <a:r>
              <a:rPr lang="en-GB" sz="1800" dirty="0">
                <a:latin typeface="Calibri"/>
                <a:cs typeface="Calibri"/>
              </a:rPr>
              <a:t>, </a:t>
            </a:r>
            <a:r>
              <a:rPr lang="en-GB" sz="1800" dirty="0" err="1">
                <a:latin typeface="Calibri"/>
                <a:cs typeface="Calibri"/>
              </a:rPr>
              <a:t>çünkü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bazan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korumacı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ya</a:t>
            </a:r>
            <a:r>
              <a:rPr lang="en-GB" sz="1800" dirty="0">
                <a:latin typeface="Calibri"/>
                <a:cs typeface="Calibri"/>
              </a:rPr>
              <a:t> da </a:t>
            </a:r>
            <a:r>
              <a:rPr lang="en-GB" sz="1800" dirty="0" err="1">
                <a:latin typeface="Calibri"/>
                <a:cs typeface="Calibri"/>
              </a:rPr>
              <a:t>kendine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hizmet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eden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olarak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görülürüz</a:t>
            </a:r>
            <a:r>
              <a:rPr lang="en-GB" sz="1800" dirty="0">
                <a:latin typeface="Calibri"/>
                <a:cs typeface="Calibri"/>
              </a:rPr>
              <a:t>. </a:t>
            </a:r>
            <a:endParaRPr lang="en-GB" sz="1800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GB" sz="1800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sz="1800" dirty="0" err="1">
                <a:latin typeface="Calibri"/>
                <a:cs typeface="Calibri"/>
              </a:rPr>
              <a:t>Ancak</a:t>
            </a:r>
            <a:r>
              <a:rPr lang="en-GB" sz="1800" dirty="0">
                <a:latin typeface="Calibri"/>
                <a:cs typeface="Calibri"/>
              </a:rPr>
              <a:t>, biz </a:t>
            </a:r>
            <a:r>
              <a:rPr lang="en-GB" sz="1800" dirty="0" err="1">
                <a:latin typeface="Calibri"/>
                <a:cs typeface="Calibri"/>
              </a:rPr>
              <a:t>aynı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zamanda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örneğin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bizi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özyonetimden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yoksun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bırakmaya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yönelik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siyasi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girişimlerin</a:t>
            </a:r>
            <a:r>
              <a:rPr lang="en-GB" sz="1800" dirty="0">
                <a:latin typeface="Calibri"/>
                <a:cs typeface="Calibri"/>
              </a:rPr>
              <a:t> de </a:t>
            </a:r>
            <a:r>
              <a:rPr lang="en-GB" sz="1800" dirty="0" err="1">
                <a:latin typeface="Calibri"/>
                <a:cs typeface="Calibri"/>
              </a:rPr>
              <a:t>tehdidi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altındayız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Ulusal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Tabip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Birlikleri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arasında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sürekli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bilgi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deneyim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alışverişi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hastaların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yararı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açısından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gereklidir</a:t>
            </a:r>
            <a:r>
              <a:rPr lang="en-GB" sz="1800" dirty="0">
                <a:latin typeface="Calibri"/>
                <a:cs typeface="Calibri"/>
              </a:rPr>
              <a:t>.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 </a:t>
            </a:r>
            <a:r>
              <a:rPr lang="en-GB" sz="1800" dirty="0" err="1">
                <a:latin typeface="Calibri"/>
                <a:cs typeface="Calibri"/>
              </a:rPr>
              <a:t>Türk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Tabipleri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Birliği’nin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Dünya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Tabipler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Birliği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içinde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yer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alan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küresel</a:t>
            </a:r>
            <a:r>
              <a:rPr lang="en-GB" sz="1800" dirty="0">
                <a:latin typeface="Calibri"/>
                <a:cs typeface="Calibri"/>
              </a:rPr>
              <a:t> Tıp </a:t>
            </a:r>
            <a:r>
              <a:rPr lang="en-GB" sz="1800" dirty="0" err="1">
                <a:latin typeface="Calibri"/>
                <a:cs typeface="Calibri"/>
              </a:rPr>
              <a:t>ailesine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getirdiği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işbirliği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ve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deneyimleri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memnuniyetle</a:t>
            </a:r>
            <a:r>
              <a:rPr lang="en-GB" sz="1800" dirty="0">
                <a:latin typeface="Calibri"/>
                <a:cs typeface="Calibri"/>
              </a:rPr>
              <a:t> </a:t>
            </a:r>
            <a:r>
              <a:rPr lang="en-GB" sz="1800" dirty="0" err="1">
                <a:latin typeface="Calibri"/>
                <a:cs typeface="Calibri"/>
              </a:rPr>
              <a:t>karşılamaktayız</a:t>
            </a:r>
            <a:r>
              <a:rPr lang="en-GB" sz="1800" dirty="0">
                <a:latin typeface="Calibri"/>
                <a:cs typeface="Calibri"/>
              </a:rPr>
              <a:t>.</a:t>
            </a:r>
            <a:endParaRPr lang="en-US" sz="18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502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3826"/>
            <a:ext cx="8229600" cy="56623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Özetlemek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gerekirse</a:t>
            </a:r>
            <a:r>
              <a:rPr lang="en-GB" dirty="0" smtClean="0">
                <a:latin typeface="Calibri"/>
                <a:cs typeface="Calibri"/>
              </a:rPr>
              <a:t>: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Mesleki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özerklik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klinik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bağımsızlık</a:t>
            </a:r>
            <a:r>
              <a:rPr lang="en-GB" dirty="0">
                <a:latin typeface="Calibri"/>
                <a:cs typeface="Calibri"/>
              </a:rPr>
              <a:t> hasta </a:t>
            </a:r>
            <a:r>
              <a:rPr lang="en-GB" dirty="0" err="1">
                <a:latin typeface="Calibri"/>
                <a:cs typeface="Calibri"/>
              </a:rPr>
              <a:t>haklarının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türevleridir</a:t>
            </a:r>
            <a:r>
              <a:rPr lang="en-GB" dirty="0">
                <a:latin typeface="Calibri"/>
                <a:cs typeface="Calibri"/>
              </a:rPr>
              <a:t>: </a:t>
            </a:r>
            <a:r>
              <a:rPr lang="en-GB" dirty="0" err="1">
                <a:latin typeface="Calibri"/>
                <a:cs typeface="Calibri"/>
              </a:rPr>
              <a:t>baskı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altında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olmayan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hastalarına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bilgi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beceri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yetenekleri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ölçüsünde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elinden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gelenin</a:t>
            </a:r>
            <a:r>
              <a:rPr lang="en-GB" dirty="0">
                <a:latin typeface="Calibri"/>
                <a:cs typeface="Calibri"/>
              </a:rPr>
              <a:t> en </a:t>
            </a:r>
            <a:r>
              <a:rPr lang="en-GB" dirty="0" err="1">
                <a:latin typeface="Calibri"/>
                <a:cs typeface="Calibri"/>
              </a:rPr>
              <a:t>iyisini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verebilen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hekimden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hizmet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almak</a:t>
            </a:r>
            <a:r>
              <a:rPr lang="en-GB" dirty="0">
                <a:latin typeface="Calibri"/>
                <a:cs typeface="Calibri"/>
              </a:rPr>
              <a:t>. 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Hekimlik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mesleği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tarafından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profesyonelce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yönlendirilen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düzenlemeler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sistemini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destekleriz</a:t>
            </a:r>
            <a:r>
              <a:rPr lang="en-GB" dirty="0">
                <a:latin typeface="Calibri"/>
                <a:cs typeface="Calibri"/>
              </a:rPr>
              <a:t>: </a:t>
            </a:r>
            <a:r>
              <a:rPr lang="en-GB" dirty="0" err="1">
                <a:latin typeface="Calibri"/>
                <a:cs typeface="Calibri"/>
              </a:rPr>
              <a:t>Adil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makul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saydam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kendine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hizmet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etmeyen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Mesleğin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kendi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onuru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kadar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halkın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güvenliğini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desteğini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güvenini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koruruz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biz </a:t>
            </a:r>
            <a:r>
              <a:rPr lang="en-GB" dirty="0" err="1">
                <a:latin typeface="Calibri"/>
                <a:cs typeface="Calibri"/>
              </a:rPr>
              <a:t>bunu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herhangi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zamanda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bunu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yapabilecek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hükümetlerden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daha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iyi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yaparız</a:t>
            </a:r>
            <a:r>
              <a:rPr lang="en-GB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GB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Demokratik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toplumda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özyonetim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yatay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güç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paylaşımının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unsurudur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nedenle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sivil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toplumun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demokrasinin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kendisinin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önemli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desteğidir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Özyonetimi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ortadan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kaldırmak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demokrasinin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canlı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bir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ögesini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ortadan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kaldırmaktır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Özyonetimi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ortadan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kaldırmak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toplumlarımızın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dayandığı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toplumsal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dokuyu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örseler</a:t>
            </a:r>
            <a:r>
              <a:rPr lang="en-GB" dirty="0">
                <a:latin typeface="Calibri"/>
                <a:cs typeface="Calibri"/>
              </a:rPr>
              <a:t>. 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	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502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3826"/>
            <a:ext cx="8229600" cy="5662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Değerli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Meslektaşlarım</a:t>
            </a:r>
            <a:r>
              <a:rPr lang="en-GB" dirty="0">
                <a:latin typeface="Calibri"/>
                <a:cs typeface="Calibri"/>
              </a:rPr>
              <a:t>, </a:t>
            </a:r>
            <a:r>
              <a:rPr lang="en-GB" dirty="0" err="1">
                <a:latin typeface="Calibri"/>
                <a:cs typeface="Calibri"/>
              </a:rPr>
              <a:t>yanınızda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olmaktan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onur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duyuyoruz</a:t>
            </a:r>
            <a:r>
              <a:rPr lang="en-GB" dirty="0">
                <a:latin typeface="Calibri"/>
                <a:cs typeface="Calibri"/>
              </a:rPr>
              <a:t>. Son </a:t>
            </a:r>
            <a:r>
              <a:rPr lang="en-GB" dirty="0" err="1">
                <a:latin typeface="Calibri"/>
                <a:cs typeface="Calibri"/>
              </a:rPr>
              <a:t>haftalarda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hekimlerinizin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yaralılara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verdiği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tarafsız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hizmetler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saygımızı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hakediyor</a:t>
            </a:r>
            <a:r>
              <a:rPr lang="en-GB" dirty="0">
                <a:latin typeface="Calibri"/>
                <a:cs typeface="Calibri"/>
              </a:rPr>
              <a:t>. </a:t>
            </a:r>
            <a:r>
              <a:rPr lang="en-GB" dirty="0" err="1">
                <a:latin typeface="Calibri"/>
                <a:cs typeface="Calibri"/>
              </a:rPr>
              <a:t>Herkesten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özellikle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Türk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hükümetinden</a:t>
            </a:r>
            <a:r>
              <a:rPr lang="en-GB" dirty="0">
                <a:latin typeface="Calibri"/>
                <a:cs typeface="Calibri"/>
              </a:rPr>
              <a:t> -</a:t>
            </a:r>
            <a:r>
              <a:rPr lang="en-GB" dirty="0" err="1">
                <a:latin typeface="Calibri"/>
                <a:cs typeface="Calibri"/>
              </a:rPr>
              <a:t>çatışma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anlarında</a:t>
            </a:r>
            <a:r>
              <a:rPr lang="en-GB" dirty="0">
                <a:latin typeface="Calibri"/>
                <a:cs typeface="Calibri"/>
              </a:rPr>
              <a:t> bile- </a:t>
            </a:r>
            <a:r>
              <a:rPr lang="en-GB" dirty="0" err="1">
                <a:latin typeface="Calibri"/>
                <a:cs typeface="Calibri"/>
              </a:rPr>
              <a:t>tıbbi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bağımsızlığı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güvence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altına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almasını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istiyoruz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Bu, </a:t>
            </a:r>
            <a:r>
              <a:rPr lang="en-GB" dirty="0" err="1">
                <a:latin typeface="Calibri"/>
                <a:cs typeface="Calibri"/>
              </a:rPr>
              <a:t>insanlığa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saygı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göstermenin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tek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yolu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ve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bu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ulusun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sahip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olduğu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muazzam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kültüre</a:t>
            </a:r>
            <a:r>
              <a:rPr lang="en-GB" dirty="0">
                <a:latin typeface="Calibri"/>
                <a:cs typeface="Calibri"/>
              </a:rPr>
              <a:t> en </a:t>
            </a:r>
            <a:r>
              <a:rPr lang="en-GB" dirty="0" err="1">
                <a:latin typeface="Calibri"/>
                <a:cs typeface="Calibri"/>
              </a:rPr>
              <a:t>yakışanı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olacaktır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cs typeface="Calibri"/>
              </a:rPr>
              <a:t> </a:t>
            </a: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GB" dirty="0" err="1">
                <a:latin typeface="Calibri"/>
                <a:cs typeface="Calibri"/>
              </a:rPr>
              <a:t>İlginiz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için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teşekkür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ederim</a:t>
            </a:r>
            <a:r>
              <a:rPr lang="en-GB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502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12</TotalTime>
  <Words>226</Words>
  <Application>Microsoft Macintosh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Türk Tabipleri Birliği 63. Büyük Kongresi  29 Haziran 2013, Cumartesi  Ankara, Türkiye   Mesleki Özerklik ve Özyönetim Hastalara ve Topluma Yönelik Bir Kamu Hizmeti     Dünya Tabipler Birliği Genel Sekreteri Otmar Kloiber*’in Konuşması    </vt:lpstr>
      <vt:lpstr>Mesleki Bağımsızlık ve Özyönetim Hastalara ve Topluma Yönelik Bir Kamu Hizmeti  Otmar Kloiber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Tabipleri Birliği 63. Büyük Kongresi   29 Haziran 2013, Cumartesi  Ankara, Türkiye   Mesleki Özerklik ve Özyönetim Hastalara ve Topluma Yönelik Bir Kamu Hizmeti     Dünya Tabipler Birliği Genel Sekreteri Otmar Kloiber*’in Konuşması  </dc:title>
  <dc:creator>Si So</dc:creator>
  <cp:lastModifiedBy>Si So</cp:lastModifiedBy>
  <cp:revision>2</cp:revision>
  <dcterms:created xsi:type="dcterms:W3CDTF">2013-06-28T20:17:55Z</dcterms:created>
  <dcterms:modified xsi:type="dcterms:W3CDTF">2013-06-28T20:29:59Z</dcterms:modified>
</cp:coreProperties>
</file>