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" strictFirstAndLastChars="0" saveSubsetFonts="1">
  <p:sldMasterIdLst>
    <p:sldMasterId id="2147483675" r:id="rId1"/>
    <p:sldMasterId id="2147483687" r:id="rId2"/>
    <p:sldMasterId id="2147483735" r:id="rId3"/>
    <p:sldMasterId id="2147483747" r:id="rId4"/>
    <p:sldMasterId id="2147483759" r:id="rId5"/>
    <p:sldMasterId id="2147483771" r:id="rId6"/>
    <p:sldMasterId id="2147483783" r:id="rId7"/>
  </p:sldMasterIdLst>
  <p:notesMasterIdLst>
    <p:notesMasterId r:id="rId58"/>
  </p:notesMasterIdLst>
  <p:sldIdLst>
    <p:sldId id="354" r:id="rId8"/>
    <p:sldId id="439" r:id="rId9"/>
    <p:sldId id="464" r:id="rId10"/>
    <p:sldId id="463" r:id="rId11"/>
    <p:sldId id="465" r:id="rId12"/>
    <p:sldId id="443" r:id="rId13"/>
    <p:sldId id="440" r:id="rId14"/>
    <p:sldId id="441" r:id="rId15"/>
    <p:sldId id="442" r:id="rId16"/>
    <p:sldId id="445" r:id="rId17"/>
    <p:sldId id="446" r:id="rId18"/>
    <p:sldId id="447" r:id="rId19"/>
    <p:sldId id="404" r:id="rId20"/>
    <p:sldId id="409" r:id="rId21"/>
    <p:sldId id="410" r:id="rId22"/>
    <p:sldId id="457" r:id="rId23"/>
    <p:sldId id="412" r:id="rId24"/>
    <p:sldId id="469" r:id="rId25"/>
    <p:sldId id="468" r:id="rId26"/>
    <p:sldId id="470" r:id="rId27"/>
    <p:sldId id="372" r:id="rId28"/>
    <p:sldId id="430" r:id="rId29"/>
    <p:sldId id="431" r:id="rId30"/>
    <p:sldId id="432" r:id="rId31"/>
    <p:sldId id="379" r:id="rId32"/>
    <p:sldId id="380" r:id="rId33"/>
    <p:sldId id="375" r:id="rId34"/>
    <p:sldId id="376" r:id="rId35"/>
    <p:sldId id="377" r:id="rId36"/>
    <p:sldId id="378" r:id="rId37"/>
    <p:sldId id="434" r:id="rId38"/>
    <p:sldId id="471" r:id="rId39"/>
    <p:sldId id="435" r:id="rId40"/>
    <p:sldId id="436" r:id="rId41"/>
    <p:sldId id="449" r:id="rId42"/>
    <p:sldId id="437" r:id="rId43"/>
    <p:sldId id="438" r:id="rId44"/>
    <p:sldId id="453" r:id="rId45"/>
    <p:sldId id="451" r:id="rId46"/>
    <p:sldId id="452" r:id="rId47"/>
    <p:sldId id="429" r:id="rId48"/>
    <p:sldId id="458" r:id="rId49"/>
    <p:sldId id="425" r:id="rId50"/>
    <p:sldId id="428" r:id="rId51"/>
    <p:sldId id="459" r:id="rId52"/>
    <p:sldId id="461" r:id="rId53"/>
    <p:sldId id="460" r:id="rId54"/>
    <p:sldId id="462" r:id="rId55"/>
    <p:sldId id="448" r:id="rId56"/>
    <p:sldId id="426" r:id="rId57"/>
  </p:sldIdLst>
  <p:sldSz cx="10160000" cy="7620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1pPr>
    <a:lvl2pPr marL="457120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2pPr>
    <a:lvl3pPr marL="914226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3pPr>
    <a:lvl4pPr marL="1371359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4pPr>
    <a:lvl5pPr marL="1828469" algn="ctr" rtl="0" fontAlgn="base">
      <a:spcBef>
        <a:spcPct val="0"/>
      </a:spcBef>
      <a:spcAft>
        <a:spcPct val="0"/>
      </a:spcAft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5pPr>
    <a:lvl6pPr marL="2285589" algn="l" defTabSz="914226" rtl="0" eaLnBrk="1" latinLnBrk="0" hangingPunct="1"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6pPr>
    <a:lvl7pPr marL="2742706" algn="l" defTabSz="914226" rtl="0" eaLnBrk="1" latinLnBrk="0" hangingPunct="1"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7pPr>
    <a:lvl8pPr marL="3199824" algn="l" defTabSz="914226" rtl="0" eaLnBrk="1" latinLnBrk="0" hangingPunct="1"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8pPr>
    <a:lvl9pPr marL="3656940" algn="l" defTabSz="914226" rtl="0" eaLnBrk="1" latinLnBrk="0" hangingPunct="1">
      <a:defRPr sz="3200" kern="1200">
        <a:solidFill>
          <a:srgbClr val="0000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Gill Sans" pitchFamily="-12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0356287-2BA0-BC42-9DB0-A86783298C12}">
          <p14:sldIdLst>
            <p14:sldId id="354"/>
            <p14:sldId id="439"/>
            <p14:sldId id="464"/>
            <p14:sldId id="463"/>
            <p14:sldId id="465"/>
            <p14:sldId id="443"/>
            <p14:sldId id="440"/>
            <p14:sldId id="441"/>
            <p14:sldId id="442"/>
            <p14:sldId id="445"/>
            <p14:sldId id="446"/>
            <p14:sldId id="447"/>
            <p14:sldId id="404"/>
            <p14:sldId id="409"/>
            <p14:sldId id="410"/>
            <p14:sldId id="457"/>
            <p14:sldId id="412"/>
            <p14:sldId id="469"/>
            <p14:sldId id="468"/>
            <p14:sldId id="470"/>
            <p14:sldId id="372"/>
            <p14:sldId id="430"/>
            <p14:sldId id="431"/>
            <p14:sldId id="432"/>
            <p14:sldId id="379"/>
            <p14:sldId id="380"/>
            <p14:sldId id="375"/>
            <p14:sldId id="376"/>
            <p14:sldId id="377"/>
            <p14:sldId id="378"/>
            <p14:sldId id="434"/>
            <p14:sldId id="471"/>
            <p14:sldId id="435"/>
            <p14:sldId id="436"/>
            <p14:sldId id="449"/>
            <p14:sldId id="437"/>
            <p14:sldId id="438"/>
            <p14:sldId id="453"/>
            <p14:sldId id="451"/>
            <p14:sldId id="452"/>
            <p14:sldId id="429"/>
            <p14:sldId id="458"/>
            <p14:sldId id="425"/>
            <p14:sldId id="428"/>
            <p14:sldId id="459"/>
            <p14:sldId id="461"/>
            <p14:sldId id="460"/>
            <p14:sldId id="462"/>
            <p14:sldId id="448"/>
            <p14:sldId id="42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FFCC"/>
    <a:srgbClr val="0000CC"/>
    <a:srgbClr val="000000"/>
    <a:srgbClr val="CC0033"/>
    <a:srgbClr val="0033FF"/>
    <a:srgbClr val="000099"/>
    <a:srgbClr val="002000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8007" autoAdjust="0"/>
  </p:normalViewPr>
  <p:slideViewPr>
    <p:cSldViewPr>
      <p:cViewPr>
        <p:scale>
          <a:sx n="75" d="100"/>
          <a:sy n="75" d="100"/>
        </p:scale>
        <p:origin x="-3944" y="-920"/>
      </p:cViewPr>
      <p:guideLst>
        <p:guide orient="horz" pos="2400"/>
        <p:guide pos="3200"/>
      </p:guideLst>
    </p:cSldViewPr>
  </p:slideViewPr>
  <p:outlineViewPr>
    <p:cViewPr>
      <p:scale>
        <a:sx n="33" d="100"/>
        <a:sy n="33" d="100"/>
      </p:scale>
      <p:origin x="156" y="91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63" Type="http://schemas.openxmlformats.org/officeDocument/2006/relationships/tableStyles" Target="tableStyles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Kitap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0507407278935949"/>
          <c:y val="0.0422547406293315"/>
          <c:w val="0.83247994881697"/>
          <c:h val="0.891672889203457"/>
        </c:manualLayout>
      </c:layout>
      <c:lineChart>
        <c:grouping val="standard"/>
        <c:varyColors val="0"/>
        <c:ser>
          <c:idx val="0"/>
          <c:order val="0"/>
          <c:tx>
            <c:strRef>
              <c:f>Sayfa2!$C$16</c:f>
              <c:strCache>
                <c:ptCount val="1"/>
                <c:pt idx="0">
                  <c:v>DH</c:v>
                </c:pt>
              </c:strCache>
            </c:strRef>
          </c:tx>
          <c:marker>
            <c:symbol val="none"/>
          </c:marker>
          <c:cat>
            <c:numRef>
              <c:f>Sayfa2!$D$15:$O$15</c:f>
              <c:numCache>
                <c:formatCode>General</c:formatCode>
                <c:ptCount val="12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</c:numCache>
            </c:numRef>
          </c:cat>
          <c:val>
            <c:numRef>
              <c:f>Sayfa2!$D$16:$O$16</c:f>
              <c:numCache>
                <c:formatCode>General</c:formatCode>
                <c:ptCount val="12"/>
                <c:pt idx="0">
                  <c:v>65.9</c:v>
                </c:pt>
                <c:pt idx="1">
                  <c:v>65.1</c:v>
                </c:pt>
                <c:pt idx="2">
                  <c:v>68.7</c:v>
                </c:pt>
                <c:pt idx="3">
                  <c:v>69.2</c:v>
                </c:pt>
                <c:pt idx="4">
                  <c:v>62.6</c:v>
                </c:pt>
                <c:pt idx="5">
                  <c:v>64.0</c:v>
                </c:pt>
                <c:pt idx="6">
                  <c:v>62.3</c:v>
                </c:pt>
                <c:pt idx="7">
                  <c:v>52.5</c:v>
                </c:pt>
                <c:pt idx="8">
                  <c:v>52.1</c:v>
                </c:pt>
                <c:pt idx="9">
                  <c:v>51.9</c:v>
                </c:pt>
                <c:pt idx="10">
                  <c:v>51.5</c:v>
                </c:pt>
                <c:pt idx="11">
                  <c:v>57.3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Sayfa2!$C$17</c:f>
              <c:strCache>
                <c:ptCount val="1"/>
                <c:pt idx="0">
                  <c:v>ÜH</c:v>
                </c:pt>
              </c:strCache>
            </c:strRef>
          </c:tx>
          <c:marker>
            <c:symbol val="none"/>
          </c:marker>
          <c:cat>
            <c:numRef>
              <c:f>Sayfa2!$D$15:$O$15</c:f>
              <c:numCache>
                <c:formatCode>General</c:formatCode>
                <c:ptCount val="12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</c:numCache>
            </c:numRef>
          </c:cat>
          <c:val>
            <c:numRef>
              <c:f>Sayfa2!$D$17:$O$17</c:f>
              <c:numCache>
                <c:formatCode>General</c:formatCode>
                <c:ptCount val="12"/>
                <c:pt idx="0">
                  <c:v>18.3</c:v>
                </c:pt>
                <c:pt idx="1">
                  <c:v>21.9</c:v>
                </c:pt>
                <c:pt idx="2">
                  <c:v>18.9</c:v>
                </c:pt>
                <c:pt idx="3">
                  <c:v>18.3</c:v>
                </c:pt>
                <c:pt idx="4">
                  <c:v>19.2</c:v>
                </c:pt>
                <c:pt idx="5">
                  <c:v>15.6</c:v>
                </c:pt>
                <c:pt idx="6">
                  <c:v>14.8</c:v>
                </c:pt>
                <c:pt idx="7">
                  <c:v>16.1</c:v>
                </c:pt>
                <c:pt idx="8">
                  <c:v>17.0</c:v>
                </c:pt>
                <c:pt idx="9">
                  <c:v>19.3</c:v>
                </c:pt>
                <c:pt idx="10">
                  <c:v>18.8</c:v>
                </c:pt>
                <c:pt idx="11">
                  <c:v>17.6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Sayfa2!$C$18</c:f>
              <c:strCache>
                <c:ptCount val="1"/>
                <c:pt idx="0">
                  <c:v>ÖZ</c:v>
                </c:pt>
              </c:strCache>
            </c:strRef>
          </c:tx>
          <c:marker>
            <c:symbol val="none"/>
          </c:marker>
          <c:cat>
            <c:numRef>
              <c:f>Sayfa2!$D$15:$O$15</c:f>
              <c:numCache>
                <c:formatCode>General</c:formatCode>
                <c:ptCount val="12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</c:numCache>
            </c:numRef>
          </c:cat>
          <c:val>
            <c:numRef>
              <c:f>Sayfa2!$D$18:$O$18</c:f>
              <c:numCache>
                <c:formatCode>General</c:formatCode>
                <c:ptCount val="12"/>
                <c:pt idx="0">
                  <c:v>15.8</c:v>
                </c:pt>
                <c:pt idx="1">
                  <c:v>14.0</c:v>
                </c:pt>
                <c:pt idx="2">
                  <c:v>12.3</c:v>
                </c:pt>
                <c:pt idx="3">
                  <c:v>12.6</c:v>
                </c:pt>
                <c:pt idx="4">
                  <c:v>18.1</c:v>
                </c:pt>
                <c:pt idx="5">
                  <c:v>20.3</c:v>
                </c:pt>
                <c:pt idx="6">
                  <c:v>22.8</c:v>
                </c:pt>
                <c:pt idx="7">
                  <c:v>31.4</c:v>
                </c:pt>
                <c:pt idx="8">
                  <c:v>30.9</c:v>
                </c:pt>
                <c:pt idx="9">
                  <c:v>28.4</c:v>
                </c:pt>
                <c:pt idx="10">
                  <c:v>29.3</c:v>
                </c:pt>
                <c:pt idx="11">
                  <c:v>24.8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22525656"/>
        <c:axId val="-2022536440"/>
      </c:lineChart>
      <c:catAx>
        <c:axId val="-2022525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22536440"/>
        <c:crosses val="autoZero"/>
        <c:auto val="1"/>
        <c:lblAlgn val="ctr"/>
        <c:lblOffset val="100"/>
        <c:noMultiLvlLbl val="0"/>
      </c:catAx>
      <c:valAx>
        <c:axId val="-2022536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0225256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61443" name="Rectangle 3"/>
          <p:cNvSpPr>
            <a:spLocks noGrp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45" name="Rectangle 5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6" name="Rectangle 6"/>
          <p:cNvSpPr>
            <a:spLocks noGrp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61447" name="Rectangle 7"/>
          <p:cNvSpPr>
            <a:spLocks noGrp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B4869F1E-43B8-4CFE-BDBD-439A565DB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4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128" charset="0"/>
        <a:ea typeface="+mn-ea"/>
        <a:cs typeface="+mn-cs"/>
      </a:defRPr>
    </a:lvl1pPr>
    <a:lvl2pPr marL="45712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128" charset="0"/>
        <a:ea typeface="+mn-ea"/>
        <a:cs typeface="+mn-cs"/>
      </a:defRPr>
    </a:lvl2pPr>
    <a:lvl3pPr marL="914226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128" charset="0"/>
        <a:ea typeface="+mn-ea"/>
        <a:cs typeface="+mn-cs"/>
      </a:defRPr>
    </a:lvl3pPr>
    <a:lvl4pPr marL="1371359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128" charset="0"/>
        <a:ea typeface="+mn-ea"/>
        <a:cs typeface="+mn-cs"/>
      </a:defRPr>
    </a:lvl4pPr>
    <a:lvl5pPr marL="1828469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Gill Sans" pitchFamily="-128" charset="0"/>
        <a:ea typeface="+mn-ea"/>
        <a:cs typeface="+mn-cs"/>
      </a:defRPr>
    </a:lvl5pPr>
    <a:lvl6pPr marL="2285589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6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4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54DE70-E90B-40A3-A015-E20744CCFC63}" type="slidenum">
              <a:rPr lang="en-US"/>
              <a:pPr/>
              <a:t>1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4916" y="8684826"/>
            <a:ext cx="2971479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1pPr>
            <a:lvl2pPr marL="742950" indent="-285750" eaLnBrk="0" hangingPunct="0"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2pPr>
            <a:lvl3pPr marL="1143000" indent="-228600" eaLnBrk="0" hangingPunct="0"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3pPr>
            <a:lvl4pPr marL="1600200" indent="-228600" eaLnBrk="0" hangingPunct="0"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4pPr>
            <a:lvl5pPr marL="2057400" indent="-228600" eaLnBrk="0" hangingPunct="0"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400">
                <a:solidFill>
                  <a:schemeClr val="tx1"/>
                </a:solidFill>
                <a:latin typeface="MS Mincho" charset="0"/>
                <a:ea typeface="ＭＳ Ｐゴシック" charset="0"/>
              </a:defRPr>
            </a:lvl9pPr>
          </a:lstStyle>
          <a:p>
            <a:pPr algn="r" defTabSz="457196" eaLnBrk="1" hangingPunct="1"/>
            <a:fld id="{67419545-579A-9C47-B8A6-EEA8F9B9B7A4}" type="slidenum">
              <a:rPr lang="tr-TR" sz="1200">
                <a:solidFill>
                  <a:prstClr val="black"/>
                </a:solidFill>
                <a:effectLst/>
                <a:latin typeface="Arial" charset="0"/>
              </a:rPr>
              <a:pPr algn="r" defTabSz="457196" eaLnBrk="1" hangingPunct="1"/>
              <a:t>10</a:t>
            </a:fld>
            <a:endParaRPr lang="tr-TR" sz="1200">
              <a:solidFill>
                <a:prstClr val="black"/>
              </a:solidFill>
              <a:effectLst/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60"/>
            <a:ext cx="8636000" cy="1633361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905" indent="0" algn="ctr">
              <a:buNone/>
              <a:defRPr/>
            </a:lvl2pPr>
            <a:lvl3pPr marL="1015810" indent="0" algn="ctr">
              <a:buNone/>
              <a:defRPr/>
            </a:lvl3pPr>
            <a:lvl4pPr marL="1523715" indent="0" algn="ctr">
              <a:buNone/>
              <a:defRPr/>
            </a:lvl4pPr>
            <a:lvl5pPr marL="2031620" indent="0" algn="ctr">
              <a:buNone/>
              <a:defRPr/>
            </a:lvl5pPr>
            <a:lvl6pPr marL="2539525" indent="0" algn="ctr">
              <a:buNone/>
              <a:defRPr/>
            </a:lvl6pPr>
            <a:lvl7pPr marL="3047430" indent="0" algn="ctr">
              <a:buNone/>
              <a:defRPr/>
            </a:lvl7pPr>
            <a:lvl8pPr marL="3555324" indent="0" algn="ctr">
              <a:buNone/>
              <a:defRPr/>
            </a:lvl8pPr>
            <a:lvl9pPr marL="4063235" indent="0" algn="ctr">
              <a:buNone/>
              <a:defRPr/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98C897-CC73-7648-8031-E9D5C3CB645A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699FA-E6D0-5044-88F8-5FA1228EE290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38207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C1B8FB-6B04-2B49-B07E-C62284603D8E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E86412-10FC-6F42-A9AA-B52939B1BD02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9706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1BF47E-D322-5746-A535-4867794036CA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572F2-0C87-4A4B-90A5-85FC68891B12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56074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55"/>
            <a:ext cx="8636000" cy="1633361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7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5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3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1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9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475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55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63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AC78-E085-4CE0-8967-3C0C417295F4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9CEF9B-AF93-48E2-965D-3D99FF11E58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11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 </a:t>
            </a:r>
            <a:r>
              <a:rPr lang="tr-TR" dirty="0" err="1" smtClean="0"/>
              <a:t>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981508-C028-4C2F-8633-317E00BAE684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06DBB-2A17-4B42-A85F-622FA84B66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36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72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792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58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37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17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96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475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5546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633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FD6F02-8135-49DD-A307-D325BA6022FD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7A569-932C-4D42-9126-E73D991F63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88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B64F54-0917-4877-847B-1E31550A74A2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91B30-341E-47B1-99BB-AD8B1AB23A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39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25" indent="0">
              <a:buNone/>
              <a:defRPr sz="2200" b="1"/>
            </a:lvl2pPr>
            <a:lvl3pPr marL="1015850" indent="0">
              <a:buNone/>
              <a:defRPr sz="2000" b="1"/>
            </a:lvl3pPr>
            <a:lvl4pPr marL="1523775" indent="0">
              <a:buNone/>
              <a:defRPr sz="1800" b="1"/>
            </a:lvl4pPr>
            <a:lvl5pPr marL="2031700" indent="0">
              <a:buNone/>
              <a:defRPr sz="1800" b="1"/>
            </a:lvl5pPr>
            <a:lvl6pPr marL="2539625" indent="0">
              <a:buNone/>
              <a:defRPr sz="1800" b="1"/>
            </a:lvl6pPr>
            <a:lvl7pPr marL="3047550" indent="0">
              <a:buNone/>
              <a:defRPr sz="1800" b="1"/>
            </a:lvl7pPr>
            <a:lvl8pPr marL="3555467" indent="0">
              <a:buNone/>
              <a:defRPr sz="1800" b="1"/>
            </a:lvl8pPr>
            <a:lvl9pPr marL="406339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55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25" indent="0">
              <a:buNone/>
              <a:defRPr sz="2200" b="1"/>
            </a:lvl2pPr>
            <a:lvl3pPr marL="1015850" indent="0">
              <a:buNone/>
              <a:defRPr sz="2000" b="1"/>
            </a:lvl3pPr>
            <a:lvl4pPr marL="1523775" indent="0">
              <a:buNone/>
              <a:defRPr sz="1800" b="1"/>
            </a:lvl4pPr>
            <a:lvl5pPr marL="2031700" indent="0">
              <a:buNone/>
              <a:defRPr sz="1800" b="1"/>
            </a:lvl5pPr>
            <a:lvl6pPr marL="2539625" indent="0">
              <a:buNone/>
              <a:defRPr sz="1800" b="1"/>
            </a:lvl6pPr>
            <a:lvl7pPr marL="3047550" indent="0">
              <a:buNone/>
              <a:defRPr sz="1800" b="1"/>
            </a:lvl7pPr>
            <a:lvl8pPr marL="3555467" indent="0">
              <a:buNone/>
              <a:defRPr sz="1800" b="1"/>
            </a:lvl8pPr>
            <a:lvl9pPr marL="406339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55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E4B82B-10D7-4878-AC4B-2296E02255F9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8224C-B241-44B0-A4A9-DA3ECF65D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33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0CDEC1-50ED-42DE-A7B0-6E24C879CB78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770150-C493-4C44-9E7C-0B51A9D14E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036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81867D-D4E1-4B41-8252-03746C6E1227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29875-9C33-4CD2-8920-F031B9E3D6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367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405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25" indent="0">
              <a:buNone/>
              <a:defRPr sz="1300"/>
            </a:lvl2pPr>
            <a:lvl3pPr marL="1015850" indent="0">
              <a:buNone/>
              <a:defRPr sz="1100"/>
            </a:lvl3pPr>
            <a:lvl4pPr marL="1523775" indent="0">
              <a:buNone/>
              <a:defRPr sz="1000"/>
            </a:lvl4pPr>
            <a:lvl5pPr marL="2031700" indent="0">
              <a:buNone/>
              <a:defRPr sz="1000"/>
            </a:lvl5pPr>
            <a:lvl6pPr marL="2539625" indent="0">
              <a:buNone/>
              <a:defRPr sz="1000"/>
            </a:lvl6pPr>
            <a:lvl7pPr marL="3047550" indent="0">
              <a:buNone/>
              <a:defRPr sz="1000"/>
            </a:lvl7pPr>
            <a:lvl8pPr marL="3555467" indent="0">
              <a:buNone/>
              <a:defRPr sz="1000"/>
            </a:lvl8pPr>
            <a:lvl9pPr marL="406339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E944DD-0508-4522-9CEF-8DACFD6D3A45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FDFE5-8FFB-4E9D-931B-23365840E0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7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174174-4961-9D4C-BF87-2ED1B707C95E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54347-5FB7-334A-9932-6FB18029A2DC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854634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07925" indent="0">
              <a:buNone/>
              <a:defRPr sz="3100"/>
            </a:lvl2pPr>
            <a:lvl3pPr marL="1015850" indent="0">
              <a:buNone/>
              <a:defRPr sz="2700"/>
            </a:lvl3pPr>
            <a:lvl4pPr marL="1523775" indent="0">
              <a:buNone/>
              <a:defRPr sz="2200"/>
            </a:lvl4pPr>
            <a:lvl5pPr marL="2031700" indent="0">
              <a:buNone/>
              <a:defRPr sz="2200"/>
            </a:lvl5pPr>
            <a:lvl6pPr marL="2539625" indent="0">
              <a:buNone/>
              <a:defRPr sz="2200"/>
            </a:lvl6pPr>
            <a:lvl7pPr marL="3047550" indent="0">
              <a:buNone/>
              <a:defRPr sz="2200"/>
            </a:lvl7pPr>
            <a:lvl8pPr marL="3555467" indent="0">
              <a:buNone/>
              <a:defRPr sz="2200"/>
            </a:lvl8pPr>
            <a:lvl9pPr marL="4063395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25" indent="0">
              <a:buNone/>
              <a:defRPr sz="1300"/>
            </a:lvl2pPr>
            <a:lvl3pPr marL="1015850" indent="0">
              <a:buNone/>
              <a:defRPr sz="1100"/>
            </a:lvl3pPr>
            <a:lvl4pPr marL="1523775" indent="0">
              <a:buNone/>
              <a:defRPr sz="1000"/>
            </a:lvl4pPr>
            <a:lvl5pPr marL="2031700" indent="0">
              <a:buNone/>
              <a:defRPr sz="1000"/>
            </a:lvl5pPr>
            <a:lvl6pPr marL="2539625" indent="0">
              <a:buNone/>
              <a:defRPr sz="1000"/>
            </a:lvl6pPr>
            <a:lvl7pPr marL="3047550" indent="0">
              <a:buNone/>
              <a:defRPr sz="1000"/>
            </a:lvl7pPr>
            <a:lvl8pPr marL="3555467" indent="0">
              <a:buNone/>
              <a:defRPr sz="1000"/>
            </a:lvl8pPr>
            <a:lvl9pPr marL="406339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CDC3D-296D-4815-BCAA-FC1CDED477C2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F288-60EF-43FF-A8FC-C3EB0B9794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379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B34FD1-C78D-48B6-9723-5AA81971EC53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9F77C-445E-43AF-880E-CDB1CDC1F4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621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FE3879-1666-47E6-9101-31A5AF5A28B5}" type="datetimeFigureOut">
              <a:rPr lang="en-US"/>
              <a:pPr/>
              <a:t>10.02.15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22AD6-09AD-4039-94E2-050C1B1510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790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70"/>
            <a:ext cx="8636000" cy="1633361"/>
          </a:xfrm>
        </p:spPr>
        <p:txBody>
          <a:bodyPr/>
          <a:lstStyle>
            <a:lvl1pPr>
              <a:defRPr sz="4400"/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860" indent="0" algn="ctr">
              <a:buNone/>
              <a:defRPr/>
            </a:lvl2pPr>
            <a:lvl3pPr marL="1015720" indent="0" algn="ctr">
              <a:buNone/>
              <a:defRPr/>
            </a:lvl3pPr>
            <a:lvl4pPr marL="1523580" indent="0" algn="ctr">
              <a:buNone/>
              <a:defRPr/>
            </a:lvl4pPr>
            <a:lvl5pPr marL="2031440" indent="0" algn="ctr">
              <a:buNone/>
              <a:defRPr/>
            </a:lvl5pPr>
            <a:lvl6pPr marL="2539300" indent="0" algn="ctr">
              <a:buNone/>
              <a:defRPr/>
            </a:lvl6pPr>
            <a:lvl7pPr marL="3047160" indent="0" algn="ctr">
              <a:buNone/>
              <a:defRPr/>
            </a:lvl7pPr>
            <a:lvl8pPr marL="3555004" indent="0" algn="ctr">
              <a:buNone/>
              <a:defRPr/>
            </a:lvl8pPr>
            <a:lvl9pPr marL="4062875" indent="0" algn="ctr">
              <a:buNone/>
              <a:defRPr/>
            </a:lvl9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subtitle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42A00EA-DBE8-AF49-8506-3F46B58F43B4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BA22B6FC-4097-A844-8732-CEDBA348BD9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089774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+mn-lt"/>
              </a:defRPr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3200">
                <a:latin typeface="Calibri" pitchFamily="34" charset="0"/>
              </a:defRPr>
            </a:lvl1pPr>
            <a:lvl2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800">
                <a:latin typeface="Calibri" pitchFamily="34" charset="0"/>
              </a:defRPr>
            </a:lvl2pPr>
            <a:lvl3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400">
                <a:latin typeface="Calibri" pitchFamily="34" charset="0"/>
              </a:defRPr>
            </a:lvl3pPr>
            <a:lvl4pPr>
              <a:defRPr sz="2200"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 </a:t>
            </a:r>
            <a:r>
              <a:rPr lang="tr-TR" dirty="0" err="1" smtClean="0"/>
              <a:t>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2A75250-FA6F-AC45-8FE4-ADA09075FFAA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7EFD671-9679-994E-99CB-A89D5530C82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54327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86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/>
            </a:lvl1pPr>
            <a:lvl2pPr marL="507860" indent="0">
              <a:buNone/>
              <a:defRPr sz="2000"/>
            </a:lvl2pPr>
            <a:lvl3pPr marL="1015720" indent="0">
              <a:buNone/>
              <a:defRPr sz="1800"/>
            </a:lvl3pPr>
            <a:lvl4pPr marL="1523580" indent="0">
              <a:buNone/>
              <a:defRPr sz="1600"/>
            </a:lvl4pPr>
            <a:lvl5pPr marL="2031440" indent="0">
              <a:buNone/>
              <a:defRPr sz="1600"/>
            </a:lvl5pPr>
            <a:lvl6pPr marL="2539300" indent="0">
              <a:buNone/>
              <a:defRPr sz="1600"/>
            </a:lvl6pPr>
            <a:lvl7pPr marL="3047160" indent="0">
              <a:buNone/>
              <a:defRPr sz="1600"/>
            </a:lvl7pPr>
            <a:lvl8pPr marL="3555004" indent="0">
              <a:buNone/>
              <a:defRPr sz="1600"/>
            </a:lvl8pPr>
            <a:lvl9pPr marL="4062875" indent="0">
              <a:buNone/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564DAF4-334E-A647-9144-B2A5DD18B002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6C1CB15-2788-2A4D-B83B-811818E2B10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635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73217747-34E1-594C-B242-0C732F99CC14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9992C5C-00AA-AB43-AE84-1078BD6E5E3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00827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860" indent="0">
              <a:buNone/>
              <a:defRPr sz="2200" b="1"/>
            </a:lvl2pPr>
            <a:lvl3pPr marL="1015720" indent="0">
              <a:buNone/>
              <a:defRPr sz="2000" b="1"/>
            </a:lvl3pPr>
            <a:lvl4pPr marL="1523580" indent="0">
              <a:buNone/>
              <a:defRPr sz="1800" b="1"/>
            </a:lvl4pPr>
            <a:lvl5pPr marL="2031440" indent="0">
              <a:buNone/>
              <a:defRPr sz="1800" b="1"/>
            </a:lvl5pPr>
            <a:lvl6pPr marL="2539300" indent="0">
              <a:buNone/>
              <a:defRPr sz="1800" b="1"/>
            </a:lvl6pPr>
            <a:lvl7pPr marL="3047160" indent="0">
              <a:buNone/>
              <a:defRPr sz="1800" b="1"/>
            </a:lvl7pPr>
            <a:lvl8pPr marL="3555004" indent="0">
              <a:buNone/>
              <a:defRPr sz="1800" b="1"/>
            </a:lvl8pPr>
            <a:lvl9pPr marL="406287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69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860" indent="0">
              <a:buNone/>
              <a:defRPr sz="2200" b="1"/>
            </a:lvl2pPr>
            <a:lvl3pPr marL="1015720" indent="0">
              <a:buNone/>
              <a:defRPr sz="2000" b="1"/>
            </a:lvl3pPr>
            <a:lvl4pPr marL="1523580" indent="0">
              <a:buNone/>
              <a:defRPr sz="1800" b="1"/>
            </a:lvl4pPr>
            <a:lvl5pPr marL="2031440" indent="0">
              <a:buNone/>
              <a:defRPr sz="1800" b="1"/>
            </a:lvl5pPr>
            <a:lvl6pPr marL="2539300" indent="0">
              <a:buNone/>
              <a:defRPr sz="1800" b="1"/>
            </a:lvl6pPr>
            <a:lvl7pPr marL="3047160" indent="0">
              <a:buNone/>
              <a:defRPr sz="1800" b="1"/>
            </a:lvl7pPr>
            <a:lvl8pPr marL="3555004" indent="0">
              <a:buNone/>
              <a:defRPr sz="1800" b="1"/>
            </a:lvl8pPr>
            <a:lvl9pPr marL="406287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69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DA4CD15-A09F-D341-B101-3662CE401CF2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FAD0E77-B990-0E4A-B27D-B5340486CC77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247620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C0630D93-149A-3D4F-9797-CD044E83A2D1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9EB6BCB-4B0C-1B4F-8FE6-A25F7728E23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70500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385C365-F0D4-EF44-84F0-DBFE1DDC09ED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4C968A1-2592-1D4B-9B7B-45597E33BBF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8783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76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/>
            </a:lvl1pPr>
            <a:lvl2pPr marL="507905" indent="0">
              <a:buNone/>
              <a:defRPr sz="2000"/>
            </a:lvl2pPr>
            <a:lvl3pPr marL="1015810" indent="0">
              <a:buNone/>
              <a:defRPr sz="1800"/>
            </a:lvl3pPr>
            <a:lvl4pPr marL="1523715" indent="0">
              <a:buNone/>
              <a:defRPr sz="1600"/>
            </a:lvl4pPr>
            <a:lvl5pPr marL="2031620" indent="0">
              <a:buNone/>
              <a:defRPr sz="1600"/>
            </a:lvl5pPr>
            <a:lvl6pPr marL="2539525" indent="0">
              <a:buNone/>
              <a:defRPr sz="1600"/>
            </a:lvl6pPr>
            <a:lvl7pPr marL="3047430" indent="0">
              <a:buNone/>
              <a:defRPr sz="1600"/>
            </a:lvl7pPr>
            <a:lvl8pPr marL="3555324" indent="0">
              <a:buNone/>
              <a:defRPr sz="1600"/>
            </a:lvl8pPr>
            <a:lvl9pPr marL="4063235" indent="0">
              <a:buNone/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231284-FB94-E24F-8713-F63F53000594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132BA-0F41-6947-9F4F-9C1532A333FB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854380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419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860" indent="0">
              <a:buNone/>
              <a:defRPr sz="1300"/>
            </a:lvl2pPr>
            <a:lvl3pPr marL="1015720" indent="0">
              <a:buNone/>
              <a:defRPr sz="1100"/>
            </a:lvl3pPr>
            <a:lvl4pPr marL="1523580" indent="0">
              <a:buNone/>
              <a:defRPr sz="1000"/>
            </a:lvl4pPr>
            <a:lvl5pPr marL="2031440" indent="0">
              <a:buNone/>
              <a:defRPr sz="1000"/>
            </a:lvl5pPr>
            <a:lvl6pPr marL="2539300" indent="0">
              <a:buNone/>
              <a:defRPr sz="1000"/>
            </a:lvl6pPr>
            <a:lvl7pPr marL="3047160" indent="0">
              <a:buNone/>
              <a:defRPr sz="1000"/>
            </a:lvl7pPr>
            <a:lvl8pPr marL="3555004" indent="0">
              <a:buNone/>
              <a:defRPr sz="1000"/>
            </a:lvl8pPr>
            <a:lvl9pPr marL="406287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DCB11549-9182-FF45-9AFC-B01564035DB1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3649563-1608-054B-BF5E-76F8C07882C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94766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860" indent="0">
              <a:buNone/>
              <a:defRPr sz="3100"/>
            </a:lvl2pPr>
            <a:lvl3pPr marL="1015720" indent="0">
              <a:buNone/>
              <a:defRPr sz="2700"/>
            </a:lvl3pPr>
            <a:lvl4pPr marL="1523580" indent="0">
              <a:buNone/>
              <a:defRPr sz="2200"/>
            </a:lvl4pPr>
            <a:lvl5pPr marL="2031440" indent="0">
              <a:buNone/>
              <a:defRPr sz="2200"/>
            </a:lvl5pPr>
            <a:lvl6pPr marL="2539300" indent="0">
              <a:buNone/>
              <a:defRPr sz="2200"/>
            </a:lvl6pPr>
            <a:lvl7pPr marL="3047160" indent="0">
              <a:buNone/>
              <a:defRPr sz="2200"/>
            </a:lvl7pPr>
            <a:lvl8pPr marL="3555004" indent="0">
              <a:buNone/>
              <a:defRPr sz="2200"/>
            </a:lvl8pPr>
            <a:lvl9pPr marL="4062875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860" indent="0">
              <a:buNone/>
              <a:defRPr sz="1300"/>
            </a:lvl2pPr>
            <a:lvl3pPr marL="1015720" indent="0">
              <a:buNone/>
              <a:defRPr sz="1100"/>
            </a:lvl3pPr>
            <a:lvl4pPr marL="1523580" indent="0">
              <a:buNone/>
              <a:defRPr sz="1000"/>
            </a:lvl4pPr>
            <a:lvl5pPr marL="2031440" indent="0">
              <a:buNone/>
              <a:defRPr sz="1000"/>
            </a:lvl5pPr>
            <a:lvl6pPr marL="2539300" indent="0">
              <a:buNone/>
              <a:defRPr sz="1000"/>
            </a:lvl6pPr>
            <a:lvl7pPr marL="3047160" indent="0">
              <a:buNone/>
              <a:defRPr sz="1000"/>
            </a:lvl7pPr>
            <a:lvl8pPr marL="3555004" indent="0">
              <a:buNone/>
              <a:defRPr sz="1000"/>
            </a:lvl8pPr>
            <a:lvl9pPr marL="406287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7C194C0-7DFD-6F40-B6F7-4CA252D3184E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522C21A-FF01-0341-8E96-1FB6F1FF5DD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22881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6BD3E76-2F21-7E4C-8AD9-CA26E51EF8B4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E0D3E39-7165-9A45-BC0E-9BA9C321CB8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79575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4EF992D-8429-D847-B275-E1AFB4E3ADA4}" type="datetimeFigureOut">
              <a:rPr lang="tr-TR"/>
              <a:pPr>
                <a:defRPr/>
              </a:pPr>
              <a:t>10.02.15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7A8C6F1-0A32-F34A-A471-9E85D28D66E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30299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70"/>
            <a:ext cx="8636000" cy="1633361"/>
          </a:xfrm>
        </p:spPr>
        <p:txBody>
          <a:bodyPr/>
          <a:lstStyle>
            <a:lvl1pPr>
              <a:defRPr sz="4400"/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860" indent="0" algn="ctr">
              <a:buNone/>
              <a:defRPr/>
            </a:lvl2pPr>
            <a:lvl3pPr marL="1015720" indent="0" algn="ctr">
              <a:buNone/>
              <a:defRPr/>
            </a:lvl3pPr>
            <a:lvl4pPr marL="1523580" indent="0" algn="ctr">
              <a:buNone/>
              <a:defRPr/>
            </a:lvl4pPr>
            <a:lvl5pPr marL="2031440" indent="0" algn="ctr">
              <a:buNone/>
              <a:defRPr/>
            </a:lvl5pPr>
            <a:lvl6pPr marL="2539300" indent="0" algn="ctr">
              <a:buNone/>
              <a:defRPr/>
            </a:lvl6pPr>
            <a:lvl7pPr marL="3047160" indent="0" algn="ctr">
              <a:buNone/>
              <a:defRPr/>
            </a:lvl7pPr>
            <a:lvl8pPr marL="3555004" indent="0" algn="ctr">
              <a:buNone/>
              <a:defRPr/>
            </a:lvl8pPr>
            <a:lvl9pPr marL="4062875" indent="0" algn="ctr">
              <a:buNone/>
              <a:defRPr/>
            </a:lvl9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subtitle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42A00EA-DBE8-AF49-8506-3F46B58F43B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BA22B6FC-4097-A844-8732-CEDBA348BD95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983714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+mn-lt"/>
              </a:defRPr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3200">
                <a:latin typeface="Calibri" pitchFamily="34" charset="0"/>
              </a:defRPr>
            </a:lvl1pPr>
            <a:lvl2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800">
                <a:latin typeface="Calibri" pitchFamily="34" charset="0"/>
              </a:defRPr>
            </a:lvl2pPr>
            <a:lvl3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400">
                <a:latin typeface="Calibri" pitchFamily="34" charset="0"/>
              </a:defRPr>
            </a:lvl3pPr>
            <a:lvl4pPr>
              <a:defRPr sz="2200"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 </a:t>
            </a:r>
            <a:r>
              <a:rPr lang="tr-TR" dirty="0" err="1" smtClean="0"/>
              <a:t>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2A75250-FA6F-AC45-8FE4-ADA09075FFAA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7EFD671-9679-994E-99CB-A89D5530C825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429820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86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/>
            </a:lvl1pPr>
            <a:lvl2pPr marL="507860" indent="0">
              <a:buNone/>
              <a:defRPr sz="2000"/>
            </a:lvl2pPr>
            <a:lvl3pPr marL="1015720" indent="0">
              <a:buNone/>
              <a:defRPr sz="1800"/>
            </a:lvl3pPr>
            <a:lvl4pPr marL="1523580" indent="0">
              <a:buNone/>
              <a:defRPr sz="1600"/>
            </a:lvl4pPr>
            <a:lvl5pPr marL="2031440" indent="0">
              <a:buNone/>
              <a:defRPr sz="1600"/>
            </a:lvl5pPr>
            <a:lvl6pPr marL="2539300" indent="0">
              <a:buNone/>
              <a:defRPr sz="1600"/>
            </a:lvl6pPr>
            <a:lvl7pPr marL="3047160" indent="0">
              <a:buNone/>
              <a:defRPr sz="1600"/>
            </a:lvl7pPr>
            <a:lvl8pPr marL="3555004" indent="0">
              <a:buNone/>
              <a:defRPr sz="1600"/>
            </a:lvl8pPr>
            <a:lvl9pPr marL="4062875" indent="0">
              <a:buNone/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564DAF4-334E-A647-9144-B2A5DD18B002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6C1CB15-2788-2A4D-B83B-811818E2B10D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022893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73217747-34E1-594C-B242-0C732F99CC1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9992C5C-00AA-AB43-AE84-1078BD6E5E3C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522418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860" indent="0">
              <a:buNone/>
              <a:defRPr sz="2200" b="1"/>
            </a:lvl2pPr>
            <a:lvl3pPr marL="1015720" indent="0">
              <a:buNone/>
              <a:defRPr sz="2000" b="1"/>
            </a:lvl3pPr>
            <a:lvl4pPr marL="1523580" indent="0">
              <a:buNone/>
              <a:defRPr sz="1800" b="1"/>
            </a:lvl4pPr>
            <a:lvl5pPr marL="2031440" indent="0">
              <a:buNone/>
              <a:defRPr sz="1800" b="1"/>
            </a:lvl5pPr>
            <a:lvl6pPr marL="2539300" indent="0">
              <a:buNone/>
              <a:defRPr sz="1800" b="1"/>
            </a:lvl6pPr>
            <a:lvl7pPr marL="3047160" indent="0">
              <a:buNone/>
              <a:defRPr sz="1800" b="1"/>
            </a:lvl7pPr>
            <a:lvl8pPr marL="3555004" indent="0">
              <a:buNone/>
              <a:defRPr sz="1800" b="1"/>
            </a:lvl8pPr>
            <a:lvl9pPr marL="406287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69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860" indent="0">
              <a:buNone/>
              <a:defRPr sz="2200" b="1"/>
            </a:lvl2pPr>
            <a:lvl3pPr marL="1015720" indent="0">
              <a:buNone/>
              <a:defRPr sz="2000" b="1"/>
            </a:lvl3pPr>
            <a:lvl4pPr marL="1523580" indent="0">
              <a:buNone/>
              <a:defRPr sz="1800" b="1"/>
            </a:lvl4pPr>
            <a:lvl5pPr marL="2031440" indent="0">
              <a:buNone/>
              <a:defRPr sz="1800" b="1"/>
            </a:lvl5pPr>
            <a:lvl6pPr marL="2539300" indent="0">
              <a:buNone/>
              <a:defRPr sz="1800" b="1"/>
            </a:lvl6pPr>
            <a:lvl7pPr marL="3047160" indent="0">
              <a:buNone/>
              <a:defRPr sz="1800" b="1"/>
            </a:lvl7pPr>
            <a:lvl8pPr marL="3555004" indent="0">
              <a:buNone/>
              <a:defRPr sz="1800" b="1"/>
            </a:lvl8pPr>
            <a:lvl9pPr marL="406287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69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DA4CD15-A09F-D341-B101-3662CE401CF2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FAD0E77-B990-0E4A-B27D-B5340486CC77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669094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C0630D93-149A-3D4F-9797-CD044E83A2D1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9EB6BCB-4B0C-1B4F-8FE6-A25F7728E23B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5930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65674A-A6D5-804B-B065-1D1C07854333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9CDC7-F6ED-8149-9CDB-99A9D575A685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502952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385C365-F0D4-EF44-84F0-DBFE1DDC09ED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4C968A1-2592-1D4B-9B7B-45597E33BBF9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12282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419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860" indent="0">
              <a:buNone/>
              <a:defRPr sz="1300"/>
            </a:lvl2pPr>
            <a:lvl3pPr marL="1015720" indent="0">
              <a:buNone/>
              <a:defRPr sz="1100"/>
            </a:lvl3pPr>
            <a:lvl4pPr marL="1523580" indent="0">
              <a:buNone/>
              <a:defRPr sz="1000"/>
            </a:lvl4pPr>
            <a:lvl5pPr marL="2031440" indent="0">
              <a:buNone/>
              <a:defRPr sz="1000"/>
            </a:lvl5pPr>
            <a:lvl6pPr marL="2539300" indent="0">
              <a:buNone/>
              <a:defRPr sz="1000"/>
            </a:lvl6pPr>
            <a:lvl7pPr marL="3047160" indent="0">
              <a:buNone/>
              <a:defRPr sz="1000"/>
            </a:lvl7pPr>
            <a:lvl8pPr marL="3555004" indent="0">
              <a:buNone/>
              <a:defRPr sz="1000"/>
            </a:lvl8pPr>
            <a:lvl9pPr marL="406287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DCB11549-9182-FF45-9AFC-B01564035DB1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3649563-1608-054B-BF5E-76F8C07882C5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547006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860" indent="0">
              <a:buNone/>
              <a:defRPr sz="3100"/>
            </a:lvl2pPr>
            <a:lvl3pPr marL="1015720" indent="0">
              <a:buNone/>
              <a:defRPr sz="2700"/>
            </a:lvl3pPr>
            <a:lvl4pPr marL="1523580" indent="0">
              <a:buNone/>
              <a:defRPr sz="2200"/>
            </a:lvl4pPr>
            <a:lvl5pPr marL="2031440" indent="0">
              <a:buNone/>
              <a:defRPr sz="2200"/>
            </a:lvl5pPr>
            <a:lvl6pPr marL="2539300" indent="0">
              <a:buNone/>
              <a:defRPr sz="2200"/>
            </a:lvl6pPr>
            <a:lvl7pPr marL="3047160" indent="0">
              <a:buNone/>
              <a:defRPr sz="2200"/>
            </a:lvl7pPr>
            <a:lvl8pPr marL="3555004" indent="0">
              <a:buNone/>
              <a:defRPr sz="2200"/>
            </a:lvl8pPr>
            <a:lvl9pPr marL="4062875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860" indent="0">
              <a:buNone/>
              <a:defRPr sz="1300"/>
            </a:lvl2pPr>
            <a:lvl3pPr marL="1015720" indent="0">
              <a:buNone/>
              <a:defRPr sz="1100"/>
            </a:lvl3pPr>
            <a:lvl4pPr marL="1523580" indent="0">
              <a:buNone/>
              <a:defRPr sz="1000"/>
            </a:lvl4pPr>
            <a:lvl5pPr marL="2031440" indent="0">
              <a:buNone/>
              <a:defRPr sz="1000"/>
            </a:lvl5pPr>
            <a:lvl6pPr marL="2539300" indent="0">
              <a:buNone/>
              <a:defRPr sz="1000"/>
            </a:lvl6pPr>
            <a:lvl7pPr marL="3047160" indent="0">
              <a:buNone/>
              <a:defRPr sz="1000"/>
            </a:lvl7pPr>
            <a:lvl8pPr marL="3555004" indent="0">
              <a:buNone/>
              <a:defRPr sz="1000"/>
            </a:lvl8pPr>
            <a:lvl9pPr marL="406287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7C194C0-7DFD-6F40-B6F7-4CA252D3184E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522C21A-FF01-0341-8E96-1FB6F1FF5DDB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58274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6BD3E76-2F21-7E4C-8AD9-CA26E51EF8B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E0D3E39-7165-9A45-BC0E-9BA9C321CB8C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5983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4EF992D-8429-D847-B275-E1AFB4E3ADA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7A8C6F1-0A32-F34A-A471-9E85D28D66EB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622526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70"/>
            <a:ext cx="8636000" cy="1633361"/>
          </a:xfrm>
        </p:spPr>
        <p:txBody>
          <a:bodyPr/>
          <a:lstStyle>
            <a:lvl1pPr>
              <a:defRPr sz="4400"/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860" indent="0" algn="ctr">
              <a:buNone/>
              <a:defRPr/>
            </a:lvl2pPr>
            <a:lvl3pPr marL="1015720" indent="0" algn="ctr">
              <a:buNone/>
              <a:defRPr/>
            </a:lvl3pPr>
            <a:lvl4pPr marL="1523580" indent="0" algn="ctr">
              <a:buNone/>
              <a:defRPr/>
            </a:lvl4pPr>
            <a:lvl5pPr marL="2031440" indent="0" algn="ctr">
              <a:buNone/>
              <a:defRPr/>
            </a:lvl5pPr>
            <a:lvl6pPr marL="2539300" indent="0" algn="ctr">
              <a:buNone/>
              <a:defRPr/>
            </a:lvl6pPr>
            <a:lvl7pPr marL="3047160" indent="0" algn="ctr">
              <a:buNone/>
              <a:defRPr/>
            </a:lvl7pPr>
            <a:lvl8pPr marL="3555004" indent="0" algn="ctr">
              <a:buNone/>
              <a:defRPr/>
            </a:lvl8pPr>
            <a:lvl9pPr marL="4062875" indent="0" algn="ctr">
              <a:buNone/>
              <a:defRPr/>
            </a:lvl9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subtitle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42A00EA-DBE8-AF49-8506-3F46B58F43B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BA22B6FC-4097-A844-8732-CEDBA348BD95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3543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+mn-lt"/>
              </a:defRPr>
            </a:lvl1pPr>
          </a:lstStyle>
          <a:p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</a:t>
            </a:r>
            <a:r>
              <a:rPr lang="tr-TR" dirty="0" err="1" smtClean="0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3200">
                <a:latin typeface="Calibri" pitchFamily="34" charset="0"/>
              </a:defRPr>
            </a:lvl1pPr>
            <a:lvl2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800">
                <a:latin typeface="Calibri" pitchFamily="34" charset="0"/>
              </a:defRPr>
            </a:lvl2pPr>
            <a:lvl3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400">
                <a:latin typeface="Calibri" pitchFamily="34" charset="0"/>
              </a:defRPr>
            </a:lvl3pPr>
            <a:lvl4pPr>
              <a:defRPr sz="2200"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tr-TR" dirty="0" err="1" smtClean="0"/>
              <a:t>Click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edit</a:t>
            </a:r>
            <a:r>
              <a:rPr lang="tr-TR" dirty="0" smtClean="0"/>
              <a:t> </a:t>
            </a:r>
            <a:r>
              <a:rPr lang="tr-TR" dirty="0" err="1" smtClean="0"/>
              <a:t>Master</a:t>
            </a:r>
            <a:r>
              <a:rPr lang="tr-TR" dirty="0" smtClean="0"/>
              <a:t> </a:t>
            </a:r>
            <a:r>
              <a:rPr lang="tr-TR" dirty="0" err="1" smtClean="0"/>
              <a:t>text</a:t>
            </a:r>
            <a:r>
              <a:rPr lang="tr-TR" dirty="0" smtClean="0"/>
              <a:t> </a:t>
            </a:r>
            <a:r>
              <a:rPr lang="tr-TR" dirty="0" err="1" smtClean="0"/>
              <a:t>styles</a:t>
            </a:r>
            <a:endParaRPr lang="tr-TR" dirty="0" smtClean="0"/>
          </a:p>
          <a:p>
            <a:pPr lvl="1"/>
            <a:r>
              <a:rPr lang="tr-TR" dirty="0" err="1" smtClean="0"/>
              <a:t>Second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2"/>
            <a:r>
              <a:rPr lang="tr-TR" dirty="0" err="1" smtClean="0"/>
              <a:t>Third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3"/>
            <a:r>
              <a:rPr lang="tr-TR" dirty="0" err="1" smtClean="0"/>
              <a:t>Fourth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tr-TR" dirty="0" smtClean="0"/>
          </a:p>
          <a:p>
            <a:pPr lvl="4"/>
            <a:r>
              <a:rPr lang="tr-TR" dirty="0" err="1" smtClean="0"/>
              <a:t>Fifth</a:t>
            </a:r>
            <a:r>
              <a:rPr lang="tr-TR" dirty="0" smtClean="0"/>
              <a:t> </a:t>
            </a:r>
            <a:r>
              <a:rPr lang="tr-TR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2A75250-FA6F-AC45-8FE4-ADA09075FFAA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7EFD671-9679-994E-99CB-A89D5530C825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857949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86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4"/>
            <a:ext cx="8636000" cy="1666874"/>
          </a:xfrm>
        </p:spPr>
        <p:txBody>
          <a:bodyPr anchor="b"/>
          <a:lstStyle>
            <a:lvl1pPr marL="0" indent="0">
              <a:buNone/>
              <a:defRPr sz="2200"/>
            </a:lvl1pPr>
            <a:lvl2pPr marL="507860" indent="0">
              <a:buNone/>
              <a:defRPr sz="2000"/>
            </a:lvl2pPr>
            <a:lvl3pPr marL="1015720" indent="0">
              <a:buNone/>
              <a:defRPr sz="1800"/>
            </a:lvl3pPr>
            <a:lvl4pPr marL="1523580" indent="0">
              <a:buNone/>
              <a:defRPr sz="1600"/>
            </a:lvl4pPr>
            <a:lvl5pPr marL="2031440" indent="0">
              <a:buNone/>
              <a:defRPr sz="1600"/>
            </a:lvl5pPr>
            <a:lvl6pPr marL="2539300" indent="0">
              <a:buNone/>
              <a:defRPr sz="1600"/>
            </a:lvl6pPr>
            <a:lvl7pPr marL="3047160" indent="0">
              <a:buNone/>
              <a:defRPr sz="1600"/>
            </a:lvl7pPr>
            <a:lvl8pPr marL="3555004" indent="0">
              <a:buNone/>
              <a:defRPr sz="1600"/>
            </a:lvl8pPr>
            <a:lvl9pPr marL="4062875" indent="0">
              <a:buNone/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564DAF4-334E-A647-9144-B2A5DD18B002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6C1CB15-2788-2A4D-B83B-811818E2B10D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357782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9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73217747-34E1-594C-B242-0C732F99CC1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9992C5C-00AA-AB43-AE84-1078BD6E5E3C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5570293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860" indent="0">
              <a:buNone/>
              <a:defRPr sz="2200" b="1"/>
            </a:lvl2pPr>
            <a:lvl3pPr marL="1015720" indent="0">
              <a:buNone/>
              <a:defRPr sz="2000" b="1"/>
            </a:lvl3pPr>
            <a:lvl4pPr marL="1523580" indent="0">
              <a:buNone/>
              <a:defRPr sz="1800" b="1"/>
            </a:lvl4pPr>
            <a:lvl5pPr marL="2031440" indent="0">
              <a:buNone/>
              <a:defRPr sz="1800" b="1"/>
            </a:lvl5pPr>
            <a:lvl6pPr marL="2539300" indent="0">
              <a:buNone/>
              <a:defRPr sz="1800" b="1"/>
            </a:lvl6pPr>
            <a:lvl7pPr marL="3047160" indent="0">
              <a:buNone/>
              <a:defRPr sz="1800" b="1"/>
            </a:lvl7pPr>
            <a:lvl8pPr marL="3555004" indent="0">
              <a:buNone/>
              <a:defRPr sz="1800" b="1"/>
            </a:lvl8pPr>
            <a:lvl9pPr marL="406287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69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860" indent="0">
              <a:buNone/>
              <a:defRPr sz="2200" b="1"/>
            </a:lvl2pPr>
            <a:lvl3pPr marL="1015720" indent="0">
              <a:buNone/>
              <a:defRPr sz="2000" b="1"/>
            </a:lvl3pPr>
            <a:lvl4pPr marL="1523580" indent="0">
              <a:buNone/>
              <a:defRPr sz="1800" b="1"/>
            </a:lvl4pPr>
            <a:lvl5pPr marL="2031440" indent="0">
              <a:buNone/>
              <a:defRPr sz="1800" b="1"/>
            </a:lvl5pPr>
            <a:lvl6pPr marL="2539300" indent="0">
              <a:buNone/>
              <a:defRPr sz="1800" b="1"/>
            </a:lvl6pPr>
            <a:lvl7pPr marL="3047160" indent="0">
              <a:buNone/>
              <a:defRPr sz="1800" b="1"/>
            </a:lvl7pPr>
            <a:lvl8pPr marL="3555004" indent="0">
              <a:buNone/>
              <a:defRPr sz="1800" b="1"/>
            </a:lvl8pPr>
            <a:lvl9pPr marL="406287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69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DA4CD15-A09F-D341-B101-3662CE401CF2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9FAD0E77-B990-0E4A-B27D-B5340486CC77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8837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05" indent="0">
              <a:buNone/>
              <a:defRPr sz="2200" b="1"/>
            </a:lvl2pPr>
            <a:lvl3pPr marL="1015810" indent="0">
              <a:buNone/>
              <a:defRPr sz="2000" b="1"/>
            </a:lvl3pPr>
            <a:lvl4pPr marL="1523715" indent="0">
              <a:buNone/>
              <a:defRPr sz="1800" b="1"/>
            </a:lvl4pPr>
            <a:lvl5pPr marL="2031620" indent="0">
              <a:buNone/>
              <a:defRPr sz="1800" b="1"/>
            </a:lvl5pPr>
            <a:lvl6pPr marL="2539525" indent="0">
              <a:buNone/>
              <a:defRPr sz="1800" b="1"/>
            </a:lvl6pPr>
            <a:lvl7pPr marL="3047430" indent="0">
              <a:buNone/>
              <a:defRPr sz="1800" b="1"/>
            </a:lvl7pPr>
            <a:lvl8pPr marL="3555324" indent="0">
              <a:buNone/>
              <a:defRPr sz="1800" b="1"/>
            </a:lvl8pPr>
            <a:lvl9pPr marL="406323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60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05" indent="0">
              <a:buNone/>
              <a:defRPr sz="2200" b="1"/>
            </a:lvl2pPr>
            <a:lvl3pPr marL="1015810" indent="0">
              <a:buNone/>
              <a:defRPr sz="2000" b="1"/>
            </a:lvl3pPr>
            <a:lvl4pPr marL="1523715" indent="0">
              <a:buNone/>
              <a:defRPr sz="1800" b="1"/>
            </a:lvl4pPr>
            <a:lvl5pPr marL="2031620" indent="0">
              <a:buNone/>
              <a:defRPr sz="1800" b="1"/>
            </a:lvl5pPr>
            <a:lvl6pPr marL="2539525" indent="0">
              <a:buNone/>
              <a:defRPr sz="1800" b="1"/>
            </a:lvl6pPr>
            <a:lvl7pPr marL="3047430" indent="0">
              <a:buNone/>
              <a:defRPr sz="1800" b="1"/>
            </a:lvl7pPr>
            <a:lvl8pPr marL="3555324" indent="0">
              <a:buNone/>
              <a:defRPr sz="1800" b="1"/>
            </a:lvl8pPr>
            <a:lvl9pPr marL="4063235" indent="0">
              <a:buNone/>
              <a:defRPr sz="18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60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B84A73-97C1-F74A-A3BF-26271AA022AF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E0796-A4EF-FE42-80F1-14542BFCCCCD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53838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C0630D93-149A-3D4F-9797-CD044E83A2D1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9EB6BCB-4B0C-1B4F-8FE6-A25F7728E23B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8725478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385C365-F0D4-EF44-84F0-DBFE1DDC09ED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4C968A1-2592-1D4B-9B7B-45597E33BBF9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314353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419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860" indent="0">
              <a:buNone/>
              <a:defRPr sz="1300"/>
            </a:lvl2pPr>
            <a:lvl3pPr marL="1015720" indent="0">
              <a:buNone/>
              <a:defRPr sz="1100"/>
            </a:lvl3pPr>
            <a:lvl4pPr marL="1523580" indent="0">
              <a:buNone/>
              <a:defRPr sz="1000"/>
            </a:lvl4pPr>
            <a:lvl5pPr marL="2031440" indent="0">
              <a:buNone/>
              <a:defRPr sz="1000"/>
            </a:lvl5pPr>
            <a:lvl6pPr marL="2539300" indent="0">
              <a:buNone/>
              <a:defRPr sz="1000"/>
            </a:lvl6pPr>
            <a:lvl7pPr marL="3047160" indent="0">
              <a:buNone/>
              <a:defRPr sz="1000"/>
            </a:lvl7pPr>
            <a:lvl8pPr marL="3555004" indent="0">
              <a:buNone/>
              <a:defRPr sz="1000"/>
            </a:lvl8pPr>
            <a:lvl9pPr marL="406287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DCB11549-9182-FF45-9AFC-B01564035DB1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3649563-1608-054B-BF5E-76F8C07882C5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015761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860" indent="0">
              <a:buNone/>
              <a:defRPr sz="3100"/>
            </a:lvl2pPr>
            <a:lvl3pPr marL="1015720" indent="0">
              <a:buNone/>
              <a:defRPr sz="2700"/>
            </a:lvl3pPr>
            <a:lvl4pPr marL="1523580" indent="0">
              <a:buNone/>
              <a:defRPr sz="2200"/>
            </a:lvl4pPr>
            <a:lvl5pPr marL="2031440" indent="0">
              <a:buNone/>
              <a:defRPr sz="2200"/>
            </a:lvl5pPr>
            <a:lvl6pPr marL="2539300" indent="0">
              <a:buNone/>
              <a:defRPr sz="2200"/>
            </a:lvl6pPr>
            <a:lvl7pPr marL="3047160" indent="0">
              <a:buNone/>
              <a:defRPr sz="2200"/>
            </a:lvl7pPr>
            <a:lvl8pPr marL="3555004" indent="0">
              <a:buNone/>
              <a:defRPr sz="2200"/>
            </a:lvl8pPr>
            <a:lvl9pPr marL="4062875" indent="0">
              <a:buNone/>
              <a:defRPr sz="22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860" indent="0">
              <a:buNone/>
              <a:defRPr sz="1300"/>
            </a:lvl2pPr>
            <a:lvl3pPr marL="1015720" indent="0">
              <a:buNone/>
              <a:defRPr sz="1100"/>
            </a:lvl3pPr>
            <a:lvl4pPr marL="1523580" indent="0">
              <a:buNone/>
              <a:defRPr sz="1000"/>
            </a:lvl4pPr>
            <a:lvl5pPr marL="2031440" indent="0">
              <a:buNone/>
              <a:defRPr sz="1000"/>
            </a:lvl5pPr>
            <a:lvl6pPr marL="2539300" indent="0">
              <a:buNone/>
              <a:defRPr sz="1000"/>
            </a:lvl6pPr>
            <a:lvl7pPr marL="3047160" indent="0">
              <a:buNone/>
              <a:defRPr sz="1000"/>
            </a:lvl7pPr>
            <a:lvl8pPr marL="3555004" indent="0">
              <a:buNone/>
              <a:defRPr sz="1000"/>
            </a:lvl8pPr>
            <a:lvl9pPr marL="406287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E7C194C0-7DFD-6F40-B6F7-4CA252D3184E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522C21A-FF01-0341-8E96-1FB6F1FF5DDB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4342326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86BD3E76-2F21-7E4C-8AD9-CA26E51EF8B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E0D3E39-7165-9A45-BC0E-9BA9C321CB8C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982869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2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F4EF992D-8429-D847-B275-E1AFB4E3ADA4}" type="datetimeFigureOut">
              <a:rPr lang="tr-TR">
                <a:latin typeface="Arial"/>
                <a:ea typeface="ＭＳ Ｐゴシック"/>
              </a:rPr>
              <a:pPr>
                <a:defRPr/>
              </a:pPr>
              <a:t>10.02.15</a:t>
            </a:fld>
            <a:endParaRPr lang="tr-TR">
              <a:latin typeface="Arial"/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endParaRPr lang="tr-TR">
              <a:latin typeface="Arial"/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>
              <a:defRPr/>
            </a:pPr>
            <a:fld id="{57A8C6F1-0A32-F34A-A471-9E85D28D66EB}" type="slidenum">
              <a:rPr lang="tr-TR"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784556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990" indent="0" algn="ctr">
              <a:buNone/>
              <a:defRPr/>
            </a:lvl2pPr>
            <a:lvl3pPr marL="1015980" indent="0" algn="ctr">
              <a:buNone/>
              <a:defRPr/>
            </a:lvl3pPr>
            <a:lvl4pPr marL="1523970" indent="0" algn="ctr">
              <a:buNone/>
              <a:defRPr/>
            </a:lvl4pPr>
            <a:lvl5pPr marL="2031960" indent="0" algn="ctr">
              <a:buNone/>
              <a:defRPr/>
            </a:lvl5pPr>
            <a:lvl6pPr marL="2539950" indent="0" algn="ctr">
              <a:buNone/>
              <a:defRPr/>
            </a:lvl6pPr>
            <a:lvl7pPr marL="3047940" indent="0" algn="ctr">
              <a:buNone/>
              <a:defRPr/>
            </a:lvl7pPr>
            <a:lvl8pPr marL="3555929" indent="0" algn="ctr">
              <a:buNone/>
              <a:defRPr/>
            </a:lvl8pPr>
            <a:lvl9pPr marL="4063918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ECDAE62-44D4-4005-AB08-73271D64D0F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464780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CFE0C5E-A747-4AAF-BA18-FBD992593F9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16302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802570" y="3229683"/>
            <a:ext cx="8636000" cy="1666874"/>
          </a:xfrm>
        </p:spPr>
        <p:txBody>
          <a:bodyPr anchor="b"/>
          <a:lstStyle>
            <a:lvl1pPr marL="0" indent="0">
              <a:buNone/>
              <a:defRPr sz="2200"/>
            </a:lvl1pPr>
            <a:lvl2pPr marL="507990" indent="0">
              <a:buNone/>
              <a:defRPr sz="2000"/>
            </a:lvl2pPr>
            <a:lvl3pPr marL="1015980" indent="0">
              <a:buNone/>
              <a:defRPr sz="1800"/>
            </a:lvl3pPr>
            <a:lvl4pPr marL="1523970" indent="0">
              <a:buNone/>
              <a:defRPr sz="1600"/>
            </a:lvl4pPr>
            <a:lvl5pPr marL="2031960" indent="0">
              <a:buNone/>
              <a:defRPr sz="1600"/>
            </a:lvl5pPr>
            <a:lvl6pPr marL="2539950" indent="0">
              <a:buNone/>
              <a:defRPr sz="1600"/>
            </a:lvl6pPr>
            <a:lvl7pPr marL="3047940" indent="0">
              <a:buNone/>
              <a:defRPr sz="1600"/>
            </a:lvl7pPr>
            <a:lvl8pPr marL="3555929" indent="0">
              <a:buNone/>
              <a:defRPr sz="1600"/>
            </a:lvl8pPr>
            <a:lvl9pPr marL="4063918" indent="0">
              <a:buNone/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6191481-26F4-4FBE-98A5-FE3340AB7F0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2694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164668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720E5C7-656C-43BC-8300-3A6E395FAE4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02340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D3DCF6-6BB9-BA47-9967-A2AD0EF33E77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1B236-C98A-0647-91BD-3E54A872DE2D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566937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90" indent="0">
              <a:buNone/>
              <a:defRPr sz="2200" b="1"/>
            </a:lvl2pPr>
            <a:lvl3pPr marL="1015980" indent="0">
              <a:buNone/>
              <a:defRPr sz="2000" b="1"/>
            </a:lvl3pPr>
            <a:lvl4pPr marL="1523970" indent="0">
              <a:buNone/>
              <a:defRPr sz="1800" b="1"/>
            </a:lvl4pPr>
            <a:lvl5pPr marL="2031960" indent="0">
              <a:buNone/>
              <a:defRPr sz="1800" b="1"/>
            </a:lvl5pPr>
            <a:lvl6pPr marL="2539950" indent="0">
              <a:buNone/>
              <a:defRPr sz="1800" b="1"/>
            </a:lvl6pPr>
            <a:lvl7pPr marL="3047940" indent="0">
              <a:buNone/>
              <a:defRPr sz="1800" b="1"/>
            </a:lvl7pPr>
            <a:lvl8pPr marL="3555929" indent="0">
              <a:buNone/>
              <a:defRPr sz="1800" b="1"/>
            </a:lvl8pPr>
            <a:lvl9pPr marL="4063918" indent="0">
              <a:buNone/>
              <a:defRPr sz="18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90" indent="0">
              <a:buNone/>
              <a:defRPr sz="2200" b="1"/>
            </a:lvl2pPr>
            <a:lvl3pPr marL="1015980" indent="0">
              <a:buNone/>
              <a:defRPr sz="2000" b="1"/>
            </a:lvl3pPr>
            <a:lvl4pPr marL="1523970" indent="0">
              <a:buNone/>
              <a:defRPr sz="1800" b="1"/>
            </a:lvl4pPr>
            <a:lvl5pPr marL="2031960" indent="0">
              <a:buNone/>
              <a:defRPr sz="1800" b="1"/>
            </a:lvl5pPr>
            <a:lvl6pPr marL="2539950" indent="0">
              <a:buNone/>
              <a:defRPr sz="1800" b="1"/>
            </a:lvl6pPr>
            <a:lvl7pPr marL="3047940" indent="0">
              <a:buNone/>
              <a:defRPr sz="1800" b="1"/>
            </a:lvl7pPr>
            <a:lvl8pPr marL="3555929" indent="0">
              <a:buNone/>
              <a:defRPr sz="1800" b="1"/>
            </a:lvl8pPr>
            <a:lvl9pPr marL="4063918" indent="0">
              <a:buNone/>
              <a:defRPr sz="18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B3850C3-2B7F-4130-A434-FF2F6E78E49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894264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80FC86E-D1E3-441C-AEFA-7B46AAA8406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83739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F34E4FD-728F-47EC-85F3-9BBA8552856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553231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8002" y="303390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08002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90" indent="0">
              <a:buNone/>
              <a:defRPr sz="1300"/>
            </a:lvl2pPr>
            <a:lvl3pPr marL="1015980" indent="0">
              <a:buNone/>
              <a:defRPr sz="1100"/>
            </a:lvl3pPr>
            <a:lvl4pPr marL="1523970" indent="0">
              <a:buNone/>
              <a:defRPr sz="1000"/>
            </a:lvl4pPr>
            <a:lvl5pPr marL="2031960" indent="0">
              <a:buNone/>
              <a:defRPr sz="1000"/>
            </a:lvl5pPr>
            <a:lvl6pPr marL="2539950" indent="0">
              <a:buNone/>
              <a:defRPr sz="1000"/>
            </a:lvl6pPr>
            <a:lvl7pPr marL="3047940" indent="0">
              <a:buNone/>
              <a:defRPr sz="1000"/>
            </a:lvl7pPr>
            <a:lvl8pPr marL="3555929" indent="0">
              <a:buNone/>
              <a:defRPr sz="1000"/>
            </a:lvl8pPr>
            <a:lvl9pPr marL="4063918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E90F59-5EF8-4D59-A1B0-87B7F87562B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3518401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990" indent="0">
              <a:buNone/>
              <a:defRPr sz="3100"/>
            </a:lvl2pPr>
            <a:lvl3pPr marL="1015980" indent="0">
              <a:buNone/>
              <a:defRPr sz="2700"/>
            </a:lvl3pPr>
            <a:lvl4pPr marL="1523970" indent="0">
              <a:buNone/>
              <a:defRPr sz="2200"/>
            </a:lvl4pPr>
            <a:lvl5pPr marL="2031960" indent="0">
              <a:buNone/>
              <a:defRPr sz="2200"/>
            </a:lvl5pPr>
            <a:lvl6pPr marL="2539950" indent="0">
              <a:buNone/>
              <a:defRPr sz="2200"/>
            </a:lvl6pPr>
            <a:lvl7pPr marL="3047940" indent="0">
              <a:buNone/>
              <a:defRPr sz="2200"/>
            </a:lvl7pPr>
            <a:lvl8pPr marL="3555929" indent="0">
              <a:buNone/>
              <a:defRPr sz="2200"/>
            </a:lvl8pPr>
            <a:lvl9pPr marL="4063918" indent="0">
              <a:buNone/>
              <a:defRPr sz="22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90" indent="0">
              <a:buNone/>
              <a:defRPr sz="1300"/>
            </a:lvl2pPr>
            <a:lvl3pPr marL="1015980" indent="0">
              <a:buNone/>
              <a:defRPr sz="1100"/>
            </a:lvl3pPr>
            <a:lvl4pPr marL="1523970" indent="0">
              <a:buNone/>
              <a:defRPr sz="1000"/>
            </a:lvl4pPr>
            <a:lvl5pPr marL="2031960" indent="0">
              <a:buNone/>
              <a:defRPr sz="1000"/>
            </a:lvl5pPr>
            <a:lvl6pPr marL="2539950" indent="0">
              <a:buNone/>
              <a:defRPr sz="1000"/>
            </a:lvl6pPr>
            <a:lvl7pPr marL="3047940" indent="0">
              <a:buNone/>
              <a:defRPr sz="1000"/>
            </a:lvl7pPr>
            <a:lvl8pPr marL="3555929" indent="0">
              <a:buNone/>
              <a:defRPr sz="1000"/>
            </a:lvl8pPr>
            <a:lvl9pPr marL="4063918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F7FD0C7-BBAA-4E85-8561-3027D205E6C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19970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9F814E6-9690-4126-9006-097FC45DFED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86718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08001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0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6B9745E-4138-48F8-99D7-6D2D80DB6A0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02851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62000" y="2367140"/>
            <a:ext cx="8636000" cy="1633361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/>
            </a:lvl1pPr>
            <a:lvl2pPr marL="507995" indent="0" algn="ctr">
              <a:buNone/>
              <a:defRPr/>
            </a:lvl2pPr>
            <a:lvl3pPr marL="1015990" indent="0" algn="ctr">
              <a:buNone/>
              <a:defRPr/>
            </a:lvl3pPr>
            <a:lvl4pPr marL="1523985" indent="0" algn="ctr">
              <a:buNone/>
              <a:defRPr/>
            </a:lvl4pPr>
            <a:lvl5pPr marL="2031980" indent="0" algn="ctr">
              <a:buNone/>
              <a:defRPr/>
            </a:lvl5pPr>
            <a:lvl6pPr marL="2539975" indent="0" algn="ctr">
              <a:buNone/>
              <a:defRPr/>
            </a:lvl6pPr>
            <a:lvl7pPr marL="3047970" indent="0" algn="ctr">
              <a:buNone/>
              <a:defRPr/>
            </a:lvl7pPr>
            <a:lvl8pPr marL="3555964" indent="0" algn="ctr">
              <a:buNone/>
              <a:defRPr/>
            </a:lvl8pPr>
            <a:lvl9pPr marL="4063959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ECDAE62-44D4-4005-AB08-73271D64D0F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61757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CFE0C5E-A747-4AAF-BA18-FBD992593F9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208632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02570" y="4896556"/>
            <a:ext cx="8636000" cy="151341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200"/>
            </a:lvl1pPr>
            <a:lvl2pPr marL="507995" indent="0">
              <a:buNone/>
              <a:defRPr sz="2000"/>
            </a:lvl2pPr>
            <a:lvl3pPr marL="1015990" indent="0">
              <a:buNone/>
              <a:defRPr sz="1800"/>
            </a:lvl3pPr>
            <a:lvl4pPr marL="1523985" indent="0">
              <a:buNone/>
              <a:defRPr sz="1600"/>
            </a:lvl4pPr>
            <a:lvl5pPr marL="2031980" indent="0">
              <a:buNone/>
              <a:defRPr sz="1600"/>
            </a:lvl5pPr>
            <a:lvl6pPr marL="2539975" indent="0">
              <a:buNone/>
              <a:defRPr sz="1600"/>
            </a:lvl6pPr>
            <a:lvl7pPr marL="3047970" indent="0">
              <a:buNone/>
              <a:defRPr sz="1600"/>
            </a:lvl7pPr>
            <a:lvl8pPr marL="3555964" indent="0">
              <a:buNone/>
              <a:defRPr sz="1600"/>
            </a:lvl8pPr>
            <a:lvl9pPr marL="4063959" indent="0">
              <a:buNone/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6191481-26F4-4FBE-98A5-FE3340AB7F0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9363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B9BCB8-2FA5-CC43-B1FA-3F9AB315492C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3C3BC-8C14-BE4A-87BA-C4C8F6C6D26B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076484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508000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164667" y="177800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720E5C7-656C-43BC-8300-3A6E395FAE4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4591188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5161140" y="1705681"/>
            <a:ext cx="4490861" cy="71084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7995" indent="0">
              <a:buNone/>
              <a:defRPr sz="2200" b="1"/>
            </a:lvl2pPr>
            <a:lvl3pPr marL="1015990" indent="0">
              <a:buNone/>
              <a:defRPr sz="2000" b="1"/>
            </a:lvl3pPr>
            <a:lvl4pPr marL="1523985" indent="0">
              <a:buNone/>
              <a:defRPr sz="1800" b="1"/>
            </a:lvl4pPr>
            <a:lvl5pPr marL="2031980" indent="0">
              <a:buNone/>
              <a:defRPr sz="1800" b="1"/>
            </a:lvl5pPr>
            <a:lvl6pPr marL="2539975" indent="0">
              <a:buNone/>
              <a:defRPr sz="1800" b="1"/>
            </a:lvl6pPr>
            <a:lvl7pPr marL="3047970" indent="0">
              <a:buNone/>
              <a:defRPr sz="1800" b="1"/>
            </a:lvl7pPr>
            <a:lvl8pPr marL="3555964" indent="0">
              <a:buNone/>
              <a:defRPr sz="1800" b="1"/>
            </a:lvl8pPr>
            <a:lvl9pPr marL="4063959" indent="0">
              <a:buNone/>
              <a:defRPr sz="18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5161140" y="2416528"/>
            <a:ext cx="4490861" cy="4390320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B3850C3-2B7F-4130-A434-FF2F6E78E49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476780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E80FC86E-D1E3-441C-AEFA-7B46AAA8406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859655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F34E4FD-728F-47EC-85F3-9BBA8552856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762354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72278" y="303389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508001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AE90F59-5EF8-4D59-A1B0-87B7F87562B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933953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995" indent="0">
              <a:buNone/>
              <a:defRPr sz="3100"/>
            </a:lvl2pPr>
            <a:lvl3pPr marL="1015990" indent="0">
              <a:buNone/>
              <a:defRPr sz="2700"/>
            </a:lvl3pPr>
            <a:lvl4pPr marL="1523985" indent="0">
              <a:buNone/>
              <a:defRPr sz="2200"/>
            </a:lvl4pPr>
            <a:lvl5pPr marL="2031980" indent="0">
              <a:buNone/>
              <a:defRPr sz="2200"/>
            </a:lvl5pPr>
            <a:lvl6pPr marL="2539975" indent="0">
              <a:buNone/>
              <a:defRPr sz="2200"/>
            </a:lvl6pPr>
            <a:lvl7pPr marL="3047970" indent="0">
              <a:buNone/>
              <a:defRPr sz="2200"/>
            </a:lvl7pPr>
            <a:lvl8pPr marL="3555964" indent="0">
              <a:buNone/>
              <a:defRPr sz="2200"/>
            </a:lvl8pPr>
            <a:lvl9pPr marL="4063959" indent="0">
              <a:buNone/>
              <a:defRPr sz="22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95" indent="0">
              <a:buNone/>
              <a:defRPr sz="1300"/>
            </a:lvl2pPr>
            <a:lvl3pPr marL="1015990" indent="0">
              <a:buNone/>
              <a:defRPr sz="1100"/>
            </a:lvl3pPr>
            <a:lvl4pPr marL="1523985" indent="0">
              <a:buNone/>
              <a:defRPr sz="1000"/>
            </a:lvl4pPr>
            <a:lvl5pPr marL="2031980" indent="0">
              <a:buNone/>
              <a:defRPr sz="1000"/>
            </a:lvl5pPr>
            <a:lvl6pPr marL="2539975" indent="0">
              <a:buNone/>
              <a:defRPr sz="1000"/>
            </a:lvl6pPr>
            <a:lvl7pPr marL="3047970" indent="0">
              <a:buNone/>
              <a:defRPr sz="1000"/>
            </a:lvl7pPr>
            <a:lvl8pPr marL="3555964" indent="0">
              <a:buNone/>
              <a:defRPr sz="1000"/>
            </a:lvl8pPr>
            <a:lvl9pPr marL="4063959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F7FD0C7-BBAA-4E85-8561-3027D205E6C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01598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9F814E6-9690-4126-9006-097FC45DFED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6436775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7366000" y="305154"/>
            <a:ext cx="2286000" cy="6501694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508000" y="305154"/>
            <a:ext cx="6688667" cy="650169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507995" fontAlgn="auto">
              <a:spcBef>
                <a:spcPts val="0"/>
              </a:spcBef>
              <a:spcAft>
                <a:spcPts val="0"/>
              </a:spcAft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6B9745E-4138-48F8-99D7-6D2D80DB6A0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4569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6" y="303392"/>
            <a:ext cx="3342570" cy="1291167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409"/>
            <a:ext cx="5679722" cy="6503459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6" y="1594556"/>
            <a:ext cx="3342570" cy="5212292"/>
          </a:xfrm>
        </p:spPr>
        <p:txBody>
          <a:bodyPr/>
          <a:lstStyle>
            <a:lvl1pPr marL="0" indent="0">
              <a:buNone/>
              <a:defRPr sz="1600"/>
            </a:lvl1pPr>
            <a:lvl2pPr marL="507905" indent="0">
              <a:buNone/>
              <a:defRPr sz="1300"/>
            </a:lvl2pPr>
            <a:lvl3pPr marL="1015810" indent="0">
              <a:buNone/>
              <a:defRPr sz="1100"/>
            </a:lvl3pPr>
            <a:lvl4pPr marL="1523715" indent="0">
              <a:buNone/>
              <a:defRPr sz="1000"/>
            </a:lvl4pPr>
            <a:lvl5pPr marL="2031620" indent="0">
              <a:buNone/>
              <a:defRPr sz="1000"/>
            </a:lvl5pPr>
            <a:lvl6pPr marL="2539525" indent="0">
              <a:buNone/>
              <a:defRPr sz="1000"/>
            </a:lvl6pPr>
            <a:lvl7pPr marL="3047430" indent="0">
              <a:buNone/>
              <a:defRPr sz="1000"/>
            </a:lvl7pPr>
            <a:lvl8pPr marL="3555324" indent="0">
              <a:buNone/>
              <a:defRPr sz="1000"/>
            </a:lvl8pPr>
            <a:lvl9pPr marL="406323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6E95E6-5634-BD4F-A4AC-84A8507C65EB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CCBFB-6FE2-D84E-9ADF-B74C6FFCE484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5165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1"/>
            <a:ext cx="6096000" cy="629709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600"/>
            </a:lvl1pPr>
            <a:lvl2pPr marL="507905" indent="0">
              <a:buNone/>
              <a:defRPr sz="3100"/>
            </a:lvl2pPr>
            <a:lvl3pPr marL="1015810" indent="0">
              <a:buNone/>
              <a:defRPr sz="2700"/>
            </a:lvl3pPr>
            <a:lvl4pPr marL="1523715" indent="0">
              <a:buNone/>
              <a:defRPr sz="2200"/>
            </a:lvl4pPr>
            <a:lvl5pPr marL="2031620" indent="0">
              <a:buNone/>
              <a:defRPr sz="2200"/>
            </a:lvl5pPr>
            <a:lvl6pPr marL="2539525" indent="0">
              <a:buNone/>
              <a:defRPr sz="2200"/>
            </a:lvl6pPr>
            <a:lvl7pPr marL="3047430" indent="0">
              <a:buNone/>
              <a:defRPr sz="2200"/>
            </a:lvl7pPr>
            <a:lvl8pPr marL="3555324" indent="0">
              <a:buNone/>
              <a:defRPr sz="2200"/>
            </a:lvl8pPr>
            <a:lvl9pPr marL="406323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10"/>
            <a:ext cx="6096000" cy="894291"/>
          </a:xfrm>
        </p:spPr>
        <p:txBody>
          <a:bodyPr/>
          <a:lstStyle>
            <a:lvl1pPr marL="0" indent="0">
              <a:buNone/>
              <a:defRPr sz="1600"/>
            </a:lvl1pPr>
            <a:lvl2pPr marL="507905" indent="0">
              <a:buNone/>
              <a:defRPr sz="1300"/>
            </a:lvl2pPr>
            <a:lvl3pPr marL="1015810" indent="0">
              <a:buNone/>
              <a:defRPr sz="1100"/>
            </a:lvl3pPr>
            <a:lvl4pPr marL="1523715" indent="0">
              <a:buNone/>
              <a:defRPr sz="1000"/>
            </a:lvl4pPr>
            <a:lvl5pPr marL="2031620" indent="0">
              <a:buNone/>
              <a:defRPr sz="1000"/>
            </a:lvl5pPr>
            <a:lvl6pPr marL="2539525" indent="0">
              <a:buNone/>
              <a:defRPr sz="1000"/>
            </a:lvl6pPr>
            <a:lvl7pPr marL="3047430" indent="0">
              <a:buNone/>
              <a:defRPr sz="1000"/>
            </a:lvl7pPr>
            <a:lvl8pPr marL="3555324" indent="0">
              <a:buNone/>
              <a:defRPr sz="1000"/>
            </a:lvl8pPr>
            <a:lvl9pPr marL="4063235" indent="0">
              <a:buNone/>
              <a:defRPr sz="10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A8B12D-7806-5440-BFA0-FF6483856B1A}" type="datetimeFigureOut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10.02.15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EF020-4CC4-1D44-AFB0-12DEA7204865}" type="slidenum">
              <a:rPr lang="tr-TR">
                <a:solidFill>
                  <a:srgbClr val="000000"/>
                </a:solidFill>
                <a:latin typeface="Arial"/>
                <a:ea typeface="ＭＳ Ｐゴシック"/>
              </a:rPr>
              <a:pPr/>
              <a:t>‹#›</a:t>
            </a:fld>
            <a:endParaRPr lang="tr-TR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1991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5153"/>
            <a:ext cx="91440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tr-TR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8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2" y="6939142"/>
            <a:ext cx="2370667" cy="529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 algn="l"/>
            <a:fld id="{B055CFB6-3FE1-C849-8DC6-E775977411A7}" type="datetimeFigureOut">
              <a:rPr lang="tr-TR" smtClean="0">
                <a:effectLst/>
                <a:latin typeface="Arial"/>
                <a:ea typeface="ＭＳ Ｐゴシック" charset="0"/>
              </a:rPr>
              <a:pPr algn="l"/>
              <a:t>10.02.15</a:t>
            </a:fld>
            <a:endParaRPr lang="tr-TR" smtClean="0">
              <a:effectLst/>
              <a:latin typeface="Arial"/>
              <a:ea typeface="ＭＳ Ｐゴシック" charset="0"/>
            </a:endParaRP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339" y="6939142"/>
            <a:ext cx="3217333" cy="529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latin typeface="+mn-lt"/>
              </a:defRPr>
            </a:lvl1pPr>
          </a:lstStyle>
          <a:p>
            <a:endParaRPr lang="tr-TR" smtClean="0">
              <a:effectLst/>
              <a:latin typeface="Arial"/>
              <a:ea typeface="ＭＳ Ｐゴシック" charset="0"/>
            </a:endParaRP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333" y="6939142"/>
            <a:ext cx="2370667" cy="529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+mn-lt"/>
              </a:defRPr>
            </a:lvl1pPr>
          </a:lstStyle>
          <a:p>
            <a:fld id="{2EAB2F84-C5F4-B844-A06E-728E9B630A70}" type="slidenum">
              <a:rPr lang="tr-TR" smtClean="0">
                <a:effectLst/>
                <a:latin typeface="Arial"/>
                <a:ea typeface="ＭＳ Ｐゴシック" charset="0"/>
              </a:rPr>
              <a:pPr/>
              <a:t>‹#›</a:t>
            </a:fld>
            <a:endParaRPr lang="tr-TR" smtClean="0">
              <a:effectLst/>
              <a:latin typeface="Arial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15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CC003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5pPr>
      <a:lvl6pPr marL="50790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6pPr>
      <a:lvl7pPr marL="101581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7pPr>
      <a:lvl8pPr marL="1523715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8pPr>
      <a:lvl9pPr marL="203162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80928" indent="-380928" algn="l" rtl="0" fontAlgn="base">
        <a:spcBef>
          <a:spcPct val="20000"/>
        </a:spcBef>
        <a:spcAft>
          <a:spcPct val="0"/>
        </a:spcAft>
        <a:buChar char="•"/>
        <a:defRPr sz="3600">
          <a:solidFill>
            <a:schemeClr val="tx1"/>
          </a:solidFill>
          <a:latin typeface="+mn-lt"/>
          <a:ea typeface="+mn-ea"/>
          <a:cs typeface="+mn-cs"/>
        </a:defRPr>
      </a:lvl1pPr>
      <a:lvl2pPr marL="825342" indent="-317437" algn="l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  <a:ea typeface="+mn-ea"/>
        </a:defRPr>
      </a:lvl2pPr>
      <a:lvl3pPr marL="1269762" indent="-253952" algn="l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+mn-lt"/>
          <a:ea typeface="+mn-ea"/>
        </a:defRPr>
      </a:lvl3pPr>
      <a:lvl4pPr marL="1777662" indent="-253952" algn="l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85566" indent="-25395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793472" indent="-25395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301375" indent="-25395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809277" indent="-25395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317177" indent="-253952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05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810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715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620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525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430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324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235" algn="l" defTabSz="50790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08000" y="305153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8000" y="1778000"/>
            <a:ext cx="9144000" cy="50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2" y="7062614"/>
            <a:ext cx="2370667" cy="405694"/>
          </a:xfrm>
          <a:prstGeom prst="rect">
            <a:avLst/>
          </a:prstGeom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algn="l" defTabSz="507925"/>
            <a:fld id="{9A6BF20E-DDAB-4C01-9448-FDEDF6EB9026}" type="datetimeFigureOut">
              <a:rPr lang="en-US" smtClean="0">
                <a:effectLst/>
                <a:ea typeface="ＭＳ Ｐゴシック" charset="-128"/>
              </a:rPr>
              <a:pPr algn="l" defTabSz="507925"/>
              <a:t>10.02.15</a:t>
            </a:fld>
            <a:endParaRPr lang="en-US">
              <a:effectLst/>
              <a:ea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9" y="7062614"/>
            <a:ext cx="3217333" cy="405694"/>
          </a:xfrm>
          <a:prstGeom prst="rect">
            <a:avLst/>
          </a:prstGeom>
        </p:spPr>
        <p:txBody>
          <a:bodyPr vert="horz" lIns="101595" tIns="50795" rIns="101595" bIns="5079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507925">
              <a:defRPr/>
            </a:pPr>
            <a:endParaRPr lang="en-US">
              <a:solidFill>
                <a:prstClr val="black">
                  <a:tint val="75000"/>
                </a:prst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3" y="7062614"/>
            <a:ext cx="2370667" cy="405694"/>
          </a:xfrm>
          <a:prstGeom prst="rect">
            <a:avLst/>
          </a:prstGeom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507925"/>
            <a:fld id="{99948E23-90B6-4F37-8488-9D37DCEB1947}" type="slidenum">
              <a:rPr lang="en-US" smtClean="0">
                <a:effectLst/>
                <a:ea typeface="ＭＳ Ｐゴシック" charset="-128"/>
              </a:rPr>
              <a:pPr defTabSz="507925"/>
              <a:t>‹#›</a:t>
            </a:fld>
            <a:endParaRPr lang="en-US">
              <a:effectLst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2183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507925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D60000"/>
          </a:solidFill>
          <a:latin typeface="+mj-lt"/>
          <a:ea typeface="ＭＳ Ｐゴシック" charset="0"/>
          <a:cs typeface="ＭＳ Ｐゴシック" charset="0"/>
        </a:defRPr>
      </a:lvl1pPr>
      <a:lvl2pPr algn="ctr" defTabSz="507925" rtl="0" eaLnBrk="0" fontAlgn="base" hangingPunct="0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defTabSz="507925" rtl="0" eaLnBrk="0" fontAlgn="base" hangingPunct="0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defTabSz="507925" rtl="0" eaLnBrk="0" fontAlgn="base" hangingPunct="0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defTabSz="507925" rtl="0" eaLnBrk="0" fontAlgn="base" hangingPunct="0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507925" algn="ctr" defTabSz="507925" rtl="0" fontAlgn="base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</a:defRPr>
      </a:lvl6pPr>
      <a:lvl7pPr marL="1015850" algn="ctr" defTabSz="507925" rtl="0" fontAlgn="base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</a:defRPr>
      </a:lvl7pPr>
      <a:lvl8pPr marL="1523775" algn="ctr" defTabSz="507925" rtl="0" fontAlgn="base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</a:defRPr>
      </a:lvl8pPr>
      <a:lvl9pPr marL="2031700" algn="ctr" defTabSz="507925" rtl="0" fontAlgn="base">
        <a:spcBef>
          <a:spcPct val="0"/>
        </a:spcBef>
        <a:spcAft>
          <a:spcPct val="0"/>
        </a:spcAft>
        <a:defRPr sz="4400">
          <a:solidFill>
            <a:srgbClr val="D60000"/>
          </a:solidFill>
          <a:latin typeface="Calibri" pitchFamily="34" charset="0"/>
        </a:defRPr>
      </a:lvl9pPr>
    </p:titleStyle>
    <p:bodyStyle>
      <a:lvl1pPr marL="380943" indent="-380943" algn="l" defTabSz="50792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25376" indent="-317450" algn="l" defTabSz="50792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269812" indent="-253962" algn="l" defTabSz="50792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777733" indent="-253962" algn="l" defTabSz="50792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285657" indent="-253962" algn="l" defTabSz="507925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793583" indent="-253962" algn="l" defTabSz="50792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1507" indent="-253962" algn="l" defTabSz="50792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429" indent="-253962" algn="l" defTabSz="50792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17350" indent="-253962" algn="l" defTabSz="50792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25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850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775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700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625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550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467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395" algn="l" defTabSz="5079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tr-TR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</a:t>
            </a:r>
            <a:r>
              <a:rPr lang="tr-TR" dirty="0" err="1"/>
              <a:t>Master</a:t>
            </a:r>
            <a:r>
              <a:rPr lang="tr-TR" dirty="0"/>
              <a:t>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  <a:p>
            <a:pPr lvl="1"/>
            <a:r>
              <a:rPr lang="tr-TR" dirty="0" err="1"/>
              <a:t>Second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2"/>
            <a:r>
              <a:rPr lang="tr-TR" dirty="0" err="1"/>
              <a:t>Third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3"/>
            <a:r>
              <a:rPr lang="tr-TR" dirty="0" err="1"/>
              <a:t>Fourth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4"/>
            <a:r>
              <a:rPr lang="tr-TR" dirty="0" err="1"/>
              <a:t>Fifth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938964"/>
            <a:ext cx="2370138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 algn="l">
              <a:defRPr/>
            </a:pPr>
            <a:fld id="{679B1BAF-947A-BD4C-B05B-BC89CBD0E96C}" type="datetimeFigureOut">
              <a:rPr lang="tr-TR">
                <a:effectLst/>
              </a:rPr>
              <a:pPr algn="l">
                <a:defRPr/>
              </a:pPr>
              <a:t>10.02.15</a:t>
            </a:fld>
            <a:endParaRPr lang="tr-TR">
              <a:effectLst/>
            </a:endParaRP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863" y="6938964"/>
            <a:ext cx="3216276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>
              <a:effectLst/>
            </a:endParaRP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864" y="6938964"/>
            <a:ext cx="2370137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A57E686-50A5-504A-8851-EABF99317052}" type="slidenum">
              <a:rPr lang="tr-TR">
                <a:effectLst/>
              </a:rPr>
              <a:pPr>
                <a:defRPr/>
              </a:pPr>
              <a:t>‹#›</a:t>
            </a:fld>
            <a:endParaRPr lang="tr-TR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190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5pPr>
      <a:lvl6pPr marL="50786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6pPr>
      <a:lvl7pPr marL="101572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7pPr>
      <a:lvl8pPr marL="152358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8pPr>
      <a:lvl9pPr marL="203144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79410" indent="-37941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823905" indent="-31591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268401" indent="-252411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776396" indent="-252411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84390" indent="-2524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793222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301080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808935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316787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86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72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58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44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30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16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004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2875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tr-TR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</a:t>
            </a:r>
            <a:r>
              <a:rPr lang="tr-TR" dirty="0" err="1"/>
              <a:t>Master</a:t>
            </a:r>
            <a:r>
              <a:rPr lang="tr-TR" dirty="0"/>
              <a:t>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  <a:p>
            <a:pPr lvl="1"/>
            <a:r>
              <a:rPr lang="tr-TR" dirty="0" err="1"/>
              <a:t>Second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2"/>
            <a:r>
              <a:rPr lang="tr-TR" dirty="0" err="1"/>
              <a:t>Third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3"/>
            <a:r>
              <a:rPr lang="tr-TR" dirty="0" err="1"/>
              <a:t>Fourth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4"/>
            <a:r>
              <a:rPr lang="tr-TR" dirty="0" err="1"/>
              <a:t>Fifth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938964"/>
            <a:ext cx="2370138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 algn="l">
              <a:defRPr/>
            </a:pPr>
            <a:fld id="{679B1BAF-947A-BD4C-B05B-BC89CBD0E96C}" type="datetimeFigureOut">
              <a:rPr lang="tr-TR">
                <a:effectLst/>
                <a:latin typeface="Arial"/>
                <a:ea typeface="ＭＳ Ｐゴシック"/>
              </a:rPr>
              <a:pPr algn="l">
                <a:defRPr/>
              </a:pPr>
              <a:t>10.02.15</a:t>
            </a:fld>
            <a:endParaRPr lang="tr-TR">
              <a:effectLst/>
              <a:latin typeface="Arial"/>
              <a:ea typeface="ＭＳ Ｐゴシック"/>
            </a:endParaRP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863" y="6938964"/>
            <a:ext cx="3216276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>
              <a:effectLst/>
              <a:latin typeface="Arial"/>
              <a:ea typeface="ＭＳ Ｐゴシック"/>
            </a:endParaRP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864" y="6938964"/>
            <a:ext cx="2370137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A57E686-50A5-504A-8851-EABF99317052}" type="slidenum">
              <a:rPr lang="tr-TR">
                <a:effectLst/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effectLst/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278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5pPr>
      <a:lvl6pPr marL="50786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6pPr>
      <a:lvl7pPr marL="101572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7pPr>
      <a:lvl8pPr marL="152358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8pPr>
      <a:lvl9pPr marL="203144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79410" indent="-37941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823905" indent="-31591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268401" indent="-252411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776396" indent="-252411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84390" indent="-2524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793222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301080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808935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316787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86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72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58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44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30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16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004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2875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4800"/>
            <a:ext cx="91440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Master </a:t>
            </a:r>
            <a:r>
              <a:rPr lang="tr-TR" dirty="0" err="1"/>
              <a:t>title</a:t>
            </a:r>
            <a:r>
              <a:rPr lang="tr-TR" dirty="0"/>
              <a:t> </a:t>
            </a:r>
            <a:r>
              <a:rPr lang="tr-TR" dirty="0" err="1"/>
              <a:t>style</a:t>
            </a:r>
            <a:endParaRPr lang="tr-TR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dirty="0" err="1"/>
              <a:t>Click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edit</a:t>
            </a:r>
            <a:r>
              <a:rPr lang="tr-TR" dirty="0"/>
              <a:t> </a:t>
            </a:r>
            <a:r>
              <a:rPr lang="tr-TR" dirty="0" err="1"/>
              <a:t>Master</a:t>
            </a:r>
            <a:r>
              <a:rPr lang="tr-TR" dirty="0"/>
              <a:t> </a:t>
            </a:r>
            <a:r>
              <a:rPr lang="tr-TR" dirty="0" err="1"/>
              <a:t>text</a:t>
            </a:r>
            <a:r>
              <a:rPr lang="tr-TR" dirty="0"/>
              <a:t> </a:t>
            </a:r>
            <a:r>
              <a:rPr lang="tr-TR" dirty="0" err="1"/>
              <a:t>styles</a:t>
            </a:r>
            <a:endParaRPr lang="tr-TR" dirty="0"/>
          </a:p>
          <a:p>
            <a:pPr lvl="1"/>
            <a:r>
              <a:rPr lang="tr-TR" dirty="0" err="1"/>
              <a:t>Second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2"/>
            <a:r>
              <a:rPr lang="tr-TR" dirty="0" err="1"/>
              <a:t>Third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3"/>
            <a:r>
              <a:rPr lang="tr-TR" dirty="0" err="1"/>
              <a:t>Fourth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  <a:p>
            <a:pPr lvl="4"/>
            <a:r>
              <a:rPr lang="tr-TR" dirty="0" err="1"/>
              <a:t>Fifth</a:t>
            </a:r>
            <a:r>
              <a:rPr lang="tr-TR" dirty="0"/>
              <a:t> </a:t>
            </a:r>
            <a:r>
              <a:rPr lang="tr-TR" dirty="0" err="1"/>
              <a:t>level</a:t>
            </a:r>
            <a:endParaRPr lang="tr-TR" dirty="0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938964"/>
            <a:ext cx="2370138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 algn="l">
              <a:defRPr/>
            </a:pPr>
            <a:fld id="{679B1BAF-947A-BD4C-B05B-BC89CBD0E96C}" type="datetimeFigureOut">
              <a:rPr lang="tr-TR">
                <a:effectLst/>
                <a:latin typeface="Arial"/>
                <a:ea typeface="ＭＳ Ｐゴシック"/>
              </a:rPr>
              <a:pPr algn="l">
                <a:defRPr/>
              </a:pPr>
              <a:t>10.02.15</a:t>
            </a:fld>
            <a:endParaRPr lang="tr-TR">
              <a:effectLst/>
              <a:latin typeface="Arial"/>
              <a:ea typeface="ＭＳ Ｐゴシック"/>
            </a:endParaRPr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863" y="6938964"/>
            <a:ext cx="3216276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ctr"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tr-TR">
              <a:effectLst/>
              <a:latin typeface="Arial"/>
              <a:ea typeface="ＭＳ Ｐゴシック"/>
            </a:endParaRP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864" y="6938964"/>
            <a:ext cx="2370137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1595" tIns="50795" rIns="101595" bIns="50795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A57E686-50A5-504A-8851-EABF99317052}" type="slidenum">
              <a:rPr lang="tr-TR">
                <a:effectLst/>
                <a:latin typeface="Arial"/>
                <a:ea typeface="ＭＳ Ｐゴシック"/>
              </a:rPr>
              <a:pPr>
                <a:defRPr/>
              </a:pPr>
              <a:t>‹#›</a:t>
            </a:fld>
            <a:endParaRPr lang="tr-TR">
              <a:effectLst/>
              <a:latin typeface="Arial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2825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C0033"/>
          </a:solidFill>
          <a:latin typeface="Arial" charset="0"/>
          <a:ea typeface="ＭＳ Ｐゴシック" charset="0"/>
        </a:defRPr>
      </a:lvl5pPr>
      <a:lvl6pPr marL="50786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6pPr>
      <a:lvl7pPr marL="101572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7pPr>
      <a:lvl8pPr marL="152358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8pPr>
      <a:lvl9pPr marL="2031440" algn="ctr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79410" indent="-37941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823905" indent="-31591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268401" indent="-252411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776396" indent="-252411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84390" indent="-252411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793222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301080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808935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316787" indent="-25393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86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72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58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44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30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160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004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2875" algn="l" defTabSz="50786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5153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8" tIns="50798" rIns="101598" bIns="507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8" tIns="50798" rIns="101598" bIns="507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1" y="6939140"/>
            <a:ext cx="2370667" cy="52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8" tIns="50798" rIns="101598" bIns="50798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solidFill>
                  <a:srgbClr val="FFFFFF"/>
                </a:solidFill>
              </a:defRPr>
            </a:lvl1pPr>
          </a:lstStyle>
          <a:p>
            <a:pPr algn="l" defTabSz="507990">
              <a:defRPr/>
            </a:pPr>
            <a:endParaRPr lang="tr-TR"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335" y="6939140"/>
            <a:ext cx="3217333" cy="52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8" tIns="50798" rIns="101598" bIns="50798" numCol="1" anchor="t" anchorCtr="0" compatLnSpc="1">
            <a:prstTxWarp prst="textNoShape">
              <a:avLst/>
            </a:prstTxWarp>
          </a:bodyPr>
          <a:lstStyle>
            <a:lvl1pPr algn="ctr">
              <a:defRPr sz="1600" smtClean="0">
                <a:solidFill>
                  <a:srgbClr val="FFFFFF"/>
                </a:solidFill>
              </a:defRPr>
            </a:lvl1pPr>
          </a:lstStyle>
          <a:p>
            <a:pPr defTabSz="507990">
              <a:defRPr/>
            </a:pPr>
            <a:endParaRPr lang="tr-TR"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333" y="6939140"/>
            <a:ext cx="2370667" cy="52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8" tIns="50798" rIns="101598" bIns="50798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FFFFFF"/>
                </a:solidFill>
              </a:defRPr>
            </a:lvl1pPr>
          </a:lstStyle>
          <a:p>
            <a:pPr defTabSz="507990">
              <a:defRPr/>
            </a:pPr>
            <a:fld id="{D0A89454-6604-439A-B30A-1FBC600D1062}" type="slidenum">
              <a:rPr lang="tr-TR" smtClean="0">
                <a:effectLst/>
                <a:latin typeface="Arial" pitchFamily="34" charset="0"/>
                <a:ea typeface="ＭＳ Ｐゴシック"/>
                <a:cs typeface="ＭＳ Ｐゴシック"/>
              </a:rPr>
              <a:pPr defTabSz="507990">
                <a:defRPr/>
              </a:pPr>
              <a:t>‹#›</a:t>
            </a:fld>
            <a:endParaRPr lang="tr-TR"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9396378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5pPr>
      <a:lvl6pPr marL="507990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6pPr>
      <a:lvl7pPr marL="1015980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7pPr>
      <a:lvl8pPr marL="1523970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8pPr>
      <a:lvl9pPr marL="2031960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9pPr>
    </p:titleStyle>
    <p:bodyStyle>
      <a:lvl1pPr marL="380992" indent="-380992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 sz="3100">
          <a:solidFill>
            <a:srgbClr val="000000"/>
          </a:solidFill>
          <a:latin typeface="+mn-lt"/>
          <a:ea typeface="ＭＳ Ｐゴシック" charset="0"/>
          <a:cs typeface="ＭＳ Ｐゴシック" charset="0"/>
        </a:defRPr>
      </a:lvl1pPr>
      <a:lvl2pPr marL="825484" indent="-317493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rgbClr val="000000"/>
          </a:solidFill>
          <a:latin typeface="+mn-lt"/>
          <a:ea typeface="ＭＳ Ｐゴシック" charset="0"/>
          <a:cs typeface="ＭＳ Ｐゴシック"/>
        </a:defRPr>
      </a:lvl2pPr>
      <a:lvl3pPr marL="1269974" indent="-253994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00"/>
          </a:solidFill>
          <a:latin typeface="+mn-lt"/>
          <a:ea typeface="ＭＳ Ｐゴシック" charset="0"/>
          <a:cs typeface="ＭＳ Ｐゴシック"/>
        </a:defRPr>
      </a:lvl3pPr>
      <a:lvl4pPr marL="1777964" indent="-253994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0000"/>
          </a:solidFill>
          <a:latin typeface="+mn-lt"/>
          <a:ea typeface="ＭＳ Ｐゴシック" charset="0"/>
          <a:cs typeface="ＭＳ Ｐゴシック"/>
        </a:defRPr>
      </a:lvl4pPr>
      <a:lvl5pPr marL="2285954" indent="-253994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0000"/>
          </a:solidFill>
          <a:latin typeface="+mn-lt"/>
          <a:ea typeface="ＭＳ Ｐゴシック" charset="0"/>
          <a:cs typeface="ＭＳ Ｐゴシック"/>
        </a:defRPr>
      </a:lvl5pPr>
      <a:lvl6pPr marL="2793944" indent="-25399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3301934" indent="-25399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809924" indent="-25399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4317913" indent="-25399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8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7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6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5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40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29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18" algn="l" defTabSz="101598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305153"/>
            <a:ext cx="9144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9" tIns="50799" rIns="101599" bIns="5079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78000"/>
            <a:ext cx="9144000" cy="502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939139"/>
            <a:ext cx="2370667" cy="52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solidFill>
                  <a:srgbClr val="FFFFFF"/>
                </a:solidFill>
              </a:defRPr>
            </a:lvl1pPr>
          </a:lstStyle>
          <a:p>
            <a:pPr algn="l" defTabSz="507995">
              <a:defRPr/>
            </a:pPr>
            <a:endParaRPr lang="tr-TR"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1334" y="6939139"/>
            <a:ext cx="3217333" cy="52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>
            <a:lvl1pPr algn="ctr">
              <a:defRPr sz="1600" smtClean="0">
                <a:solidFill>
                  <a:srgbClr val="FFFFFF"/>
                </a:solidFill>
              </a:defRPr>
            </a:lvl1pPr>
          </a:lstStyle>
          <a:p>
            <a:pPr defTabSz="507995">
              <a:defRPr/>
            </a:pPr>
            <a:endParaRPr lang="tr-TR"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1333" y="6939139"/>
            <a:ext cx="2370667" cy="529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9" tIns="50799" rIns="101599" bIns="50799" numCol="1" anchor="t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FFFFFF"/>
                </a:solidFill>
              </a:defRPr>
            </a:lvl1pPr>
          </a:lstStyle>
          <a:p>
            <a:pPr defTabSz="507995">
              <a:defRPr/>
            </a:pPr>
            <a:fld id="{D0A89454-6604-439A-B30A-1FBC600D1062}" type="slidenum">
              <a:rPr lang="tr-TR">
                <a:effectLst/>
                <a:latin typeface="Arial" pitchFamily="34" charset="0"/>
                <a:ea typeface="ＭＳ Ｐゴシック"/>
                <a:cs typeface="ＭＳ Ｐゴシック"/>
              </a:rPr>
              <a:pPr defTabSz="507995">
                <a:defRPr/>
              </a:pPr>
              <a:t>‹#›</a:t>
            </a:fld>
            <a:endParaRPr lang="tr-TR">
              <a:effectLst/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718742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12D2D"/>
          </a:solidFill>
          <a:latin typeface="Arial" charset="0"/>
          <a:ea typeface="ＭＳ Ｐゴシック" charset="0"/>
          <a:cs typeface="ＭＳ Ｐゴシック" charset="0"/>
        </a:defRPr>
      </a:lvl5pPr>
      <a:lvl6pPr marL="507995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6pPr>
      <a:lvl7pPr marL="1015990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7pPr>
      <a:lvl8pPr marL="1523985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8pPr>
      <a:lvl9pPr marL="2031980" algn="ctr" rtl="0" fontAlgn="base">
        <a:spcBef>
          <a:spcPct val="0"/>
        </a:spcBef>
        <a:spcAft>
          <a:spcPct val="0"/>
        </a:spcAft>
        <a:defRPr sz="4000" b="1">
          <a:solidFill>
            <a:srgbClr val="F5F030"/>
          </a:solidFill>
          <a:latin typeface="Arial" charset="0"/>
        </a:defRPr>
      </a:lvl9pPr>
    </p:titleStyle>
    <p:bodyStyle>
      <a:lvl1pPr marL="380996" indent="-380996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 sz="3100">
          <a:solidFill>
            <a:srgbClr val="000000"/>
          </a:solidFill>
          <a:latin typeface="+mn-lt"/>
          <a:ea typeface="ＭＳ Ｐゴシック" charset="0"/>
          <a:cs typeface="ＭＳ Ｐゴシック" charset="0"/>
        </a:defRPr>
      </a:lvl1pPr>
      <a:lvl2pPr marL="825492" indent="-317497" algn="l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rgbClr val="000000"/>
          </a:solidFill>
          <a:latin typeface="+mn-lt"/>
          <a:ea typeface="ＭＳ Ｐゴシック" charset="0"/>
          <a:cs typeface="ＭＳ Ｐゴシック"/>
        </a:defRPr>
      </a:lvl2pPr>
      <a:lvl3pPr marL="1269987" indent="-253997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0000"/>
          </a:solidFill>
          <a:latin typeface="+mn-lt"/>
          <a:ea typeface="ＭＳ Ｐゴシック" charset="0"/>
          <a:cs typeface="ＭＳ Ｐゴシック"/>
        </a:defRPr>
      </a:lvl3pPr>
      <a:lvl4pPr marL="1777982" indent="-25399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0000"/>
          </a:solidFill>
          <a:latin typeface="+mn-lt"/>
          <a:ea typeface="ＭＳ Ｐゴシック" charset="0"/>
          <a:cs typeface="ＭＳ Ｐゴシック"/>
        </a:defRPr>
      </a:lvl4pPr>
      <a:lvl5pPr marL="2285977" indent="-253997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0000"/>
          </a:solidFill>
          <a:latin typeface="+mn-lt"/>
          <a:ea typeface="ＭＳ Ｐゴシック" charset="0"/>
          <a:cs typeface="ＭＳ Ｐゴシック"/>
        </a:defRPr>
      </a:lvl5pPr>
      <a:lvl6pPr marL="2793972" indent="-25399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3301967" indent="-25399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809962" indent="-25399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4317957" indent="-253997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defTabSz="10159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2.jpeg"/><Relationship Id="rId3" Type="http://schemas.openxmlformats.org/officeDocument/2006/relationships/image" Target="../media/image1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chart" Target="../charts/char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3496" y="1289720"/>
            <a:ext cx="9359900" cy="3195638"/>
          </a:xfrm>
        </p:spPr>
        <p:txBody>
          <a:bodyPr/>
          <a:lstStyle/>
          <a:p>
            <a:pPr>
              <a:lnSpc>
                <a:spcPct val="125000"/>
              </a:lnSpc>
            </a:pPr>
            <a:r>
              <a:rPr lang="tr-TR" sz="5400" dirty="0">
                <a:latin typeface="Calibri" pitchFamily="34" charset="0"/>
              </a:rPr>
              <a:t>Protokol Sürecinde Üniversiteler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5504" y="4530080"/>
            <a:ext cx="9001000" cy="2520280"/>
          </a:xfrm>
        </p:spPr>
        <p:txBody>
          <a:bodyPr/>
          <a:lstStyle/>
          <a:p>
            <a:pPr defTabSz="914226" eaLnBrk="0" hangingPunct="0"/>
            <a:r>
              <a:rPr lang="tr-TR" sz="3200" dirty="0">
                <a:latin typeface="Calibri" pitchFamily="34" charset="0"/>
              </a:rPr>
              <a:t>Prof. Dr. Raşit </a:t>
            </a:r>
            <a:r>
              <a:rPr lang="tr-TR" sz="3200" dirty="0" err="1">
                <a:latin typeface="Calibri" pitchFamily="34" charset="0"/>
              </a:rPr>
              <a:t>Tükel</a:t>
            </a:r>
            <a:endParaRPr lang="tr-TR" sz="3200" dirty="0">
              <a:latin typeface="Calibri" pitchFamily="34" charset="0"/>
            </a:endParaRPr>
          </a:p>
          <a:p>
            <a:pPr defTabSz="914226" eaLnBrk="0" hangingPunct="0">
              <a:spcAft>
                <a:spcPts val="1200"/>
              </a:spcAft>
            </a:pPr>
            <a:r>
              <a:rPr lang="tr-TR" sz="3200" dirty="0">
                <a:latin typeface="Calibri" pitchFamily="34" charset="0"/>
              </a:rPr>
              <a:t>TTB Merkez Konseyi</a:t>
            </a:r>
          </a:p>
          <a:p>
            <a:pPr defTabSz="914226" eaLnBrk="0" hangingPunct="0"/>
            <a:r>
              <a:rPr lang="tr-TR" sz="2800" dirty="0" smtClean="0">
                <a:latin typeface="Calibri" pitchFamily="34" charset="0"/>
              </a:rPr>
              <a:t>11 Şubat 2015, Urfa</a:t>
            </a:r>
            <a:endParaRPr lang="tr-TR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70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43496" y="281608"/>
            <a:ext cx="9200444" cy="1584177"/>
          </a:xfrm>
        </p:spPr>
        <p:txBody>
          <a:bodyPr/>
          <a:lstStyle/>
          <a:p>
            <a:pPr eaLnBrk="1" hangingPunct="1"/>
            <a:r>
              <a:rPr lang="tr-TR" sz="3800" b="1" dirty="0">
                <a:latin typeface="+mn-lt"/>
              </a:rPr>
              <a:t>Tam Gün Yasası: </a:t>
            </a:r>
            <a:br>
              <a:rPr lang="tr-TR" sz="3800" b="1" dirty="0">
                <a:latin typeface="+mn-lt"/>
              </a:rPr>
            </a:br>
            <a:r>
              <a:rPr lang="tr-TR" sz="3800" b="1" dirty="0">
                <a:latin typeface="+mn-lt"/>
              </a:rPr>
              <a:t>Performansa Dayalı Ödeme Sistemi</a:t>
            </a:r>
            <a:br>
              <a:rPr lang="tr-TR" sz="3800" b="1" dirty="0">
                <a:latin typeface="+mn-lt"/>
              </a:rPr>
            </a:br>
            <a:r>
              <a:rPr lang="tr-TR" sz="2900" i="1" dirty="0">
                <a:latin typeface="+mn-lt"/>
              </a:rPr>
              <a:t>31 Ocak 2011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2722" y="1876779"/>
            <a:ext cx="8960556" cy="5263444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187"/>
              </a:spcBef>
              <a:spcAft>
                <a:spcPts val="667"/>
              </a:spcAft>
            </a:pPr>
            <a:r>
              <a:rPr lang="tr-TR" dirty="0"/>
              <a:t>Daha fazla işlem, daha fazla kazanç anlayışı</a:t>
            </a:r>
          </a:p>
          <a:p>
            <a:pPr lvl="1">
              <a:lnSpc>
                <a:spcPct val="110000"/>
              </a:lnSpc>
              <a:spcBef>
                <a:spcPts val="187"/>
              </a:spcBef>
              <a:spcAft>
                <a:spcPts val="667"/>
              </a:spcAft>
            </a:pPr>
            <a:r>
              <a:rPr lang="tr-TR" sz="2900" dirty="0"/>
              <a:t>Tedavi </a:t>
            </a:r>
            <a:r>
              <a:rPr lang="tr-TR" sz="2900" dirty="0" err="1"/>
              <a:t>endikasyonlarında</a:t>
            </a:r>
            <a:r>
              <a:rPr lang="tr-TR" sz="2900" dirty="0"/>
              <a:t>                                  genişleme, işlem sayısında artış</a:t>
            </a:r>
          </a:p>
          <a:p>
            <a:pPr lvl="1">
              <a:lnSpc>
                <a:spcPct val="110000"/>
              </a:lnSpc>
              <a:spcBef>
                <a:spcPts val="187"/>
              </a:spcBef>
              <a:spcAft>
                <a:spcPts val="667"/>
              </a:spcAft>
            </a:pPr>
            <a:r>
              <a:rPr lang="tr-TR" sz="2900" dirty="0"/>
              <a:t>Ameliyat tercihlerinde hastanın                               ihtiyacı yerine, performans                                  puanının öne çıkması</a:t>
            </a:r>
          </a:p>
          <a:p>
            <a:pPr lvl="1" eaLnBrk="1" hangingPunct="1">
              <a:lnSpc>
                <a:spcPct val="110000"/>
              </a:lnSpc>
              <a:spcBef>
                <a:spcPts val="187"/>
              </a:spcBef>
              <a:spcAft>
                <a:spcPts val="667"/>
              </a:spcAft>
            </a:pPr>
            <a:r>
              <a:rPr lang="tr-TR" sz="2900" dirty="0"/>
              <a:t>Eğitime ve araştırmaya ayrılan zamanda azalma</a:t>
            </a:r>
          </a:p>
          <a:p>
            <a:pPr lvl="1">
              <a:lnSpc>
                <a:spcPct val="110000"/>
              </a:lnSpc>
              <a:spcBef>
                <a:spcPts val="187"/>
              </a:spcBef>
              <a:spcAft>
                <a:spcPts val="667"/>
              </a:spcAft>
            </a:pPr>
            <a:r>
              <a:rPr lang="tr-TR" sz="2900" dirty="0"/>
              <a:t>Çalışma barışının bozulması</a:t>
            </a:r>
          </a:p>
        </p:txBody>
      </p:sp>
      <p:pic>
        <p:nvPicPr>
          <p:cNvPr id="6" name="Picture 4" descr="sg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8634" y="2981853"/>
            <a:ext cx="3591534" cy="1991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386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0348" y="343978"/>
            <a:ext cx="9119306" cy="1839737"/>
          </a:xfrm>
        </p:spPr>
        <p:txBody>
          <a:bodyPr/>
          <a:lstStyle/>
          <a:p>
            <a:r>
              <a:rPr lang="tr-TR" sz="3800" b="1" dirty="0">
                <a:latin typeface="+mn-lt"/>
              </a:rPr>
              <a:t>Yükseköğretim Kurumlarında Döner Sermaye Ek Ödeme Yönetmeliği</a:t>
            </a:r>
            <a:br>
              <a:rPr lang="tr-TR" sz="3800" b="1" dirty="0">
                <a:latin typeface="+mn-lt"/>
              </a:rPr>
            </a:br>
            <a:r>
              <a:rPr lang="tr-TR" sz="3600" b="1" dirty="0">
                <a:latin typeface="+mn-lt"/>
              </a:rPr>
              <a:t> </a:t>
            </a:r>
            <a:r>
              <a:rPr lang="tr-TR" sz="2900" i="1" dirty="0">
                <a:latin typeface="+mn-lt"/>
              </a:rPr>
              <a:t>18 Şubat 2011 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20367" y="2291297"/>
            <a:ext cx="9279819" cy="4385028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ct val="20000"/>
              </a:spcAft>
            </a:pPr>
            <a:r>
              <a:rPr lang="tr-TR" sz="3300" dirty="0"/>
              <a:t>Yapılacak ödemelerde gelir gider                          dengesi gözetilerek, </a:t>
            </a:r>
            <a:r>
              <a:rPr lang="tr-TR" sz="3300" dirty="0">
                <a:solidFill>
                  <a:srgbClr val="0000CC"/>
                </a:solidFill>
              </a:rPr>
              <a:t>döner                                      sermaye kaynakları uygun                                      olduğu takdirde ek ödeme yapılır</a:t>
            </a:r>
          </a:p>
          <a:p>
            <a:pPr>
              <a:lnSpc>
                <a:spcPct val="110000"/>
              </a:lnSpc>
              <a:spcAft>
                <a:spcPct val="20000"/>
              </a:spcAft>
            </a:pPr>
            <a:r>
              <a:rPr lang="tr-TR" sz="3300" dirty="0"/>
              <a:t>Kaynaklar ancak giderleri karşılarsa, ek ödeme yapılmaz</a:t>
            </a:r>
          </a:p>
        </p:txBody>
      </p:sp>
      <p:pic>
        <p:nvPicPr>
          <p:cNvPr id="4" name="Picture 4" descr="doner-sermaye-yonetmeligi-getirdikleri-neler-0807201111235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192" y="2291292"/>
            <a:ext cx="2722467" cy="1745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722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353616"/>
            <a:ext cx="9144000" cy="624880"/>
          </a:xfrm>
        </p:spPr>
        <p:txBody>
          <a:bodyPr/>
          <a:lstStyle/>
          <a:p>
            <a:r>
              <a:rPr lang="en-US" dirty="0" err="1" smtClean="0">
                <a:latin typeface="Calibri"/>
                <a:cs typeface="Calibri"/>
              </a:rPr>
              <a:t>Üniversite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Hastaneleri</a:t>
            </a:r>
            <a:r>
              <a:rPr lang="en-US" dirty="0" smtClean="0">
                <a:latin typeface="Calibri"/>
                <a:cs typeface="Calibri"/>
              </a:rPr>
              <a:t> Dar </a:t>
            </a:r>
            <a:r>
              <a:rPr lang="en-US" dirty="0" err="1" smtClean="0">
                <a:latin typeface="Calibri"/>
                <a:cs typeface="Calibri"/>
              </a:rPr>
              <a:t>Boğazda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145704"/>
            <a:ext cx="9108504" cy="5976664"/>
          </a:xfrm>
        </p:spPr>
        <p:txBody>
          <a:bodyPr/>
          <a:lstStyle/>
          <a:p>
            <a:pPr lvl="0"/>
            <a:r>
              <a:rPr lang="en-US" sz="2600" dirty="0" err="1"/>
              <a:t>Üniversite</a:t>
            </a:r>
            <a:r>
              <a:rPr lang="en-US" sz="2600" dirty="0"/>
              <a:t> </a:t>
            </a:r>
            <a:r>
              <a:rPr lang="en-US" sz="2600" dirty="0" err="1"/>
              <a:t>hastanelerine</a:t>
            </a:r>
            <a:r>
              <a:rPr lang="en-US" sz="2600" dirty="0"/>
              <a:t>, </a:t>
            </a:r>
            <a:r>
              <a:rPr lang="en-US" sz="2600" dirty="0" err="1"/>
              <a:t>SGK’dan</a:t>
            </a:r>
            <a:r>
              <a:rPr lang="en-US" sz="2600" dirty="0"/>
              <a:t>, </a:t>
            </a:r>
            <a:r>
              <a:rPr lang="en-US" sz="2600" dirty="0" err="1"/>
              <a:t>sağlık</a:t>
            </a:r>
            <a:r>
              <a:rPr lang="en-US" sz="2600" dirty="0"/>
              <a:t> </a:t>
            </a:r>
            <a:r>
              <a:rPr lang="en-US" sz="2600" dirty="0" err="1"/>
              <a:t>hizmeti</a:t>
            </a:r>
            <a:r>
              <a:rPr lang="en-US" sz="2600" dirty="0"/>
              <a:t> </a:t>
            </a:r>
            <a:r>
              <a:rPr lang="en-US" sz="2600" dirty="0" err="1"/>
              <a:t>üretme</a:t>
            </a:r>
            <a:r>
              <a:rPr lang="en-US" sz="2600" dirty="0"/>
              <a:t> </a:t>
            </a:r>
            <a:r>
              <a:rPr lang="en-US" sz="2600" dirty="0" err="1"/>
              <a:t>maliyetlerinin</a:t>
            </a:r>
            <a:r>
              <a:rPr lang="en-US" sz="2600" dirty="0"/>
              <a:t> </a:t>
            </a:r>
            <a:r>
              <a:rPr lang="en-US" sz="2600" dirty="0" err="1"/>
              <a:t>çok</a:t>
            </a:r>
            <a:r>
              <a:rPr lang="en-US" sz="2600" dirty="0"/>
              <a:t> </a:t>
            </a:r>
            <a:r>
              <a:rPr lang="en-US" sz="2600" dirty="0" err="1"/>
              <a:t>altındaki</a:t>
            </a:r>
            <a:r>
              <a:rPr lang="en-US" sz="2600" dirty="0"/>
              <a:t> </a:t>
            </a:r>
            <a:r>
              <a:rPr lang="en-US" sz="2600" dirty="0" err="1"/>
              <a:t>değerlerde</a:t>
            </a:r>
            <a:r>
              <a:rPr lang="en-US" sz="2600" dirty="0"/>
              <a:t> </a:t>
            </a:r>
            <a:r>
              <a:rPr lang="en-US" sz="2600" dirty="0" err="1"/>
              <a:t>geri</a:t>
            </a:r>
            <a:r>
              <a:rPr lang="en-US" sz="2600" dirty="0"/>
              <a:t> </a:t>
            </a:r>
            <a:r>
              <a:rPr lang="en-US" sz="2600" dirty="0" err="1"/>
              <a:t>ödeme</a:t>
            </a:r>
            <a:r>
              <a:rPr lang="en-US" sz="2600" dirty="0"/>
              <a:t> </a:t>
            </a:r>
            <a:r>
              <a:rPr lang="en-US" sz="2600" dirty="0" err="1"/>
              <a:t>yapılmakta</a:t>
            </a:r>
            <a:r>
              <a:rPr lang="en-US" sz="2600" dirty="0"/>
              <a:t>; </a:t>
            </a:r>
            <a:r>
              <a:rPr lang="en-US" sz="2600" dirty="0" err="1"/>
              <a:t>ödenenden</a:t>
            </a:r>
            <a:r>
              <a:rPr lang="en-US" sz="2600" dirty="0"/>
              <a:t> </a:t>
            </a:r>
            <a:r>
              <a:rPr lang="en-US" sz="2600" dirty="0" err="1"/>
              <a:t>daha</a:t>
            </a:r>
            <a:r>
              <a:rPr lang="en-US" sz="2600" dirty="0"/>
              <a:t> </a:t>
            </a:r>
            <a:r>
              <a:rPr lang="en-US" sz="2600" dirty="0" err="1"/>
              <a:t>pahalıya</a:t>
            </a:r>
            <a:r>
              <a:rPr lang="en-US" sz="2600" dirty="0"/>
              <a:t> </a:t>
            </a:r>
            <a:r>
              <a:rPr lang="en-US" sz="2600" dirty="0" err="1"/>
              <a:t>sağlık</a:t>
            </a:r>
            <a:r>
              <a:rPr lang="en-US" sz="2600" dirty="0"/>
              <a:t> </a:t>
            </a:r>
            <a:r>
              <a:rPr lang="en-US" sz="2600" dirty="0" err="1"/>
              <a:t>hizmeti</a:t>
            </a:r>
            <a:r>
              <a:rPr lang="en-US" sz="2600" dirty="0"/>
              <a:t> </a:t>
            </a:r>
            <a:r>
              <a:rPr lang="en-US" sz="2600" dirty="0" err="1"/>
              <a:t>üretiliyor</a:t>
            </a:r>
            <a:endParaRPr lang="tr-TR" sz="2600" dirty="0"/>
          </a:p>
          <a:p>
            <a:pPr lvl="0"/>
            <a:r>
              <a:rPr lang="en-US" sz="2600" dirty="0"/>
              <a:t>SUT </a:t>
            </a:r>
            <a:r>
              <a:rPr lang="en-US" sz="2600" dirty="0" err="1"/>
              <a:t>fiyatları</a:t>
            </a:r>
            <a:r>
              <a:rPr lang="en-US" sz="2600" dirty="0"/>
              <a:t> 7 </a:t>
            </a:r>
            <a:r>
              <a:rPr lang="en-US" sz="2600" dirty="0" err="1"/>
              <a:t>yıldır</a:t>
            </a:r>
            <a:r>
              <a:rPr lang="en-US" sz="2600" dirty="0"/>
              <a:t> </a:t>
            </a:r>
            <a:r>
              <a:rPr lang="en-US" sz="2600" dirty="0" err="1"/>
              <a:t>güncellenmemekte</a:t>
            </a:r>
            <a:r>
              <a:rPr lang="en-US" sz="2600" dirty="0"/>
              <a:t>; </a:t>
            </a:r>
            <a:r>
              <a:rPr lang="en-US" sz="2600" dirty="0" err="1"/>
              <a:t>sağlık</a:t>
            </a:r>
            <a:r>
              <a:rPr lang="en-US" sz="2600" dirty="0"/>
              <a:t> </a:t>
            </a:r>
            <a:r>
              <a:rPr lang="en-US" sz="2600" dirty="0" err="1"/>
              <a:t>hizmeti</a:t>
            </a:r>
            <a:r>
              <a:rPr lang="en-US" sz="2600" dirty="0"/>
              <a:t> </a:t>
            </a:r>
            <a:r>
              <a:rPr lang="en-US" sz="2600" dirty="0" err="1"/>
              <a:t>yaklaşık</a:t>
            </a:r>
            <a:r>
              <a:rPr lang="en-US" sz="2600" dirty="0"/>
              <a:t> 1/3 </a:t>
            </a:r>
            <a:r>
              <a:rPr lang="en-US" sz="2600" dirty="0" err="1"/>
              <a:t>oranında</a:t>
            </a:r>
            <a:r>
              <a:rPr lang="en-US" sz="2600" dirty="0"/>
              <a:t> </a:t>
            </a:r>
            <a:r>
              <a:rPr lang="en-US" sz="2600" dirty="0" err="1"/>
              <a:t>düşük</a:t>
            </a:r>
            <a:r>
              <a:rPr lang="en-US" sz="2600" dirty="0"/>
              <a:t> </a:t>
            </a:r>
            <a:r>
              <a:rPr lang="en-US" sz="2600" dirty="0" err="1"/>
              <a:t>fiyatlarla</a:t>
            </a:r>
            <a:r>
              <a:rPr lang="en-US" sz="2600" dirty="0"/>
              <a:t> </a:t>
            </a:r>
            <a:r>
              <a:rPr lang="en-US" sz="2600" dirty="0" err="1"/>
              <a:t>veriliyor</a:t>
            </a:r>
            <a:r>
              <a:rPr lang="en-US" sz="2600" dirty="0"/>
              <a:t> </a:t>
            </a:r>
            <a:endParaRPr lang="tr-TR" sz="2600" dirty="0"/>
          </a:p>
          <a:p>
            <a:pPr lvl="0"/>
            <a:r>
              <a:rPr lang="en-US" sz="2600" dirty="0"/>
              <a:t>Tıp </a:t>
            </a:r>
            <a:r>
              <a:rPr lang="en-US" sz="2600" dirty="0" err="1"/>
              <a:t>fakültelerinde</a:t>
            </a:r>
            <a:r>
              <a:rPr lang="en-US" sz="2600" dirty="0"/>
              <a:t> </a:t>
            </a:r>
            <a:r>
              <a:rPr lang="en-US" sz="2600" dirty="0" err="1"/>
              <a:t>personel</a:t>
            </a:r>
            <a:r>
              <a:rPr lang="en-US" sz="2600" dirty="0"/>
              <a:t> </a:t>
            </a:r>
            <a:r>
              <a:rPr lang="en-US" sz="2600" dirty="0" err="1" smtClean="0"/>
              <a:t>harcamaları</a:t>
            </a:r>
            <a:r>
              <a:rPr lang="en-US" sz="2600" dirty="0" smtClean="0"/>
              <a:t>, </a:t>
            </a:r>
            <a:r>
              <a:rPr lang="en-US" sz="2600" dirty="0" err="1"/>
              <a:t>işletme</a:t>
            </a:r>
            <a:r>
              <a:rPr lang="en-US" sz="2600" dirty="0"/>
              <a:t> </a:t>
            </a:r>
            <a:r>
              <a:rPr lang="en-US" sz="2600" dirty="0" err="1"/>
              <a:t>giderleri</a:t>
            </a:r>
            <a:r>
              <a:rPr lang="en-US" sz="2600" dirty="0"/>
              <a:t>, </a:t>
            </a:r>
            <a:r>
              <a:rPr lang="en-US" sz="2600" dirty="0" err="1"/>
              <a:t>yatırım</a:t>
            </a:r>
            <a:r>
              <a:rPr lang="en-US" sz="2600" dirty="0"/>
              <a:t>, </a:t>
            </a:r>
            <a:r>
              <a:rPr lang="en-US" sz="2600" dirty="0" err="1"/>
              <a:t>bakım</a:t>
            </a:r>
            <a:r>
              <a:rPr lang="en-US" sz="2600" dirty="0"/>
              <a:t> </a:t>
            </a:r>
            <a:r>
              <a:rPr lang="en-US" sz="2600" dirty="0" err="1"/>
              <a:t>ve</a:t>
            </a:r>
            <a:r>
              <a:rPr lang="en-US" sz="2600" dirty="0"/>
              <a:t> </a:t>
            </a:r>
            <a:r>
              <a:rPr lang="en-US" sz="2600" dirty="0" err="1"/>
              <a:t>onarım</a:t>
            </a:r>
            <a:r>
              <a:rPr lang="en-US" sz="2600" dirty="0"/>
              <a:t>, </a:t>
            </a:r>
            <a:r>
              <a:rPr lang="en-US" sz="2600" dirty="0" err="1"/>
              <a:t>araştırma</a:t>
            </a:r>
            <a:r>
              <a:rPr lang="en-US" sz="2600" dirty="0"/>
              <a:t> </a:t>
            </a:r>
            <a:r>
              <a:rPr lang="en-US" sz="2600" dirty="0" err="1"/>
              <a:t>giderleri</a:t>
            </a:r>
            <a:r>
              <a:rPr lang="en-US" sz="2600" dirty="0"/>
              <a:t> </a:t>
            </a:r>
            <a:r>
              <a:rPr lang="en-US" sz="2600" dirty="0" err="1"/>
              <a:t>devlet</a:t>
            </a:r>
            <a:r>
              <a:rPr lang="en-US" sz="2600" dirty="0"/>
              <a:t> </a:t>
            </a:r>
            <a:r>
              <a:rPr lang="en-US" sz="2600" dirty="0" err="1"/>
              <a:t>bütçesi</a:t>
            </a:r>
            <a:r>
              <a:rPr lang="en-US" sz="2600" dirty="0"/>
              <a:t> </a:t>
            </a:r>
            <a:r>
              <a:rPr lang="en-US" sz="2600" dirty="0" err="1"/>
              <a:t>yerine</a:t>
            </a:r>
            <a:r>
              <a:rPr lang="en-US" sz="2600" dirty="0"/>
              <a:t>, tıp </a:t>
            </a:r>
            <a:r>
              <a:rPr lang="en-US" sz="2600" dirty="0" err="1"/>
              <a:t>fakültelerinin</a:t>
            </a:r>
            <a:r>
              <a:rPr lang="en-US" sz="2600" dirty="0"/>
              <a:t> </a:t>
            </a:r>
            <a:r>
              <a:rPr lang="en-US" sz="2600" dirty="0" err="1"/>
              <a:t>döner</a:t>
            </a:r>
            <a:r>
              <a:rPr lang="en-US" sz="2600" dirty="0"/>
              <a:t> </a:t>
            </a:r>
            <a:r>
              <a:rPr lang="en-US" sz="2600" dirty="0" err="1"/>
              <a:t>sermayesinden</a:t>
            </a:r>
            <a:r>
              <a:rPr lang="en-US" sz="2600" dirty="0"/>
              <a:t> </a:t>
            </a:r>
            <a:r>
              <a:rPr lang="en-US" sz="2600" dirty="0" err="1"/>
              <a:t>ödenmekte</a:t>
            </a:r>
            <a:r>
              <a:rPr lang="en-US" sz="2600" dirty="0"/>
              <a:t>  </a:t>
            </a:r>
            <a:endParaRPr lang="tr-TR" sz="2600" dirty="0"/>
          </a:p>
          <a:p>
            <a:pPr lvl="0"/>
            <a:r>
              <a:rPr lang="en-US" sz="2600" dirty="0"/>
              <a:t>Tıp </a:t>
            </a:r>
            <a:r>
              <a:rPr lang="en-US" sz="2600" dirty="0" err="1"/>
              <a:t>fakültelerinin</a:t>
            </a:r>
            <a:r>
              <a:rPr lang="en-US" sz="2600" dirty="0"/>
              <a:t> mal </a:t>
            </a:r>
            <a:r>
              <a:rPr lang="en-US" sz="2600" dirty="0" err="1"/>
              <a:t>ve</a:t>
            </a:r>
            <a:r>
              <a:rPr lang="en-US" sz="2600" dirty="0"/>
              <a:t> </a:t>
            </a:r>
            <a:r>
              <a:rPr lang="en-US" sz="2600" dirty="0" err="1"/>
              <a:t>hizmet</a:t>
            </a:r>
            <a:r>
              <a:rPr lang="en-US" sz="2600" dirty="0"/>
              <a:t> </a:t>
            </a:r>
            <a:r>
              <a:rPr lang="en-US" sz="2600" dirty="0" err="1"/>
              <a:t>tedarikçilerine</a:t>
            </a:r>
            <a:r>
              <a:rPr lang="en-US" sz="2600" dirty="0"/>
              <a:t> </a:t>
            </a:r>
            <a:r>
              <a:rPr lang="en-US" sz="2600" dirty="0" err="1"/>
              <a:t>borç</a:t>
            </a:r>
            <a:r>
              <a:rPr lang="en-US" sz="2600" dirty="0"/>
              <a:t> </a:t>
            </a:r>
            <a:r>
              <a:rPr lang="en-US" sz="2600" dirty="0" err="1"/>
              <a:t>yüklerinin</a:t>
            </a:r>
            <a:r>
              <a:rPr lang="en-US" sz="2600" dirty="0"/>
              <a:t> </a:t>
            </a:r>
            <a:r>
              <a:rPr lang="en-US" sz="2600" dirty="0" err="1"/>
              <a:t>giderek</a:t>
            </a:r>
            <a:r>
              <a:rPr lang="en-US" sz="2600" dirty="0"/>
              <a:t> </a:t>
            </a:r>
            <a:r>
              <a:rPr lang="en-US" sz="2600" dirty="0" err="1"/>
              <a:t>artması</a:t>
            </a:r>
            <a:r>
              <a:rPr lang="en-US" sz="2600" dirty="0"/>
              <a:t>, </a:t>
            </a:r>
            <a:r>
              <a:rPr lang="en-US" sz="2600" dirty="0" err="1"/>
              <a:t>ilaç</a:t>
            </a:r>
            <a:r>
              <a:rPr lang="en-US" sz="2600" dirty="0"/>
              <a:t> </a:t>
            </a:r>
            <a:r>
              <a:rPr lang="en-US" sz="2600" dirty="0" err="1"/>
              <a:t>ve</a:t>
            </a:r>
            <a:r>
              <a:rPr lang="en-US" sz="2600" dirty="0"/>
              <a:t> </a:t>
            </a:r>
            <a:r>
              <a:rPr lang="en-US" sz="2600" dirty="0" err="1"/>
              <a:t>malzeme</a:t>
            </a:r>
            <a:r>
              <a:rPr lang="en-US" sz="2600" dirty="0"/>
              <a:t> </a:t>
            </a:r>
            <a:r>
              <a:rPr lang="en-US" sz="2600" dirty="0" err="1"/>
              <a:t>alımlarını</a:t>
            </a:r>
            <a:r>
              <a:rPr lang="en-US" sz="2600" dirty="0"/>
              <a:t> </a:t>
            </a:r>
            <a:r>
              <a:rPr lang="en-US" sz="2600" dirty="0" err="1" smtClean="0"/>
              <a:t>güçleştiriyor</a:t>
            </a:r>
            <a:r>
              <a:rPr lang="en-US" sz="2600" dirty="0" smtClean="0"/>
              <a:t>;              </a:t>
            </a:r>
            <a:r>
              <a:rPr lang="en-US" sz="2600" dirty="0" err="1" smtClean="0"/>
              <a:t>bu</a:t>
            </a:r>
            <a:r>
              <a:rPr lang="en-US" sz="2600" dirty="0" smtClean="0"/>
              <a:t> </a:t>
            </a:r>
            <a:r>
              <a:rPr lang="en-US" sz="2600" dirty="0"/>
              <a:t>da </a:t>
            </a:r>
            <a:r>
              <a:rPr lang="en-US" sz="2600" dirty="0" err="1"/>
              <a:t>yüksek</a:t>
            </a:r>
            <a:r>
              <a:rPr lang="en-US" sz="2600" dirty="0"/>
              <a:t> </a:t>
            </a:r>
            <a:r>
              <a:rPr lang="en-US" sz="2600" dirty="0" err="1"/>
              <a:t>maliyetlerle</a:t>
            </a:r>
            <a:r>
              <a:rPr lang="en-US" sz="2600" dirty="0"/>
              <a:t> </a:t>
            </a:r>
            <a:r>
              <a:rPr lang="en-US" sz="2600" dirty="0" err="1"/>
              <a:t>alım</a:t>
            </a:r>
            <a:r>
              <a:rPr lang="en-US" sz="2600" dirty="0"/>
              <a:t> </a:t>
            </a:r>
            <a:r>
              <a:rPr lang="en-US" sz="2600" dirty="0" err="1"/>
              <a:t>yapılmasına</a:t>
            </a:r>
            <a:r>
              <a:rPr lang="en-US" sz="2600" dirty="0"/>
              <a:t> </a:t>
            </a:r>
            <a:r>
              <a:rPr lang="en-US" sz="2600" dirty="0" err="1"/>
              <a:t>ya</a:t>
            </a:r>
            <a:r>
              <a:rPr lang="en-US" sz="2600" dirty="0"/>
              <a:t> da </a:t>
            </a:r>
            <a:r>
              <a:rPr lang="en-US" sz="2600" dirty="0" err="1"/>
              <a:t>alım</a:t>
            </a:r>
            <a:r>
              <a:rPr lang="en-US" sz="2600" dirty="0"/>
              <a:t> </a:t>
            </a:r>
            <a:r>
              <a:rPr lang="en-US" sz="2600" dirty="0" err="1"/>
              <a:t>yapılamamasına</a:t>
            </a:r>
            <a:r>
              <a:rPr lang="en-US" sz="2600" dirty="0"/>
              <a:t> </a:t>
            </a:r>
            <a:r>
              <a:rPr lang="en-US" sz="2600" dirty="0" err="1"/>
              <a:t>neden</a:t>
            </a:r>
            <a:r>
              <a:rPr lang="en-US" sz="2600" dirty="0"/>
              <a:t> </a:t>
            </a:r>
            <a:r>
              <a:rPr lang="en-US" sz="2600" dirty="0" err="1" smtClean="0"/>
              <a:t>oluyor</a:t>
            </a:r>
            <a:endParaRPr lang="tr-TR" sz="2600" dirty="0"/>
          </a:p>
          <a:p>
            <a:pPr marL="0" indent="0"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580886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209600"/>
            <a:ext cx="9144000" cy="696536"/>
          </a:xfrm>
        </p:spPr>
        <p:txBody>
          <a:bodyPr/>
          <a:lstStyle/>
          <a:p>
            <a:r>
              <a:rPr lang="en-US" sz="3400" dirty="0">
                <a:latin typeface="Calibri" pitchFamily="34" charset="0"/>
              </a:rPr>
              <a:t>“</a:t>
            </a:r>
            <a:r>
              <a:rPr lang="en-US" sz="3400" dirty="0" err="1">
                <a:latin typeface="Calibri" pitchFamily="34" charset="0"/>
              </a:rPr>
              <a:t>Birlikte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Kullanım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ve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İşbirliği</a:t>
            </a:r>
            <a:r>
              <a:rPr lang="en-US" sz="3400" dirty="0">
                <a:latin typeface="Calibri" pitchFamily="34" charset="0"/>
              </a:rPr>
              <a:t>” </a:t>
            </a:r>
            <a:r>
              <a:rPr lang="en-US" sz="3400" dirty="0" err="1">
                <a:latin typeface="Calibri" pitchFamily="34" charset="0"/>
              </a:rPr>
              <a:t>Yasal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Süreci</a:t>
            </a:r>
            <a:endParaRPr lang="en-US" sz="3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01688"/>
            <a:ext cx="9108504" cy="6264696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900" b="1" dirty="0">
                <a:solidFill>
                  <a:srgbClr val="0000CC"/>
                </a:solidFill>
              </a:rPr>
              <a:t>21 </a:t>
            </a:r>
            <a:r>
              <a:rPr lang="en-US" sz="1900" b="1" dirty="0" err="1">
                <a:solidFill>
                  <a:srgbClr val="0000CC"/>
                </a:solidFill>
              </a:rPr>
              <a:t>Ocak</a:t>
            </a:r>
            <a:r>
              <a:rPr lang="en-US" sz="1900" b="1" dirty="0">
                <a:solidFill>
                  <a:srgbClr val="0000CC"/>
                </a:solidFill>
              </a:rPr>
              <a:t> 2010: </a:t>
            </a:r>
            <a:r>
              <a:rPr lang="en-US" sz="1900" dirty="0"/>
              <a:t>3359 </a:t>
            </a:r>
            <a:r>
              <a:rPr lang="en-US" sz="1900" dirty="0" err="1"/>
              <a:t>sayılı</a:t>
            </a:r>
            <a:r>
              <a:rPr lang="en-US" sz="1900" dirty="0"/>
              <a:t> </a:t>
            </a:r>
            <a:r>
              <a:rPr lang="en-US" sz="1900" dirty="0" err="1"/>
              <a:t>Sağlık</a:t>
            </a:r>
            <a:r>
              <a:rPr lang="en-US" sz="1900" dirty="0"/>
              <a:t> </a:t>
            </a:r>
            <a:r>
              <a:rPr lang="en-US" sz="1900" dirty="0" err="1"/>
              <a:t>Hizmetleri</a:t>
            </a:r>
            <a:r>
              <a:rPr lang="en-US" sz="1900" dirty="0"/>
              <a:t> </a:t>
            </a:r>
            <a:r>
              <a:rPr lang="en-US" sz="1900" dirty="0" err="1"/>
              <a:t>Temel</a:t>
            </a:r>
            <a:r>
              <a:rPr lang="en-US" sz="1900" dirty="0"/>
              <a:t> </a:t>
            </a:r>
            <a:r>
              <a:rPr lang="en-US" sz="1900" dirty="0" err="1"/>
              <a:t>Kanunu'na</a:t>
            </a:r>
            <a:r>
              <a:rPr lang="en-US" sz="1900" dirty="0"/>
              <a:t> </a:t>
            </a:r>
            <a:r>
              <a:rPr lang="en-US" sz="1900" dirty="0" err="1"/>
              <a:t>ek</a:t>
            </a:r>
            <a:r>
              <a:rPr lang="en-US" sz="1900" dirty="0"/>
              <a:t> </a:t>
            </a:r>
            <a:r>
              <a:rPr lang="en-US" sz="1900" dirty="0" err="1"/>
              <a:t>madde</a:t>
            </a:r>
            <a:r>
              <a:rPr lang="en-US" sz="1900" dirty="0"/>
              <a:t> </a:t>
            </a:r>
            <a:r>
              <a:rPr lang="en-US" sz="1900" dirty="0" err="1"/>
              <a:t>konuldu</a:t>
            </a:r>
            <a:r>
              <a:rPr lang="en-US" sz="1900" dirty="0"/>
              <a:t>: "</a:t>
            </a:r>
            <a:r>
              <a:rPr lang="en-US" sz="1900" dirty="0" err="1"/>
              <a:t>Sağlık</a:t>
            </a:r>
            <a:r>
              <a:rPr lang="en-US" sz="1900" dirty="0"/>
              <a:t> </a:t>
            </a:r>
            <a:r>
              <a:rPr lang="en-US" sz="1900" dirty="0" err="1"/>
              <a:t>Bakanlığına</a:t>
            </a:r>
            <a:r>
              <a:rPr lang="en-US" sz="1900" dirty="0"/>
              <a:t> </a:t>
            </a:r>
            <a:r>
              <a:rPr lang="en-US" sz="1900" dirty="0" err="1"/>
              <a:t>bağlı</a:t>
            </a:r>
            <a:r>
              <a:rPr lang="en-US" sz="1900" dirty="0"/>
              <a:t> </a:t>
            </a:r>
            <a:r>
              <a:rPr lang="en-US" sz="1900" dirty="0" err="1"/>
              <a:t>sağlık</a:t>
            </a:r>
            <a:r>
              <a:rPr lang="en-US" sz="1900" dirty="0"/>
              <a:t> </a:t>
            </a:r>
            <a:r>
              <a:rPr lang="en-US" sz="1900" dirty="0" err="1"/>
              <a:t>kurum</a:t>
            </a:r>
            <a:r>
              <a:rPr lang="en-US" sz="1900" dirty="0"/>
              <a:t> </a:t>
            </a:r>
            <a:r>
              <a:rPr lang="en-US" sz="1900" dirty="0" err="1"/>
              <a:t>ve</a:t>
            </a:r>
            <a:r>
              <a:rPr lang="en-US" sz="1900" dirty="0"/>
              <a:t> </a:t>
            </a:r>
            <a:r>
              <a:rPr lang="en-US" sz="1900" dirty="0" err="1"/>
              <a:t>kuruluşları</a:t>
            </a:r>
            <a:r>
              <a:rPr lang="en-US" sz="1900" dirty="0"/>
              <a:t> </a:t>
            </a:r>
            <a:r>
              <a:rPr lang="en-US" sz="1900" dirty="0" err="1"/>
              <a:t>ile</a:t>
            </a:r>
            <a:r>
              <a:rPr lang="en-US" sz="1900" dirty="0"/>
              <a:t> </a:t>
            </a:r>
            <a:r>
              <a:rPr lang="en-US" sz="1900" dirty="0" err="1"/>
              <a:t>üniversitelerin</a:t>
            </a:r>
            <a:r>
              <a:rPr lang="en-US" sz="1900" dirty="0"/>
              <a:t> </a:t>
            </a:r>
            <a:r>
              <a:rPr lang="en-US" sz="1900" dirty="0" err="1"/>
              <a:t>ilgili</a:t>
            </a:r>
            <a:r>
              <a:rPr lang="en-US" sz="1900" dirty="0"/>
              <a:t> </a:t>
            </a:r>
            <a:r>
              <a:rPr lang="en-US" sz="1900" dirty="0" err="1"/>
              <a:t>birimleri</a:t>
            </a:r>
            <a:r>
              <a:rPr lang="en-US" sz="1900" dirty="0"/>
              <a:t>, </a:t>
            </a:r>
            <a:r>
              <a:rPr lang="en-US" sz="1900" dirty="0" err="1"/>
              <a:t>Bakanlık</a:t>
            </a:r>
            <a:r>
              <a:rPr lang="en-US" sz="1900" dirty="0"/>
              <a:t> </a:t>
            </a:r>
            <a:r>
              <a:rPr lang="en-US" sz="1900" dirty="0" err="1"/>
              <a:t>ve</a:t>
            </a:r>
            <a:r>
              <a:rPr lang="en-US" sz="1900" dirty="0"/>
              <a:t> </a:t>
            </a:r>
            <a:r>
              <a:rPr lang="en-US" sz="1900" dirty="0" err="1"/>
              <a:t>üniversitelerce</a:t>
            </a:r>
            <a:r>
              <a:rPr lang="en-US" sz="1900" dirty="0"/>
              <a:t> </a:t>
            </a:r>
            <a:r>
              <a:rPr lang="en-US" sz="1900" dirty="0" err="1"/>
              <a:t>karşılıklı</a:t>
            </a:r>
            <a:r>
              <a:rPr lang="en-US" sz="1900" dirty="0"/>
              <a:t> </a:t>
            </a:r>
            <a:r>
              <a:rPr lang="en-US" sz="1900" dirty="0" err="1"/>
              <a:t>olarak</a:t>
            </a:r>
            <a:r>
              <a:rPr lang="en-US" sz="1900" dirty="0"/>
              <a:t> </a:t>
            </a:r>
            <a:r>
              <a:rPr lang="en-US" sz="1900" dirty="0" err="1"/>
              <a:t>işbirliği</a:t>
            </a:r>
            <a:r>
              <a:rPr lang="en-US" sz="1900" dirty="0"/>
              <a:t> </a:t>
            </a:r>
            <a:r>
              <a:rPr lang="en-US" sz="1900" dirty="0" err="1"/>
              <a:t>çerçevesinde</a:t>
            </a:r>
            <a:r>
              <a:rPr lang="en-US" sz="1900" dirty="0"/>
              <a:t> </a:t>
            </a:r>
            <a:r>
              <a:rPr lang="en-US" sz="1900" dirty="0" err="1"/>
              <a:t>birlikte</a:t>
            </a:r>
            <a:r>
              <a:rPr lang="en-US" sz="1900" dirty="0"/>
              <a:t> </a:t>
            </a:r>
            <a:r>
              <a:rPr lang="en-US" sz="1900" dirty="0" err="1"/>
              <a:t>kullanılabilir</a:t>
            </a:r>
            <a:r>
              <a:rPr lang="en-US" sz="1900" dirty="0"/>
              <a:t>”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900" b="1" dirty="0">
                <a:solidFill>
                  <a:srgbClr val="0000CC"/>
                </a:solidFill>
              </a:rPr>
              <a:t>18 </a:t>
            </a:r>
            <a:r>
              <a:rPr lang="en-US" sz="1900" b="1" dirty="0" err="1">
                <a:solidFill>
                  <a:srgbClr val="0000CC"/>
                </a:solidFill>
              </a:rPr>
              <a:t>Şubat</a:t>
            </a:r>
            <a:r>
              <a:rPr lang="en-US" sz="1900" b="1" dirty="0">
                <a:solidFill>
                  <a:srgbClr val="0000CC"/>
                </a:solidFill>
              </a:rPr>
              <a:t> 2011</a:t>
            </a:r>
            <a:r>
              <a:rPr lang="en-US" sz="1900" dirty="0"/>
              <a:t>: </a:t>
            </a:r>
            <a:r>
              <a:rPr lang="tr-TR" sz="1900" dirty="0"/>
              <a:t>“Birlikte Kullanım ve İşbirliği Yönetmeliği” yayımlandı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tr-TR" sz="1900" b="1" dirty="0">
                <a:solidFill>
                  <a:srgbClr val="0000CC"/>
                </a:solidFill>
              </a:rPr>
              <a:t>Nisan 2011: </a:t>
            </a:r>
            <a:r>
              <a:rPr lang="en-US" sz="1900" dirty="0"/>
              <a:t>494 </a:t>
            </a:r>
            <a:r>
              <a:rPr lang="en-US" sz="1900" dirty="0" err="1"/>
              <a:t>öğretim</a:t>
            </a:r>
            <a:r>
              <a:rPr lang="en-US" sz="1900" dirty="0"/>
              <a:t> </a:t>
            </a:r>
            <a:r>
              <a:rPr lang="en-US" sz="1900" dirty="0" err="1"/>
              <a:t>üyesi</a:t>
            </a:r>
            <a:r>
              <a:rPr lang="en-US" sz="1900" dirty="0"/>
              <a:t> TTB </a:t>
            </a:r>
            <a:r>
              <a:rPr lang="en-US" sz="1900" dirty="0" err="1"/>
              <a:t>ile</a:t>
            </a:r>
            <a:r>
              <a:rPr lang="en-US" sz="1900" dirty="0"/>
              <a:t> </a:t>
            </a:r>
            <a:r>
              <a:rPr lang="en-US" sz="1900" dirty="0" err="1"/>
              <a:t>birlikte</a:t>
            </a:r>
            <a:r>
              <a:rPr lang="en-US" sz="1900" dirty="0"/>
              <a:t> </a:t>
            </a:r>
            <a:r>
              <a:rPr lang="en-US" sz="1900" dirty="0" err="1"/>
              <a:t>Danıştay'a</a:t>
            </a:r>
            <a:r>
              <a:rPr lang="en-US" sz="1900" dirty="0"/>
              <a:t> </a:t>
            </a:r>
            <a:r>
              <a:rPr lang="en-US" sz="1900" dirty="0" err="1"/>
              <a:t>dava</a:t>
            </a:r>
            <a:r>
              <a:rPr lang="en-US" sz="1900" dirty="0"/>
              <a:t> </a:t>
            </a:r>
            <a:r>
              <a:rPr lang="en-US" sz="1900" dirty="0" err="1"/>
              <a:t>açtı</a:t>
            </a:r>
            <a:r>
              <a:rPr lang="tr-TR" sz="1900" dirty="0"/>
              <a:t> </a:t>
            </a: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tr-TR" sz="1900" dirty="0">
                <a:solidFill>
                  <a:srgbClr val="000000"/>
                </a:solidFill>
              </a:rPr>
              <a:t>	</a:t>
            </a:r>
            <a:r>
              <a:rPr lang="en-US" sz="1900" dirty="0" err="1">
                <a:solidFill>
                  <a:srgbClr val="000000"/>
                </a:solidFill>
              </a:rPr>
              <a:t>Danıştay</a:t>
            </a:r>
            <a:r>
              <a:rPr lang="en-US" sz="1900" dirty="0">
                <a:solidFill>
                  <a:srgbClr val="000000"/>
                </a:solidFill>
              </a:rPr>
              <a:t>, </a:t>
            </a:r>
            <a:r>
              <a:rPr lang="tr-TR" sz="1900" dirty="0">
                <a:solidFill>
                  <a:srgbClr val="000000"/>
                </a:solidFill>
              </a:rPr>
              <a:t>yürütmeyi durdurma ve </a:t>
            </a:r>
            <a:r>
              <a:rPr lang="en-US" sz="1900" dirty="0" err="1"/>
              <a:t>dayanak</a:t>
            </a:r>
            <a:r>
              <a:rPr lang="en-US" sz="1900" dirty="0"/>
              <a:t> </a:t>
            </a:r>
            <a:r>
              <a:rPr lang="en-US" sz="1900" dirty="0" err="1"/>
              <a:t>Yasa</a:t>
            </a:r>
            <a:r>
              <a:rPr lang="en-US" sz="1900" dirty="0"/>
              <a:t> </a:t>
            </a:r>
            <a:r>
              <a:rPr lang="en-US" sz="1900" dirty="0" err="1"/>
              <a:t>maddesinin</a:t>
            </a:r>
            <a:r>
              <a:rPr lang="en-US" sz="1900" dirty="0"/>
              <a:t> </a:t>
            </a:r>
            <a:r>
              <a:rPr lang="en-US" sz="1900" dirty="0" err="1"/>
              <a:t>Anayasa’ya</a:t>
            </a:r>
            <a:r>
              <a:rPr lang="en-US" sz="1900" dirty="0"/>
              <a:t> </a:t>
            </a:r>
            <a:r>
              <a:rPr lang="en-US" sz="1900" dirty="0" err="1"/>
              <a:t>aykırı</a:t>
            </a:r>
            <a:r>
              <a:rPr lang="en-US" sz="1900" dirty="0"/>
              <a:t> </a:t>
            </a:r>
            <a:r>
              <a:rPr lang="en-US" sz="1900" dirty="0" err="1"/>
              <a:t>olduğu</a:t>
            </a:r>
            <a:r>
              <a:rPr lang="tr-TR" sz="1900" dirty="0" err="1"/>
              <a:t>ndan</a:t>
            </a:r>
            <a:r>
              <a:rPr lang="tr-TR" sz="1900" dirty="0"/>
              <a:t> hareketle </a:t>
            </a:r>
            <a:r>
              <a:rPr lang="en-US" sz="1900" dirty="0" err="1"/>
              <a:t>Anayasa</a:t>
            </a:r>
            <a:r>
              <a:rPr lang="en-US" sz="1900" dirty="0"/>
              <a:t> </a:t>
            </a:r>
            <a:r>
              <a:rPr lang="en-US" sz="1900" dirty="0" err="1"/>
              <a:t>Mahkemesi</a:t>
            </a:r>
            <a:r>
              <a:rPr lang="tr-TR" sz="1900" dirty="0"/>
              <a:t>’</a:t>
            </a:r>
            <a:r>
              <a:rPr lang="en-US" sz="1900" dirty="0"/>
              <a:t>ne </a:t>
            </a:r>
            <a:r>
              <a:rPr lang="en-US" sz="1900" dirty="0" err="1"/>
              <a:t>itiraz</a:t>
            </a:r>
            <a:r>
              <a:rPr lang="en-US" sz="1900" dirty="0"/>
              <a:t> </a:t>
            </a:r>
            <a:r>
              <a:rPr lang="en-US" sz="1900" dirty="0" err="1"/>
              <a:t>yolu</a:t>
            </a:r>
            <a:r>
              <a:rPr lang="en-US" sz="1900" dirty="0"/>
              <a:t> </a:t>
            </a:r>
            <a:r>
              <a:rPr lang="en-US" sz="1900" dirty="0" err="1"/>
              <a:t>ile</a:t>
            </a:r>
            <a:r>
              <a:rPr lang="en-US" sz="1900" dirty="0"/>
              <a:t> </a:t>
            </a:r>
            <a:r>
              <a:rPr lang="en-US" sz="1900" dirty="0" err="1"/>
              <a:t>başvuruda</a:t>
            </a:r>
            <a:r>
              <a:rPr lang="en-US" sz="1900" dirty="0"/>
              <a:t> </a:t>
            </a:r>
            <a:r>
              <a:rPr lang="tr-TR" sz="1900" dirty="0"/>
              <a:t>bulunma </a:t>
            </a:r>
            <a:r>
              <a:rPr lang="tr-TR" sz="1900" dirty="0">
                <a:solidFill>
                  <a:srgbClr val="000000"/>
                </a:solidFill>
              </a:rPr>
              <a:t>kararı verdi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tr-TR" sz="1900" b="1" dirty="0">
                <a:solidFill>
                  <a:srgbClr val="0000CC"/>
                </a:solidFill>
              </a:rPr>
              <a:t>12 Temmuz 2012: </a:t>
            </a:r>
            <a:r>
              <a:rPr lang="en-US" sz="1900" dirty="0"/>
              <a:t>3359 </a:t>
            </a:r>
            <a:r>
              <a:rPr lang="en-US" sz="1900" dirty="0" err="1"/>
              <a:t>sayılı</a:t>
            </a:r>
            <a:r>
              <a:rPr lang="en-US" sz="1900" dirty="0"/>
              <a:t> </a:t>
            </a:r>
            <a:r>
              <a:rPr lang="en-US" sz="1900" dirty="0" err="1"/>
              <a:t>yasanın</a:t>
            </a:r>
            <a:r>
              <a:rPr lang="en-US" sz="1900" dirty="0"/>
              <a:t> </a:t>
            </a:r>
            <a:r>
              <a:rPr lang="en-US" sz="1900" dirty="0" err="1"/>
              <a:t>Ek</a:t>
            </a:r>
            <a:r>
              <a:rPr lang="en-US" sz="1900" dirty="0"/>
              <a:t> 9. </a:t>
            </a:r>
            <a:r>
              <a:rPr lang="en-US" sz="1900" dirty="0" err="1"/>
              <a:t>Maddesi</a:t>
            </a:r>
            <a:r>
              <a:rPr lang="en-US" sz="1900" dirty="0"/>
              <a:t> </a:t>
            </a:r>
            <a:r>
              <a:rPr lang="en-US" sz="1900" dirty="0" err="1"/>
              <a:t>yeniden</a:t>
            </a:r>
            <a:r>
              <a:rPr lang="en-US" sz="1900" dirty="0"/>
              <a:t> </a:t>
            </a:r>
            <a:r>
              <a:rPr lang="en-US" sz="1900" dirty="0" err="1"/>
              <a:t>düzenlenmiş</a:t>
            </a:r>
            <a:r>
              <a:rPr lang="tr-TR" sz="1900" dirty="0"/>
              <a:t>; </a:t>
            </a:r>
            <a:r>
              <a:rPr lang="en-US" sz="1900" dirty="0" err="1"/>
              <a:t>Yönetmelik</a:t>
            </a:r>
            <a:r>
              <a:rPr lang="en-US" sz="1900" dirty="0"/>
              <a:t> </a:t>
            </a:r>
            <a:r>
              <a:rPr lang="en-US" sz="1900" dirty="0" err="1"/>
              <a:t>hükümleri</a:t>
            </a:r>
            <a:r>
              <a:rPr lang="en-US" sz="1900" dirty="0"/>
              <a:t> </a:t>
            </a:r>
            <a:r>
              <a:rPr lang="en-US" sz="1900" dirty="0" err="1"/>
              <a:t>Yasa</a:t>
            </a:r>
            <a:r>
              <a:rPr lang="en-US" sz="1900" dirty="0"/>
              <a:t> </a:t>
            </a:r>
            <a:r>
              <a:rPr lang="en-US" sz="1900" dirty="0" err="1"/>
              <a:t>hükmü</a:t>
            </a:r>
            <a:r>
              <a:rPr lang="en-US" sz="1900" dirty="0"/>
              <a:t> </a:t>
            </a:r>
            <a:r>
              <a:rPr lang="en-US" sz="1900" dirty="0" err="1"/>
              <a:t>haline</a:t>
            </a:r>
            <a:r>
              <a:rPr lang="en-US" sz="1900" dirty="0"/>
              <a:t> </a:t>
            </a:r>
            <a:r>
              <a:rPr lang="en-US" sz="1900" dirty="0" err="1"/>
              <a:t>getirilmiştir</a:t>
            </a:r>
            <a:r>
              <a:rPr lang="en-US" sz="1900" dirty="0"/>
              <a:t>. </a:t>
            </a:r>
            <a:endParaRPr lang="tr-TR" sz="1900" b="1" dirty="0">
              <a:solidFill>
                <a:srgbClr val="0033CC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900" b="1" dirty="0">
                <a:solidFill>
                  <a:srgbClr val="0000CC"/>
                </a:solidFill>
              </a:rPr>
              <a:t>11 </a:t>
            </a:r>
            <a:r>
              <a:rPr lang="en-US" sz="1900" b="1" dirty="0" err="1">
                <a:solidFill>
                  <a:srgbClr val="0000CC"/>
                </a:solidFill>
              </a:rPr>
              <a:t>Ekim</a:t>
            </a:r>
            <a:r>
              <a:rPr lang="en-US" sz="1900" b="1" dirty="0">
                <a:solidFill>
                  <a:srgbClr val="0000CC"/>
                </a:solidFill>
              </a:rPr>
              <a:t> 2012:</a:t>
            </a:r>
            <a:r>
              <a:rPr lang="en-US" sz="1900" b="1" dirty="0">
                <a:solidFill>
                  <a:srgbClr val="0033CC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Anayasa</a:t>
            </a:r>
            <a:r>
              <a:rPr lang="en-US" sz="1900" dirty="0">
                <a:solidFill>
                  <a:srgbClr val="000000"/>
                </a:solidFill>
              </a:rPr>
              <a:t> </a:t>
            </a:r>
            <a:r>
              <a:rPr lang="en-US" sz="1900" dirty="0" err="1">
                <a:solidFill>
                  <a:srgbClr val="000000"/>
                </a:solidFill>
              </a:rPr>
              <a:t>Mahkemesi</a:t>
            </a:r>
            <a:r>
              <a:rPr lang="en-US" sz="1900" dirty="0">
                <a:solidFill>
                  <a:srgbClr val="000000"/>
                </a:solidFill>
              </a:rPr>
              <a:t>, </a:t>
            </a:r>
            <a:r>
              <a:rPr lang="en-US" sz="1900" dirty="0" err="1">
                <a:solidFill>
                  <a:srgbClr val="000000"/>
                </a:solidFill>
              </a:rPr>
              <a:t>Danıştay'ın</a:t>
            </a:r>
            <a:r>
              <a:rPr lang="en-US" sz="1900" dirty="0"/>
              <a:t> </a:t>
            </a:r>
            <a:r>
              <a:rPr lang="en-US" sz="1900" dirty="0" err="1"/>
              <a:t>başvurusu</a:t>
            </a:r>
            <a:r>
              <a:rPr lang="en-US" sz="1900" dirty="0"/>
              <a:t> </a:t>
            </a:r>
            <a:r>
              <a:rPr lang="en-US" sz="1900" dirty="0" err="1"/>
              <a:t>hakkında</a:t>
            </a:r>
            <a:r>
              <a:rPr lang="en-US" sz="1900" dirty="0"/>
              <a:t>, </a:t>
            </a:r>
            <a:r>
              <a:rPr lang="en-US" sz="1900" dirty="0" err="1"/>
              <a:t>yapılan</a:t>
            </a:r>
            <a:r>
              <a:rPr lang="en-US" sz="1900" dirty="0"/>
              <a:t> </a:t>
            </a:r>
            <a:r>
              <a:rPr lang="en-US" sz="1900" dirty="0" err="1"/>
              <a:t>yasal</a:t>
            </a:r>
            <a:r>
              <a:rPr lang="en-US" sz="1900" dirty="0"/>
              <a:t> </a:t>
            </a:r>
            <a:r>
              <a:rPr lang="en-US" sz="1900" dirty="0" err="1"/>
              <a:t>düzenlemeye</a:t>
            </a:r>
            <a:r>
              <a:rPr lang="en-US" sz="1900" dirty="0"/>
              <a:t> </a:t>
            </a:r>
            <a:r>
              <a:rPr lang="en-US" sz="1900" dirty="0" err="1"/>
              <a:t>atfen</a:t>
            </a:r>
            <a:r>
              <a:rPr lang="en-US" sz="1900" dirty="0"/>
              <a:t>, "</a:t>
            </a:r>
            <a:r>
              <a:rPr lang="en-US" sz="1900" dirty="0" err="1"/>
              <a:t>konusu</a:t>
            </a:r>
            <a:r>
              <a:rPr lang="en-US" sz="1900" dirty="0"/>
              <a:t> </a:t>
            </a:r>
            <a:r>
              <a:rPr lang="en-US" sz="1900" dirty="0" err="1"/>
              <a:t>kalmayan</a:t>
            </a:r>
            <a:r>
              <a:rPr lang="en-US" sz="1900" dirty="0"/>
              <a:t> </a:t>
            </a:r>
            <a:r>
              <a:rPr lang="en-US" sz="1900" dirty="0" err="1"/>
              <a:t>istem</a:t>
            </a:r>
            <a:r>
              <a:rPr lang="en-US" sz="1900" dirty="0"/>
              <a:t> </a:t>
            </a:r>
            <a:r>
              <a:rPr lang="en-US" sz="1900" dirty="0" err="1"/>
              <a:t>hakkında</a:t>
            </a:r>
            <a:r>
              <a:rPr lang="en-US" sz="1900" dirty="0"/>
              <a:t> </a:t>
            </a:r>
            <a:r>
              <a:rPr lang="en-US" sz="1900" dirty="0" err="1"/>
              <a:t>karar</a:t>
            </a:r>
            <a:r>
              <a:rPr lang="en-US" sz="1900" dirty="0"/>
              <a:t> </a:t>
            </a:r>
            <a:r>
              <a:rPr lang="en-US" sz="1900" dirty="0" err="1"/>
              <a:t>verilmesine</a:t>
            </a:r>
            <a:r>
              <a:rPr lang="en-US" sz="1900" dirty="0"/>
              <a:t> </a:t>
            </a:r>
            <a:r>
              <a:rPr lang="en-US" sz="1900" dirty="0" err="1"/>
              <a:t>yer</a:t>
            </a:r>
            <a:r>
              <a:rPr lang="en-US" sz="1900" dirty="0"/>
              <a:t> </a:t>
            </a:r>
            <a:r>
              <a:rPr lang="en-US" sz="1900" dirty="0" err="1"/>
              <a:t>olmadığı</a:t>
            </a:r>
            <a:r>
              <a:rPr lang="en-US" sz="1900" dirty="0"/>
              <a:t>" </a:t>
            </a:r>
            <a:r>
              <a:rPr lang="en-US" sz="1900" dirty="0" err="1"/>
              <a:t>kararını</a:t>
            </a:r>
            <a:r>
              <a:rPr lang="en-US" sz="1900" dirty="0"/>
              <a:t> </a:t>
            </a:r>
            <a:r>
              <a:rPr lang="en-US" sz="1900" dirty="0" err="1"/>
              <a:t>verdi</a:t>
            </a:r>
            <a:r>
              <a:rPr lang="tr-TR" sz="1900" dirty="0"/>
              <a:t>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tr-TR" sz="1900" b="1" dirty="0">
                <a:solidFill>
                  <a:srgbClr val="0000CC"/>
                </a:solidFill>
              </a:rPr>
              <a:t>3 Mayıs 2014: </a:t>
            </a:r>
            <a:r>
              <a:rPr lang="tr-TR" sz="1900" dirty="0"/>
              <a:t>Yeni </a:t>
            </a:r>
            <a:r>
              <a:rPr lang="en-US" sz="1900" dirty="0"/>
              <a:t>"</a:t>
            </a:r>
            <a:r>
              <a:rPr lang="en-US" sz="1900" dirty="0" err="1"/>
              <a:t>Birlikte</a:t>
            </a:r>
            <a:r>
              <a:rPr lang="en-US" sz="1900" dirty="0"/>
              <a:t> </a:t>
            </a:r>
            <a:r>
              <a:rPr lang="en-US" sz="1900" dirty="0" err="1"/>
              <a:t>Kullanım</a:t>
            </a:r>
            <a:r>
              <a:rPr lang="en-US" sz="1900" dirty="0"/>
              <a:t> </a:t>
            </a:r>
            <a:r>
              <a:rPr lang="en-US" sz="1900" dirty="0" err="1"/>
              <a:t>ve</a:t>
            </a:r>
            <a:r>
              <a:rPr lang="en-US" sz="1900" dirty="0"/>
              <a:t> </a:t>
            </a:r>
            <a:r>
              <a:rPr lang="en-US" sz="1900" dirty="0" err="1"/>
              <a:t>İşbirliği</a:t>
            </a:r>
            <a:r>
              <a:rPr lang="en-US" sz="1900" dirty="0"/>
              <a:t> </a:t>
            </a:r>
            <a:r>
              <a:rPr lang="en-US" sz="1900" dirty="0" err="1"/>
              <a:t>Yönetmeliği</a:t>
            </a:r>
            <a:r>
              <a:rPr lang="en-US" sz="1900" dirty="0"/>
              <a:t>” </a:t>
            </a:r>
            <a:r>
              <a:rPr lang="en-US" sz="1900" dirty="0" err="1"/>
              <a:t>yayımlandı</a:t>
            </a:r>
            <a:endParaRPr lang="tr-TR" sz="19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1900" b="1" dirty="0">
                <a:solidFill>
                  <a:srgbClr val="0000CC"/>
                </a:solidFill>
              </a:rPr>
              <a:t>2 </a:t>
            </a:r>
            <a:r>
              <a:rPr lang="en-US" sz="1900" b="1" dirty="0" err="1">
                <a:solidFill>
                  <a:srgbClr val="0000CC"/>
                </a:solidFill>
              </a:rPr>
              <a:t>Temmuz</a:t>
            </a:r>
            <a:r>
              <a:rPr lang="en-US" sz="1900" b="1" dirty="0">
                <a:solidFill>
                  <a:srgbClr val="0000CC"/>
                </a:solidFill>
              </a:rPr>
              <a:t> 2014</a:t>
            </a:r>
            <a:r>
              <a:rPr lang="tr-TR" sz="1900" b="1" dirty="0">
                <a:solidFill>
                  <a:srgbClr val="0000CC"/>
                </a:solidFill>
              </a:rPr>
              <a:t>: </a:t>
            </a:r>
            <a:r>
              <a:rPr lang="tr-TR" sz="1900" dirty="0"/>
              <a:t>TTB,</a:t>
            </a:r>
            <a:r>
              <a:rPr lang="tr-TR" sz="1900" b="1" dirty="0">
                <a:solidFill>
                  <a:srgbClr val="0000CC"/>
                </a:solidFill>
              </a:rPr>
              <a:t> </a:t>
            </a:r>
            <a:r>
              <a:rPr lang="en-US" sz="1900" dirty="0"/>
              <a:t>"</a:t>
            </a:r>
            <a:r>
              <a:rPr lang="en-US" sz="1900" dirty="0" err="1"/>
              <a:t>Birlikte</a:t>
            </a:r>
            <a:r>
              <a:rPr lang="en-US" sz="1900" dirty="0"/>
              <a:t> </a:t>
            </a:r>
            <a:r>
              <a:rPr lang="en-US" sz="1900" dirty="0" err="1"/>
              <a:t>Kullanım</a:t>
            </a:r>
            <a:r>
              <a:rPr lang="en-US" sz="1900" dirty="0"/>
              <a:t> </a:t>
            </a:r>
            <a:r>
              <a:rPr lang="en-US" sz="1900" dirty="0" err="1"/>
              <a:t>ve</a:t>
            </a:r>
            <a:r>
              <a:rPr lang="en-US" sz="1900" dirty="0"/>
              <a:t> </a:t>
            </a:r>
            <a:r>
              <a:rPr lang="en-US" sz="1900" dirty="0" err="1"/>
              <a:t>İşbirliği</a:t>
            </a:r>
            <a:r>
              <a:rPr lang="en-US" sz="1900" dirty="0"/>
              <a:t> </a:t>
            </a:r>
            <a:r>
              <a:rPr lang="en-US" sz="1900" dirty="0" err="1"/>
              <a:t>Yönetmeliği”nin</a:t>
            </a:r>
            <a:r>
              <a:rPr lang="en-US" sz="1900" dirty="0"/>
              <a:t> </a:t>
            </a:r>
            <a:r>
              <a:rPr lang="en-US" sz="1900" dirty="0" err="1"/>
              <a:t>yürütmesinin</a:t>
            </a:r>
            <a:r>
              <a:rPr lang="en-US" sz="1900" dirty="0"/>
              <a:t> </a:t>
            </a:r>
            <a:r>
              <a:rPr lang="en-US" sz="1900" dirty="0" err="1"/>
              <a:t>durdurulması</a:t>
            </a:r>
            <a:r>
              <a:rPr lang="en-US" sz="1900" dirty="0"/>
              <a:t> </a:t>
            </a:r>
            <a:r>
              <a:rPr lang="en-US" sz="1900" dirty="0" err="1"/>
              <a:t>ve</a:t>
            </a:r>
            <a:r>
              <a:rPr lang="en-US" sz="1900" dirty="0"/>
              <a:t> </a:t>
            </a:r>
            <a:r>
              <a:rPr lang="en-US" sz="1900" dirty="0" err="1"/>
              <a:t>iptali</a:t>
            </a:r>
            <a:r>
              <a:rPr lang="en-US" sz="1900" dirty="0"/>
              <a:t> </a:t>
            </a:r>
            <a:r>
              <a:rPr lang="en-US" sz="1900" dirty="0" err="1"/>
              <a:t>istemiyle</a:t>
            </a:r>
            <a:r>
              <a:rPr lang="en-US" sz="1900" dirty="0"/>
              <a:t> </a:t>
            </a:r>
            <a:r>
              <a:rPr lang="en-US" sz="1900" dirty="0" err="1"/>
              <a:t>Danıştay’a</a:t>
            </a:r>
            <a:r>
              <a:rPr lang="en-US" sz="1900" dirty="0"/>
              <a:t> </a:t>
            </a:r>
            <a:r>
              <a:rPr lang="en-US" sz="1900" dirty="0" err="1"/>
              <a:t>ikinci</a:t>
            </a:r>
            <a:r>
              <a:rPr lang="en-US" sz="1900" dirty="0"/>
              <a:t> </a:t>
            </a:r>
            <a:r>
              <a:rPr lang="en-US" sz="1900" dirty="0" err="1"/>
              <a:t>kez</a:t>
            </a:r>
            <a:r>
              <a:rPr lang="en-US" sz="1900" dirty="0"/>
              <a:t> </a:t>
            </a:r>
            <a:r>
              <a:rPr lang="en-US" sz="1900" dirty="0" err="1"/>
              <a:t>başvur</a:t>
            </a:r>
            <a:r>
              <a:rPr lang="tr-TR" sz="1900" dirty="0" err="1"/>
              <a:t>du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38278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9854" y="289280"/>
            <a:ext cx="9452681" cy="128047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Aft>
                <a:spcPct val="20000"/>
              </a:spcAft>
            </a:pPr>
            <a:r>
              <a:rPr lang="ja-JP" altLang="tr-TR" sz="4000" b="1" dirty="0">
                <a:solidFill>
                  <a:srgbClr val="CC0033"/>
                </a:solidFill>
                <a:latin typeface="+mn-lt"/>
              </a:rPr>
              <a:t>“</a:t>
            </a:r>
            <a:r>
              <a:rPr lang="tr-TR" sz="4000" b="1" dirty="0">
                <a:solidFill>
                  <a:srgbClr val="CC0033"/>
                </a:solidFill>
                <a:latin typeface="+mn-lt"/>
              </a:rPr>
              <a:t>Birlikte Kullanım ve İşbirliği” </a:t>
            </a:r>
            <a:br>
              <a:rPr lang="tr-TR" sz="4000" b="1" dirty="0">
                <a:solidFill>
                  <a:srgbClr val="CC0033"/>
                </a:solidFill>
                <a:latin typeface="+mn-lt"/>
              </a:rPr>
            </a:br>
            <a:r>
              <a:rPr lang="tr-TR" sz="2900" i="1" dirty="0">
                <a:solidFill>
                  <a:srgbClr val="CC0033"/>
                </a:solidFill>
                <a:latin typeface="Calibri"/>
                <a:cs typeface="Calibri"/>
              </a:rPr>
              <a:t>6354 Sayılı Torba Yasa / 12 Temmuz 2012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9101" y="1729772"/>
            <a:ext cx="9121069" cy="5230537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Aft>
                <a:spcPts val="667"/>
              </a:spcAft>
            </a:pPr>
            <a:r>
              <a:rPr lang="tr-TR" sz="2900" dirty="0"/>
              <a:t>3359 sayılı Kanunun ek 9 uncu maddesinde değişiklik</a:t>
            </a:r>
          </a:p>
          <a:p>
            <a:pPr eaLnBrk="1" hangingPunct="1">
              <a:lnSpc>
                <a:spcPct val="110000"/>
              </a:lnSpc>
              <a:spcAft>
                <a:spcPts val="667"/>
              </a:spcAft>
            </a:pPr>
            <a:r>
              <a:rPr lang="tr-TR" sz="2900" dirty="0"/>
              <a:t>Toplam il nüfusu </a:t>
            </a:r>
            <a:r>
              <a:rPr lang="tr-TR" sz="2900" b="1" dirty="0">
                <a:solidFill>
                  <a:srgbClr val="0000CC"/>
                </a:solidFill>
              </a:rPr>
              <a:t>750.000’e kadar olan illerde </a:t>
            </a:r>
            <a:r>
              <a:rPr lang="tr-TR" sz="2900" b="1" dirty="0"/>
              <a:t>eğitim ve araştırma hizmetleri</a:t>
            </a:r>
            <a:r>
              <a:rPr lang="tr-TR" sz="2900" dirty="0"/>
              <a:t>, Bakanlık eğitim ve araştırma hastanesi veya üniversite sağlık uygulama ve araştırma merkezlerinden yalnızca birisi tarafından verilebilir</a:t>
            </a:r>
          </a:p>
          <a:p>
            <a:pPr eaLnBrk="1" hangingPunct="1">
              <a:lnSpc>
                <a:spcPct val="110000"/>
              </a:lnSpc>
              <a:spcAft>
                <a:spcPts val="667"/>
              </a:spcAft>
            </a:pPr>
            <a:r>
              <a:rPr lang="tr-TR" sz="2900" dirty="0"/>
              <a:t>Bu illerde Bakanlık ve üniversite                                                 tıp lisans eğitimi ve/veya tıpta                                  uzmanlık eğitimi için ortak                                             kullanım ve işbirliğine gider </a:t>
            </a:r>
          </a:p>
        </p:txBody>
      </p:sp>
      <p:pic>
        <p:nvPicPr>
          <p:cNvPr id="37892" name="Picture 4" descr="ANd9GcRxuOdTT2aPynHZ1ENGeMoxDhiXBLZISi0ytarf0dgAOGubrzac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163" y="4690100"/>
            <a:ext cx="2787939" cy="208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6520163" y="6210268"/>
            <a:ext cx="2719917" cy="373426"/>
          </a:xfrm>
          <a:prstGeom prst="rect">
            <a:avLst/>
          </a:pr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595" tIns="50795" rIns="101595" bIns="50795">
            <a:spAutoFit/>
          </a:bodyPr>
          <a:lstStyle/>
          <a:p>
            <a:pPr algn="l" defTabSz="507905" eaLnBrk="0" hangingPunct="0">
              <a:lnSpc>
                <a:spcPct val="110000"/>
              </a:lnSpc>
              <a:spcBef>
                <a:spcPct val="20000"/>
              </a:spcBef>
              <a:spcAft>
                <a:spcPct val="20000"/>
              </a:spcAft>
              <a:buSzPct val="120000"/>
            </a:pPr>
            <a:r>
              <a:rPr lang="tr-TR" sz="1600">
                <a:solidFill>
                  <a:prstClr val="black"/>
                </a:solidFill>
                <a:effectLst/>
                <a:latin typeface="Arial" charset="0"/>
                <a:ea typeface="ＭＳ Ｐゴシック" charset="-128"/>
              </a:rPr>
              <a:t>                      </a:t>
            </a:r>
            <a:r>
              <a:rPr lang="tr-TR" sz="1600">
                <a:solidFill>
                  <a:prstClr val="black"/>
                </a:solidFill>
                <a:effectLst/>
                <a:latin typeface="Arial" pitchFamily="34" charset="0"/>
                <a:ea typeface="ＭＳ Ｐゴシック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62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43496" y="497632"/>
            <a:ext cx="9144000" cy="720080"/>
          </a:xfrm>
        </p:spPr>
        <p:txBody>
          <a:bodyPr/>
          <a:lstStyle/>
          <a:p>
            <a:r>
              <a:rPr lang="tr-TR" sz="4000" b="1" dirty="0">
                <a:latin typeface="+mn-lt"/>
              </a:rPr>
              <a:t>Birlikte Kullanım ve İşbirliği Protokolü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1488" y="1433736"/>
            <a:ext cx="9224863" cy="5688631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67"/>
              </a:spcAft>
            </a:pPr>
            <a:r>
              <a:rPr lang="tr-TR" sz="2900" dirty="0"/>
              <a:t>Bakanlık ve YÖK'ün uygun görüşü alınarak,                                     il valisi ve üniversite rektörü arasında                                 birlikte kullanım protokolü yapılır</a:t>
            </a:r>
          </a:p>
          <a:p>
            <a:pPr>
              <a:lnSpc>
                <a:spcPct val="110000"/>
              </a:lnSpc>
              <a:spcAft>
                <a:spcPts val="667"/>
              </a:spcAft>
            </a:pPr>
            <a:r>
              <a:rPr lang="tr-TR" sz="2900" dirty="0"/>
              <a:t>Birlikte kullanıma geçilen sağlık tesisleri,                         Bakanlığın tâbi olduğu mevzuat uyarınca                               işletilir ve tesis, </a:t>
            </a:r>
            <a:r>
              <a:rPr lang="tr-TR" sz="2900" dirty="0">
                <a:solidFill>
                  <a:srgbClr val="0000CC"/>
                </a:solidFill>
              </a:rPr>
              <a:t>Bakanlıkça atanan                                    başhekim</a:t>
            </a:r>
            <a:r>
              <a:rPr lang="tr-TR" sz="2900" dirty="0">
                <a:solidFill>
                  <a:srgbClr val="0000FF"/>
                </a:solidFill>
              </a:rPr>
              <a:t> </a:t>
            </a:r>
            <a:r>
              <a:rPr lang="tr-TR" sz="2900" dirty="0"/>
              <a:t>tarafından yönetilir</a:t>
            </a:r>
          </a:p>
          <a:p>
            <a:pPr>
              <a:lnSpc>
                <a:spcPct val="110000"/>
              </a:lnSpc>
              <a:spcAft>
                <a:spcPts val="667"/>
              </a:spcAft>
            </a:pPr>
            <a:r>
              <a:rPr lang="tr-TR" sz="2900" dirty="0"/>
              <a:t>Birlikte kullanıma geçilen sağlık tesisinin KHB kapsamında olması hâlinde, o tesise ait yönetici görevlendirmeleri KHB mevzuatı çerçevesinde yapılır</a:t>
            </a:r>
          </a:p>
          <a:p>
            <a:pPr>
              <a:lnSpc>
                <a:spcPct val="110000"/>
              </a:lnSpc>
              <a:spcAft>
                <a:spcPct val="20000"/>
              </a:spcAft>
            </a:pPr>
            <a:endParaRPr lang="tr-TR" sz="3100" dirty="0"/>
          </a:p>
        </p:txBody>
      </p:sp>
      <p:pic>
        <p:nvPicPr>
          <p:cNvPr id="4" name="Picture 4" descr="ANd9GcRYh6HMFx3t59viKg3TU-FILDYVN5vIGDb2oWpdixfhZSo0UgQoyyZPIJC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265" y="2009800"/>
            <a:ext cx="2000222" cy="2887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40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504" y="497632"/>
            <a:ext cx="9144000" cy="1270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4000" dirty="0" err="1"/>
              <a:t>Birlikte</a:t>
            </a:r>
            <a:r>
              <a:rPr lang="en-US" sz="4000" dirty="0"/>
              <a:t> </a:t>
            </a:r>
            <a:r>
              <a:rPr lang="en-US" sz="4000" dirty="0" err="1"/>
              <a:t>Kullanım</a:t>
            </a:r>
            <a:r>
              <a:rPr lang="en-US" sz="4000" dirty="0"/>
              <a:t> </a:t>
            </a:r>
            <a:r>
              <a:rPr lang="en-US" sz="4000" dirty="0" err="1"/>
              <a:t>ve</a:t>
            </a:r>
            <a:r>
              <a:rPr lang="en-US" sz="4000" dirty="0"/>
              <a:t> </a:t>
            </a:r>
            <a:r>
              <a:rPr lang="en-US" sz="4000" dirty="0" err="1"/>
              <a:t>İşbirliği</a:t>
            </a:r>
            <a:r>
              <a:rPr lang="en-US" sz="4000" dirty="0"/>
              <a:t> </a:t>
            </a:r>
            <a:r>
              <a:rPr lang="en-US" sz="4000" dirty="0" err="1" smtClean="0"/>
              <a:t>Yönetmeliği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tr-TR" sz="3200" b="0" i="1" dirty="0" smtClean="0">
                <a:solidFill>
                  <a:srgbClr val="CC0033"/>
                </a:solidFill>
                <a:cs typeface="Calibri"/>
              </a:rPr>
              <a:t>3 Mayıs 2014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6" y="2081808"/>
            <a:ext cx="9144000" cy="4536504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200" dirty="0"/>
              <a:t>Yasa maddesinde birlikte kullanım </a:t>
            </a:r>
            <a:r>
              <a:rPr lang="tr-TR" sz="3200" b="1" dirty="0"/>
              <a:t>eğitim ve araştırma</a:t>
            </a:r>
            <a:r>
              <a:rPr lang="tr-TR" sz="3200" dirty="0"/>
              <a:t> ile sınırlıyken Yönetmelik maddesinde birlikte kullanımın temeli </a:t>
            </a:r>
            <a:r>
              <a:rPr lang="tr-TR" sz="3200" b="1" dirty="0"/>
              <a:t>sağlık hizmetinin sunumuna indirgenmiş</a:t>
            </a:r>
            <a:r>
              <a:rPr lang="tr-TR" sz="3200" dirty="0"/>
              <a:t>, tıp fakültelerine bağlı uygulama ve araştırma merkezleri Sağlık Bakanlığı’nın sağlık hizmeti sunan yerleri şeklinde </a:t>
            </a:r>
            <a:r>
              <a:rPr lang="tr-TR" sz="3200" dirty="0" smtClean="0"/>
              <a:t>düzenlenmiştir</a:t>
            </a:r>
            <a:endParaRPr lang="tr-TR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20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497632"/>
            <a:ext cx="9109076" cy="864096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Calibri" pitchFamily="34" charset="0"/>
              </a:rPr>
              <a:t>Birlikte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Kullanım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tr-TR" dirty="0" smtClean="0">
                <a:latin typeface="Calibri" pitchFamily="34" charset="0"/>
              </a:rPr>
              <a:t>ve </a:t>
            </a:r>
            <a:r>
              <a:rPr lang="en-US" dirty="0" err="1" smtClean="0">
                <a:latin typeface="Calibri" pitchFamily="34" charset="0"/>
              </a:rPr>
              <a:t>İşbirliği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Protokolleri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577752"/>
            <a:ext cx="9251950" cy="5112566"/>
          </a:xfrm>
        </p:spPr>
        <p:txBody>
          <a:bodyPr/>
          <a:lstStyle/>
          <a:p>
            <a:pPr marL="380894" indent="-380894" eaLnBrk="1" hangingPunct="1">
              <a:spcAft>
                <a:spcPts val="900"/>
              </a:spcAft>
              <a:defRPr/>
            </a:pPr>
            <a:r>
              <a:rPr lang="en-US" sz="2800" dirty="0" err="1">
                <a:cs typeface="+mn-cs"/>
              </a:rPr>
              <a:t>İşbirliği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ve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birlikte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kullanım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protokolü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yapılan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kurumlar</a:t>
            </a:r>
            <a:r>
              <a:rPr lang="en-US" sz="2800" dirty="0">
                <a:cs typeface="+mn-cs"/>
              </a:rPr>
              <a:t>: </a:t>
            </a:r>
            <a:r>
              <a:rPr lang="en-US" sz="2800" dirty="0" smtClean="0">
                <a:cs typeface="+mn-cs"/>
              </a:rPr>
              <a:t>17 </a:t>
            </a:r>
            <a:endParaRPr lang="en-US" sz="2800" dirty="0">
              <a:cs typeface="+mn-cs"/>
            </a:endParaRPr>
          </a:p>
          <a:p>
            <a:pPr marL="380894" indent="-380894" eaLnBrk="1" hangingPunct="1">
              <a:spcAft>
                <a:spcPts val="900"/>
              </a:spcAft>
              <a:defRPr/>
            </a:pPr>
            <a:r>
              <a:rPr lang="en-US" sz="2800" dirty="0" err="1">
                <a:cs typeface="+mn-cs"/>
              </a:rPr>
              <a:t>Protokol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yapılma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aşamasında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olan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kurumlar</a:t>
            </a:r>
            <a:r>
              <a:rPr lang="en-US" sz="2800" dirty="0">
                <a:cs typeface="+mn-cs"/>
              </a:rPr>
              <a:t>: 2</a:t>
            </a:r>
          </a:p>
          <a:p>
            <a:pPr marL="380894" indent="-380894" eaLnBrk="1" hangingPunct="1">
              <a:spcAft>
                <a:spcPts val="900"/>
              </a:spcAft>
              <a:defRPr/>
            </a:pPr>
            <a:r>
              <a:rPr lang="en-US" sz="2800" dirty="0" err="1">
                <a:cs typeface="+mn-cs"/>
              </a:rPr>
              <a:t>Protokollerden</a:t>
            </a:r>
            <a:r>
              <a:rPr lang="en-US" sz="2800" dirty="0">
                <a:cs typeface="+mn-cs"/>
              </a:rPr>
              <a:t> 9’u </a:t>
            </a:r>
            <a:r>
              <a:rPr lang="en-US" sz="2800" dirty="0" err="1">
                <a:cs typeface="+mn-cs"/>
              </a:rPr>
              <a:t>devlet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hastaneleriyle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yapıldı</a:t>
            </a:r>
            <a:endParaRPr lang="en-US" sz="2800" dirty="0">
              <a:cs typeface="+mn-cs"/>
            </a:endParaRPr>
          </a:p>
          <a:p>
            <a:pPr marL="380894" indent="-380894" eaLnBrk="1" hangingPunct="1">
              <a:spcAft>
                <a:spcPts val="900"/>
              </a:spcAft>
              <a:defRPr/>
            </a:pPr>
            <a:r>
              <a:rPr lang="en-US" sz="2800" dirty="0">
                <a:cs typeface="+mn-cs"/>
              </a:rPr>
              <a:t>Yakın </a:t>
            </a:r>
            <a:r>
              <a:rPr lang="en-US" sz="2800" dirty="0" err="1">
                <a:cs typeface="+mn-cs"/>
              </a:rPr>
              <a:t>bir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zamanda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imzalanması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beklenen</a:t>
            </a:r>
            <a:r>
              <a:rPr lang="en-US" sz="2800" dirty="0">
                <a:cs typeface="+mn-cs"/>
              </a:rPr>
              <a:t> 2 </a:t>
            </a:r>
            <a:r>
              <a:rPr lang="en-US" sz="2800" dirty="0" err="1">
                <a:cs typeface="+mn-cs"/>
              </a:rPr>
              <a:t>protokolle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birlikte</a:t>
            </a:r>
            <a:r>
              <a:rPr lang="en-US" sz="2800" dirty="0">
                <a:cs typeface="+mn-cs"/>
              </a:rPr>
              <a:t>, </a:t>
            </a:r>
            <a:r>
              <a:rPr lang="en-US" sz="2800" dirty="0" err="1">
                <a:cs typeface="+mn-cs"/>
              </a:rPr>
              <a:t>bu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sayı</a:t>
            </a:r>
            <a:r>
              <a:rPr lang="en-US" sz="2800" dirty="0">
                <a:cs typeface="+mn-cs"/>
              </a:rPr>
              <a:t> 11 </a:t>
            </a:r>
            <a:r>
              <a:rPr lang="en-US" sz="2800" dirty="0" err="1">
                <a:cs typeface="+mn-cs"/>
              </a:rPr>
              <a:t>olacak</a:t>
            </a:r>
            <a:endParaRPr lang="en-US" sz="2800" dirty="0">
              <a:cs typeface="+mn-cs"/>
            </a:endParaRPr>
          </a:p>
          <a:p>
            <a:pPr marL="380894" indent="-380894" eaLnBrk="1" hangingPunct="1">
              <a:spcAft>
                <a:spcPts val="900"/>
              </a:spcAft>
              <a:defRPr/>
            </a:pPr>
            <a:r>
              <a:rPr lang="en-US" sz="2800" dirty="0" err="1">
                <a:cs typeface="+mn-cs"/>
              </a:rPr>
              <a:t>Devlet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hastaneleri</a:t>
            </a:r>
            <a:r>
              <a:rPr lang="en-US" sz="2800" dirty="0">
                <a:cs typeface="+mn-cs"/>
              </a:rPr>
              <a:t>, </a:t>
            </a:r>
            <a:r>
              <a:rPr lang="en-US" sz="2800" dirty="0" err="1">
                <a:cs typeface="+mn-cs"/>
              </a:rPr>
              <a:t>protokol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yapılmasıyla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birlikte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Eğitim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ve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Araştırma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Hastanesi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ismini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>
                <a:cs typeface="+mn-cs"/>
              </a:rPr>
              <a:t>alıyor</a:t>
            </a:r>
            <a:r>
              <a:rPr lang="en-US" sz="2800" dirty="0">
                <a:cs typeface="+mn-cs"/>
              </a:rPr>
              <a:t> </a:t>
            </a:r>
            <a:endParaRPr lang="tr-TR" sz="2800" dirty="0">
              <a:cs typeface="+mn-cs"/>
            </a:endParaRPr>
          </a:p>
          <a:p>
            <a:pPr marL="0" indent="0" eaLnBrk="1" hangingPunct="1">
              <a:spcAft>
                <a:spcPts val="900"/>
              </a:spcAft>
              <a:buNone/>
              <a:defRPr/>
            </a:pPr>
            <a:endParaRPr lang="tr-TR" sz="2800" dirty="0">
              <a:cs typeface="+mn-cs"/>
            </a:endParaRPr>
          </a:p>
          <a:p>
            <a:pPr marL="0" indent="0" eaLnBrk="1" hangingPunct="1">
              <a:buNone/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6002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409576"/>
          </a:xfrm>
        </p:spPr>
        <p:txBody>
          <a:bodyPr/>
          <a:lstStyle/>
          <a:p>
            <a:pPr eaLnBrk="1" hangingPunct="1">
              <a:defRPr/>
            </a:pPr>
            <a:r>
              <a:rPr lang="en-US" sz="3400" dirty="0" err="1">
                <a:latin typeface="Calibri" pitchFamily="34" charset="0"/>
              </a:rPr>
              <a:t>Protokol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Yapılan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Kurumlar</a:t>
            </a:r>
            <a:endParaRPr lang="en-US" sz="34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472" y="1001688"/>
            <a:ext cx="9505056" cy="6120680"/>
          </a:xfrm>
        </p:spPr>
        <p:txBody>
          <a:bodyPr/>
          <a:lstStyle/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Sakarya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dirty="0" err="1">
                <a:latin typeface="+mj-lt"/>
                <a:cs typeface="+mn-cs"/>
              </a:rPr>
              <a:t>Sakarya</a:t>
            </a:r>
            <a:r>
              <a:rPr lang="en-US" sz="1700" dirty="0">
                <a:latin typeface="+mj-lt"/>
                <a:cs typeface="+mn-cs"/>
              </a:rPr>
              <a:t> EAH (2009)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>
                <a:latin typeface="+mj-lt"/>
                <a:cs typeface="+mn-cs"/>
              </a:rPr>
              <a:t>Marmara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dirty="0" err="1">
                <a:latin typeface="+mj-lt"/>
                <a:cs typeface="+mn-cs"/>
              </a:rPr>
              <a:t>Pendik</a:t>
            </a:r>
            <a:r>
              <a:rPr lang="en-US" sz="1700" dirty="0">
                <a:latin typeface="+mj-lt"/>
                <a:cs typeface="+mn-cs"/>
              </a:rPr>
              <a:t> EAH (2010)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Ordu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Ordu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Boztepe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 (2010)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Yıldırım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Beyazıt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Ankara Atatürk EAH (2011</a:t>
            </a:r>
            <a:r>
              <a:rPr lang="en-US" sz="1700" dirty="0" smtClean="0">
                <a:latin typeface="+mj-lt"/>
                <a:cs typeface="+mn-cs"/>
              </a:rPr>
              <a:t>) - </a:t>
            </a:r>
            <a:r>
              <a:rPr lang="en-US" sz="1700" b="1" i="1" dirty="0" err="1" smtClean="0">
                <a:latin typeface="+mj-lt"/>
                <a:cs typeface="+mn-cs"/>
              </a:rPr>
              <a:t>Yenimahalle</a:t>
            </a:r>
            <a:r>
              <a:rPr lang="en-US" sz="1700" b="1" i="1" dirty="0" smtClean="0">
                <a:latin typeface="+mj-lt"/>
                <a:cs typeface="+mn-cs"/>
              </a:rPr>
              <a:t> </a:t>
            </a:r>
            <a:r>
              <a:rPr lang="en-US" sz="1700" b="1" i="1" dirty="0" err="1" smtClean="0">
                <a:latin typeface="+mj-lt"/>
                <a:cs typeface="+mn-cs"/>
              </a:rPr>
              <a:t>Devlet</a:t>
            </a:r>
            <a:r>
              <a:rPr lang="en-US" sz="1700" b="1" i="1" dirty="0" smtClean="0">
                <a:latin typeface="+mj-lt"/>
                <a:cs typeface="+mn-cs"/>
              </a:rPr>
              <a:t> Hast</a:t>
            </a:r>
            <a:r>
              <a:rPr lang="en-US" sz="1700" dirty="0" smtClean="0">
                <a:latin typeface="+mj-lt"/>
                <a:cs typeface="+mn-cs"/>
              </a:rPr>
              <a:t> (2014)</a:t>
            </a:r>
            <a:endParaRPr lang="tr-TR" sz="1700" b="1" i="1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Recep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Tayyip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Erdoğan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dirty="0" err="1">
                <a:latin typeface="+mj-lt"/>
                <a:cs typeface="+mn-cs"/>
              </a:rPr>
              <a:t>Rize</a:t>
            </a:r>
            <a:r>
              <a:rPr lang="en-US" sz="1700" dirty="0">
                <a:latin typeface="+mj-lt"/>
                <a:cs typeface="+mn-cs"/>
              </a:rPr>
              <a:t> EAH (2011)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Medeniyet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dirty="0" err="1">
                <a:latin typeface="+mj-lt"/>
                <a:cs typeface="+mn-cs"/>
              </a:rPr>
              <a:t>Göztepe</a:t>
            </a:r>
            <a:r>
              <a:rPr lang="en-US" sz="1700" dirty="0">
                <a:latin typeface="+mj-lt"/>
                <a:cs typeface="+mn-cs"/>
              </a:rPr>
              <a:t> EAH (2011)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>
                <a:latin typeface="+mj-lt"/>
                <a:cs typeface="+mn-cs"/>
              </a:rPr>
              <a:t>İzmir </a:t>
            </a:r>
            <a:r>
              <a:rPr lang="en-US" sz="1700" dirty="0" err="1">
                <a:latin typeface="+mj-lt"/>
                <a:cs typeface="+mn-cs"/>
              </a:rPr>
              <a:t>Katip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Çelebi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İzmir Atatürk EAH (2011) - </a:t>
            </a:r>
            <a:r>
              <a:rPr lang="en-US" sz="1700" dirty="0" err="1">
                <a:latin typeface="+mj-lt"/>
                <a:cs typeface="+mn-cs"/>
              </a:rPr>
              <a:t>Tepecik</a:t>
            </a:r>
            <a:r>
              <a:rPr lang="en-US" sz="1700" dirty="0">
                <a:latin typeface="+mj-lt"/>
                <a:cs typeface="+mn-cs"/>
              </a:rPr>
              <a:t> EAH (2013)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Muğla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Sıtkı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Koçman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Muğla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 </a:t>
            </a:r>
            <a:r>
              <a:rPr lang="en-US" sz="1700" dirty="0">
                <a:latin typeface="+mj-lt"/>
                <a:cs typeface="+mn-cs"/>
              </a:rPr>
              <a:t>(2011)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Ahi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Evran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Kırşehir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 (2011)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Dumlupınar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Kütahya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Evliya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Çelebi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 (2011)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Adıyaman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Adıyaman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, </a:t>
            </a:r>
            <a:r>
              <a:rPr lang="en-US" sz="1700" b="1" i="1" dirty="0">
                <a:latin typeface="+mj-lt"/>
                <a:cs typeface="+mn-cs"/>
              </a:rPr>
              <a:t>82. </a:t>
            </a:r>
            <a:r>
              <a:rPr lang="en-US" sz="1700" b="1" i="1" dirty="0" err="1">
                <a:latin typeface="+mj-lt"/>
                <a:cs typeface="+mn-cs"/>
              </a:rPr>
              <a:t>Yıl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</a:t>
            </a:r>
            <a:r>
              <a:rPr lang="en-US" sz="1700" b="1" i="1" dirty="0">
                <a:latin typeface="+mj-lt"/>
                <a:cs typeface="+mn-cs"/>
              </a:rPr>
              <a:t> Hast, </a:t>
            </a:r>
            <a:r>
              <a:rPr lang="en-US" sz="1700" b="1" i="1" dirty="0" err="1" smtClean="0">
                <a:latin typeface="+mj-lt"/>
                <a:cs typeface="+mn-cs"/>
              </a:rPr>
              <a:t>Kad</a:t>
            </a:r>
            <a:r>
              <a:rPr lang="en-US" sz="1700" b="1" i="1" dirty="0" smtClean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Doğ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ve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 smtClean="0">
                <a:latin typeface="+mj-lt"/>
                <a:cs typeface="+mn-cs"/>
              </a:rPr>
              <a:t>Çocuk</a:t>
            </a:r>
            <a:r>
              <a:rPr lang="en-US" sz="1700" b="1" i="1" dirty="0" smtClean="0">
                <a:latin typeface="+mj-lt"/>
                <a:cs typeface="+mn-cs"/>
              </a:rPr>
              <a:t> H </a:t>
            </a:r>
            <a:r>
              <a:rPr lang="en-US" sz="1700" b="1" i="1" dirty="0">
                <a:latin typeface="+mj-lt"/>
                <a:cs typeface="+mn-cs"/>
              </a:rPr>
              <a:t>Hast</a:t>
            </a:r>
            <a:r>
              <a:rPr lang="en-US" sz="1700" dirty="0">
                <a:latin typeface="+mj-lt"/>
                <a:cs typeface="+mn-cs"/>
              </a:rPr>
              <a:t> (2011)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Erzincan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dirty="0" err="1">
                <a:latin typeface="+mj-lt"/>
                <a:cs typeface="+mn-cs"/>
              </a:rPr>
              <a:t>Erzincan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Mengücek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Gazi</a:t>
            </a:r>
            <a:r>
              <a:rPr lang="en-US" sz="1700" dirty="0">
                <a:latin typeface="+mj-lt"/>
                <a:cs typeface="+mn-cs"/>
              </a:rPr>
              <a:t> EAH  (</a:t>
            </a:r>
            <a:r>
              <a:rPr lang="en-US" sz="1700" dirty="0" smtClean="0">
                <a:latin typeface="+mj-lt"/>
                <a:cs typeface="+mn-cs"/>
              </a:rPr>
              <a:t>2011)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Hitit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Çorum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b="1" dirty="0">
                <a:latin typeface="+mj-lt"/>
                <a:cs typeface="+mn-cs"/>
              </a:rPr>
              <a:t> </a:t>
            </a:r>
            <a:r>
              <a:rPr lang="en-US" sz="1700" dirty="0">
                <a:latin typeface="+mj-lt"/>
                <a:cs typeface="+mn-cs"/>
              </a:rPr>
              <a:t>(2012)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Amasya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Amasya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Sabuncuoğlu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Şerefeddin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  (2012)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Karabük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Karabük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 (2013)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Abant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İzzet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Baysal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Bolu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Hast, </a:t>
            </a:r>
            <a:r>
              <a:rPr lang="en-US" sz="1700" b="1" i="1" dirty="0" err="1">
                <a:latin typeface="+mj-lt"/>
                <a:cs typeface="+mn-cs"/>
              </a:rPr>
              <a:t>Fizik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Tedavi</a:t>
            </a:r>
            <a:r>
              <a:rPr lang="en-US" sz="1700" b="1" i="1" dirty="0">
                <a:latin typeface="+mj-lt"/>
                <a:cs typeface="+mn-cs"/>
              </a:rPr>
              <a:t> Hast, </a:t>
            </a:r>
            <a:r>
              <a:rPr lang="en-US" sz="1700" b="1" i="1" dirty="0" err="1">
                <a:latin typeface="+mj-lt"/>
                <a:cs typeface="+mn-cs"/>
              </a:rPr>
              <a:t>Ruh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Sağlığı</a:t>
            </a:r>
            <a:r>
              <a:rPr lang="en-US" sz="1700" b="1" i="1" dirty="0">
                <a:latin typeface="+mj-lt"/>
                <a:cs typeface="+mn-cs"/>
              </a:rPr>
              <a:t> Hast</a:t>
            </a:r>
            <a:r>
              <a:rPr lang="en-US" sz="1700" dirty="0">
                <a:latin typeface="+mj-lt"/>
                <a:cs typeface="+mn-cs"/>
              </a:rPr>
              <a:t> (2014</a:t>
            </a:r>
            <a:r>
              <a:rPr lang="en-US" sz="1700" dirty="0" smtClean="0">
                <a:latin typeface="+mj-lt"/>
                <a:cs typeface="+mn-cs"/>
              </a:rPr>
              <a:t>)</a:t>
            </a: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smtClean="0">
                <a:latin typeface="+mj-lt"/>
                <a:cs typeface="+mn-cs"/>
              </a:rPr>
              <a:t>Harran </a:t>
            </a:r>
            <a:r>
              <a:rPr lang="en-US" sz="1700" dirty="0" err="1" smtClean="0">
                <a:latin typeface="+mj-lt"/>
                <a:cs typeface="+mn-cs"/>
              </a:rPr>
              <a:t>Üniversitesi</a:t>
            </a:r>
            <a:r>
              <a:rPr lang="en-US" sz="1700" dirty="0" smtClean="0">
                <a:latin typeface="+mj-lt"/>
                <a:cs typeface="+mn-cs"/>
              </a:rPr>
              <a:t> (2014)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Çanakkale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Onsekiz</a:t>
            </a:r>
            <a:r>
              <a:rPr lang="en-US" sz="1700" dirty="0">
                <a:latin typeface="+mj-lt"/>
                <a:cs typeface="+mn-cs"/>
              </a:rPr>
              <a:t> Mart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- </a:t>
            </a:r>
            <a:r>
              <a:rPr lang="en-US" sz="1700" b="1" i="1" dirty="0" err="1">
                <a:latin typeface="+mj-lt"/>
                <a:cs typeface="+mn-cs"/>
              </a:rPr>
              <a:t>Çanakkale</a:t>
            </a:r>
            <a:r>
              <a:rPr lang="en-US" sz="1700" b="1" i="1" dirty="0">
                <a:latin typeface="+mj-lt"/>
                <a:cs typeface="+mn-cs"/>
              </a:rPr>
              <a:t>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 </a:t>
            </a:r>
            <a:r>
              <a:rPr lang="en-US" sz="1700" dirty="0">
                <a:latin typeface="+mj-lt"/>
                <a:cs typeface="+mn-cs"/>
              </a:rPr>
              <a:t>(</a:t>
            </a:r>
            <a:r>
              <a:rPr lang="en-US" sz="1700" dirty="0" err="1">
                <a:latin typeface="+mj-lt"/>
                <a:cs typeface="+mn-cs"/>
              </a:rPr>
              <a:t>protokol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yapma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aşamasınd</a:t>
            </a:r>
            <a:r>
              <a:rPr lang="tr-TR" sz="1700" dirty="0">
                <a:latin typeface="+mj-lt"/>
                <a:cs typeface="+mn-cs"/>
              </a:rPr>
              <a:t>a</a:t>
            </a:r>
            <a:r>
              <a:rPr lang="en-US" sz="1700" dirty="0">
                <a:latin typeface="+mj-lt"/>
                <a:cs typeface="+mn-cs"/>
              </a:rPr>
              <a:t>) </a:t>
            </a: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1700" dirty="0" err="1">
                <a:latin typeface="+mj-lt"/>
                <a:cs typeface="+mn-cs"/>
              </a:rPr>
              <a:t>Trakya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Üniv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i="1" dirty="0">
                <a:latin typeface="+mj-lt"/>
                <a:cs typeface="+mn-cs"/>
              </a:rPr>
              <a:t>-</a:t>
            </a:r>
            <a:r>
              <a:rPr lang="en-US" sz="1700" b="1" i="1" dirty="0">
                <a:latin typeface="+mj-lt"/>
                <a:cs typeface="+mn-cs"/>
              </a:rPr>
              <a:t> Edirne </a:t>
            </a:r>
            <a:r>
              <a:rPr lang="en-US" sz="1700" b="1" i="1" dirty="0" err="1">
                <a:latin typeface="+mj-lt"/>
                <a:cs typeface="+mn-cs"/>
              </a:rPr>
              <a:t>Devlet</a:t>
            </a:r>
            <a:r>
              <a:rPr lang="en-US" sz="1700" b="1" i="1" dirty="0">
                <a:latin typeface="+mj-lt"/>
                <a:cs typeface="+mn-cs"/>
              </a:rPr>
              <a:t> Hast </a:t>
            </a:r>
            <a:r>
              <a:rPr lang="en-US" sz="1700" dirty="0">
                <a:latin typeface="+mj-lt"/>
                <a:cs typeface="+mn-cs"/>
              </a:rPr>
              <a:t>(</a:t>
            </a:r>
            <a:r>
              <a:rPr lang="en-US" sz="1700" dirty="0" err="1">
                <a:latin typeface="+mj-lt"/>
                <a:cs typeface="+mn-cs"/>
              </a:rPr>
              <a:t>protokol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yapma</a:t>
            </a:r>
            <a:r>
              <a:rPr lang="en-US" sz="1700" dirty="0">
                <a:latin typeface="+mj-lt"/>
                <a:cs typeface="+mn-cs"/>
              </a:rPr>
              <a:t> </a:t>
            </a:r>
            <a:r>
              <a:rPr lang="en-US" sz="1700" dirty="0" err="1">
                <a:latin typeface="+mj-lt"/>
                <a:cs typeface="+mn-cs"/>
              </a:rPr>
              <a:t>aşamasında</a:t>
            </a:r>
            <a:r>
              <a:rPr lang="en-US" sz="1700" dirty="0" smtClean="0">
                <a:latin typeface="+mj-lt"/>
                <a:cs typeface="+mn-cs"/>
              </a:rPr>
              <a:t>)</a:t>
            </a:r>
          </a:p>
          <a:p>
            <a:pPr marL="380894" indent="-380894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defRPr/>
            </a:pPr>
            <a:endParaRPr lang="tr-TR" sz="1700" dirty="0">
              <a:latin typeface="+mj-lt"/>
              <a:cs typeface="+mn-cs"/>
            </a:endParaRPr>
          </a:p>
          <a:p>
            <a:pPr marL="380894" indent="-380894" eaLnBrk="1" hangingPunct="1">
              <a:lnSpc>
                <a:spcPct val="100000"/>
              </a:lnSpc>
              <a:spcAft>
                <a:spcPts val="0"/>
              </a:spcAft>
              <a:defRPr/>
            </a:pPr>
            <a:endParaRPr lang="en-US" sz="1700" dirty="0"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7654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80" y="569640"/>
            <a:ext cx="9144000" cy="1512168"/>
          </a:xfrm>
        </p:spPr>
        <p:txBody>
          <a:bodyPr/>
          <a:lstStyle/>
          <a:p>
            <a:r>
              <a:rPr lang="en-US" sz="3600" dirty="0"/>
              <a:t>Harran </a:t>
            </a:r>
            <a:r>
              <a:rPr lang="en-US" sz="3600" dirty="0" err="1"/>
              <a:t>Üniversitesi</a:t>
            </a:r>
            <a:r>
              <a:rPr lang="en-US" sz="3600" dirty="0"/>
              <a:t> </a:t>
            </a:r>
            <a:r>
              <a:rPr lang="en-US" sz="3600" dirty="0" err="1"/>
              <a:t>Fakülte</a:t>
            </a:r>
            <a:r>
              <a:rPr lang="en-US" sz="3600" dirty="0"/>
              <a:t> </a:t>
            </a:r>
            <a:r>
              <a:rPr lang="en-US" sz="3600" dirty="0" err="1"/>
              <a:t>Hastanesi</a:t>
            </a:r>
            <a:r>
              <a:rPr lang="en-US" sz="3600" dirty="0"/>
              <a:t> </a:t>
            </a:r>
            <a:r>
              <a:rPr lang="en-US" sz="3600" dirty="0" err="1"/>
              <a:t>İçin</a:t>
            </a:r>
            <a:r>
              <a:rPr lang="en-US" sz="3600" dirty="0"/>
              <a:t> </a:t>
            </a:r>
            <a:r>
              <a:rPr lang="en-US" sz="3600" dirty="0" err="1"/>
              <a:t>Protokol</a:t>
            </a:r>
            <a:r>
              <a:rPr lang="en-US" sz="3600" dirty="0"/>
              <a:t> </a:t>
            </a:r>
            <a:r>
              <a:rPr lang="en-US" sz="3600" dirty="0" err="1"/>
              <a:t>İmzalandı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750" b="8750"/>
          <a:stretch>
            <a:fillRect/>
          </a:stretch>
        </p:blipFill>
        <p:spPr>
          <a:xfrm>
            <a:off x="831528" y="2009800"/>
            <a:ext cx="8279904" cy="4553947"/>
          </a:xfrm>
        </p:spPr>
      </p:pic>
    </p:spTree>
    <p:extLst>
      <p:ext uri="{BB962C8B-B14F-4D97-AF65-F5344CB8AC3E}">
        <p14:creationId xmlns:p14="http://schemas.microsoft.com/office/powerpoint/2010/main" val="2515366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840904"/>
          </a:xfrm>
        </p:spPr>
        <p:txBody>
          <a:bodyPr/>
          <a:lstStyle/>
          <a:p>
            <a:r>
              <a:rPr lang="en-US" sz="3800" dirty="0"/>
              <a:t>Tıp </a:t>
            </a:r>
            <a:r>
              <a:rPr lang="en-US" sz="3800" dirty="0" err="1"/>
              <a:t>Fakültesi</a:t>
            </a:r>
            <a:r>
              <a:rPr lang="en-US" sz="3800" dirty="0"/>
              <a:t> </a:t>
            </a:r>
            <a:r>
              <a:rPr lang="en-US" sz="3800" dirty="0" err="1"/>
              <a:t>Sayısı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6" y="1289720"/>
            <a:ext cx="9108504" cy="576064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3000" dirty="0" err="1"/>
              <a:t>Ülkemizde</a:t>
            </a:r>
            <a:r>
              <a:rPr lang="en-US" sz="3000" dirty="0"/>
              <a:t> 2006’da 50 </a:t>
            </a:r>
            <a:r>
              <a:rPr lang="en-US" sz="3000" dirty="0" err="1"/>
              <a:t>olan</a:t>
            </a:r>
            <a:r>
              <a:rPr lang="en-US" sz="3000" dirty="0"/>
              <a:t> tıp </a:t>
            </a:r>
            <a:r>
              <a:rPr lang="en-US" sz="3000" dirty="0" err="1"/>
              <a:t>fakültesi</a:t>
            </a:r>
            <a:r>
              <a:rPr lang="en-US" sz="3000" dirty="0"/>
              <a:t> </a:t>
            </a:r>
            <a:r>
              <a:rPr lang="en-US" sz="3000" dirty="0" err="1"/>
              <a:t>sayısı</a:t>
            </a:r>
            <a:r>
              <a:rPr lang="en-US" sz="3000" dirty="0"/>
              <a:t>, 2014 </a:t>
            </a:r>
            <a:r>
              <a:rPr lang="en-US" sz="3000" dirty="0" err="1"/>
              <a:t>yılı</a:t>
            </a:r>
            <a:r>
              <a:rPr lang="en-US" sz="3000" dirty="0"/>
              <a:t> </a:t>
            </a:r>
            <a:r>
              <a:rPr lang="en-US" sz="3000" dirty="0" err="1"/>
              <a:t>Eylül</a:t>
            </a:r>
            <a:r>
              <a:rPr lang="en-US" sz="3000" dirty="0"/>
              <a:t> </a:t>
            </a:r>
            <a:r>
              <a:rPr lang="en-US" sz="3000" dirty="0" err="1"/>
              <a:t>ayı</a:t>
            </a:r>
            <a:r>
              <a:rPr lang="en-US" sz="3000" dirty="0"/>
              <a:t> </a:t>
            </a:r>
            <a:r>
              <a:rPr lang="en-US" sz="3000" dirty="0" err="1"/>
              <a:t>itibariyle</a:t>
            </a:r>
            <a:r>
              <a:rPr lang="en-US" sz="3000" dirty="0"/>
              <a:t> 88 </a:t>
            </a:r>
            <a:r>
              <a:rPr lang="en-US" sz="3000" dirty="0" err="1"/>
              <a:t>oldu</a:t>
            </a:r>
            <a:r>
              <a:rPr lang="en-US" sz="3000" dirty="0"/>
              <a:t> </a:t>
            </a:r>
          </a:p>
          <a:p>
            <a:pPr>
              <a:spcAft>
                <a:spcPts val="1200"/>
              </a:spcAft>
            </a:pPr>
            <a:r>
              <a:rPr lang="en-US" sz="3000" dirty="0"/>
              <a:t>Tıp </a:t>
            </a:r>
            <a:r>
              <a:rPr lang="en-US" sz="3000" dirty="0" err="1"/>
              <a:t>fakültesi</a:t>
            </a:r>
            <a:r>
              <a:rPr lang="en-US" sz="3000" dirty="0"/>
              <a:t> </a:t>
            </a:r>
            <a:r>
              <a:rPr lang="en-US" sz="3000" dirty="0" err="1"/>
              <a:t>sayısı</a:t>
            </a:r>
            <a:r>
              <a:rPr lang="en-US" sz="3000" dirty="0"/>
              <a:t>; 62 </a:t>
            </a:r>
            <a:r>
              <a:rPr lang="en-US" sz="3000" dirty="0" err="1"/>
              <a:t>milyon</a:t>
            </a:r>
            <a:r>
              <a:rPr lang="en-US" sz="3000" dirty="0"/>
              <a:t> </a:t>
            </a:r>
            <a:r>
              <a:rPr lang="en-US" sz="3000" dirty="0" err="1"/>
              <a:t>nüfuslu</a:t>
            </a:r>
            <a:r>
              <a:rPr lang="en-US" sz="3000" dirty="0"/>
              <a:t> </a:t>
            </a:r>
            <a:r>
              <a:rPr lang="en-US" sz="3000" dirty="0" err="1"/>
              <a:t>İngiltere’de</a:t>
            </a:r>
            <a:r>
              <a:rPr lang="en-US" sz="3000" dirty="0"/>
              <a:t> 32, 83 </a:t>
            </a:r>
            <a:r>
              <a:rPr lang="en-US" sz="3000" dirty="0" err="1"/>
              <a:t>milyon</a:t>
            </a:r>
            <a:r>
              <a:rPr lang="en-US" sz="3000" dirty="0"/>
              <a:t> </a:t>
            </a:r>
            <a:r>
              <a:rPr lang="en-US" sz="3000" dirty="0" err="1"/>
              <a:t>nüfuslu</a:t>
            </a:r>
            <a:r>
              <a:rPr lang="en-US" sz="3000" dirty="0"/>
              <a:t> </a:t>
            </a:r>
            <a:r>
              <a:rPr lang="en-US" sz="3000" dirty="0" err="1"/>
              <a:t>Almanya’da</a:t>
            </a:r>
            <a:r>
              <a:rPr lang="en-US" sz="3000" dirty="0"/>
              <a:t> 40’dır</a:t>
            </a:r>
          </a:p>
          <a:p>
            <a:pPr>
              <a:spcAft>
                <a:spcPts val="1200"/>
              </a:spcAft>
            </a:pPr>
            <a:r>
              <a:rPr lang="en-US" sz="3000" dirty="0"/>
              <a:t>88 tıp </a:t>
            </a:r>
            <a:r>
              <a:rPr lang="en-US" sz="3000" dirty="0" err="1"/>
              <a:t>fakültesinden</a:t>
            </a:r>
            <a:r>
              <a:rPr lang="en-US" sz="3000" dirty="0"/>
              <a:t> 84’ü </a:t>
            </a:r>
            <a:r>
              <a:rPr lang="en-US" sz="3000" dirty="0" err="1"/>
              <a:t>lisans</a:t>
            </a:r>
            <a:r>
              <a:rPr lang="en-US" sz="3000" dirty="0"/>
              <a:t> </a:t>
            </a:r>
            <a:r>
              <a:rPr lang="en-US" sz="3000" dirty="0" err="1"/>
              <a:t>eğitimi</a:t>
            </a:r>
            <a:r>
              <a:rPr lang="en-US" sz="3000" dirty="0"/>
              <a:t> </a:t>
            </a:r>
            <a:r>
              <a:rPr lang="en-US" sz="3000" dirty="0" err="1"/>
              <a:t>için</a:t>
            </a:r>
            <a:r>
              <a:rPr lang="en-US" sz="3000" dirty="0"/>
              <a:t> </a:t>
            </a:r>
            <a:r>
              <a:rPr lang="en-US" sz="3000" dirty="0" err="1"/>
              <a:t>öğrenci</a:t>
            </a:r>
            <a:r>
              <a:rPr lang="en-US" sz="3000" dirty="0"/>
              <a:t> </a:t>
            </a:r>
            <a:r>
              <a:rPr lang="en-US" sz="3000" dirty="0" err="1"/>
              <a:t>almakta</a:t>
            </a:r>
            <a:r>
              <a:rPr lang="en-US" sz="3000" dirty="0"/>
              <a:t>, 76’sı </a:t>
            </a:r>
            <a:r>
              <a:rPr lang="en-US" sz="3000" dirty="0" err="1"/>
              <a:t>uzmanlık</a:t>
            </a:r>
            <a:r>
              <a:rPr lang="en-US" sz="3000" dirty="0"/>
              <a:t> </a:t>
            </a:r>
            <a:r>
              <a:rPr lang="en-US" sz="3000" dirty="0" err="1"/>
              <a:t>eğitimi</a:t>
            </a:r>
            <a:r>
              <a:rPr lang="en-US" sz="3000" dirty="0"/>
              <a:t> </a:t>
            </a:r>
            <a:r>
              <a:rPr lang="en-US" sz="3000" dirty="0" err="1"/>
              <a:t>vermektedir</a:t>
            </a:r>
            <a:r>
              <a:rPr lang="en-US" sz="3000" dirty="0"/>
              <a:t>. </a:t>
            </a:r>
          </a:p>
          <a:p>
            <a:pPr>
              <a:spcAft>
                <a:spcPts val="1200"/>
              </a:spcAft>
            </a:pPr>
            <a:r>
              <a:rPr lang="en-US" sz="3000" dirty="0"/>
              <a:t>1 </a:t>
            </a:r>
            <a:r>
              <a:rPr lang="en-US" sz="3000" dirty="0" err="1"/>
              <a:t>milyon</a:t>
            </a:r>
            <a:r>
              <a:rPr lang="en-US" sz="3000" dirty="0"/>
              <a:t> </a:t>
            </a:r>
            <a:r>
              <a:rPr lang="en-US" sz="3000" dirty="0" err="1"/>
              <a:t>nüfus</a:t>
            </a:r>
            <a:r>
              <a:rPr lang="en-US" sz="3000" dirty="0"/>
              <a:t> </a:t>
            </a:r>
            <a:r>
              <a:rPr lang="en-US" sz="3000" dirty="0" err="1"/>
              <a:t>başına</a:t>
            </a:r>
            <a:r>
              <a:rPr lang="en-US" sz="3000" dirty="0"/>
              <a:t> </a:t>
            </a:r>
            <a:r>
              <a:rPr lang="en-US" sz="3000" dirty="0" err="1"/>
              <a:t>düşen</a:t>
            </a:r>
            <a:r>
              <a:rPr lang="en-US" sz="3000" dirty="0"/>
              <a:t> tıp </a:t>
            </a:r>
            <a:r>
              <a:rPr lang="en-US" sz="3000" dirty="0" err="1"/>
              <a:t>fakültesi</a:t>
            </a:r>
            <a:r>
              <a:rPr lang="en-US" sz="3000" dirty="0"/>
              <a:t> </a:t>
            </a:r>
            <a:r>
              <a:rPr lang="en-US" sz="3000" dirty="0" err="1"/>
              <a:t>sayısı</a:t>
            </a:r>
            <a:r>
              <a:rPr lang="en-US" sz="3000" dirty="0"/>
              <a:t> </a:t>
            </a:r>
            <a:r>
              <a:rPr lang="en-US" sz="3000" dirty="0" err="1"/>
              <a:t>Avrupa’da</a:t>
            </a:r>
            <a:r>
              <a:rPr lang="en-US" sz="3000" dirty="0"/>
              <a:t> 0.54, </a:t>
            </a:r>
            <a:r>
              <a:rPr lang="en-US" sz="3000" dirty="0" err="1"/>
              <a:t>Kuzey</a:t>
            </a:r>
            <a:r>
              <a:rPr lang="en-US" sz="3000" dirty="0"/>
              <a:t> </a:t>
            </a:r>
            <a:r>
              <a:rPr lang="en-US" sz="3000" dirty="0" err="1"/>
              <a:t>Amerika’da</a:t>
            </a:r>
            <a:r>
              <a:rPr lang="en-US" sz="3000" dirty="0"/>
              <a:t> 0.60 </a:t>
            </a:r>
            <a:r>
              <a:rPr lang="en-US" sz="3000" dirty="0" err="1"/>
              <a:t>iken</a:t>
            </a:r>
            <a:r>
              <a:rPr lang="en-US" sz="3000" dirty="0"/>
              <a:t> </a:t>
            </a:r>
            <a:r>
              <a:rPr lang="en-US" sz="3000" dirty="0" err="1"/>
              <a:t>Türkiye’de</a:t>
            </a:r>
            <a:r>
              <a:rPr lang="en-US" sz="3000" dirty="0"/>
              <a:t> </a:t>
            </a:r>
            <a:r>
              <a:rPr lang="en-US" sz="3000" dirty="0" err="1"/>
              <a:t>bu</a:t>
            </a:r>
            <a:r>
              <a:rPr lang="en-US" sz="3000" dirty="0"/>
              <a:t> </a:t>
            </a:r>
            <a:r>
              <a:rPr lang="en-US" sz="3000" dirty="0" err="1"/>
              <a:t>sayı</a:t>
            </a:r>
            <a:r>
              <a:rPr lang="en-US" sz="3000" dirty="0"/>
              <a:t> 1.16’ya </a:t>
            </a:r>
            <a:r>
              <a:rPr lang="en-US" sz="3000" dirty="0" err="1"/>
              <a:t>ulaştı</a:t>
            </a:r>
            <a:r>
              <a:rPr lang="en-US" sz="3000" dirty="0"/>
              <a:t> </a:t>
            </a:r>
            <a:endParaRPr lang="tr-TR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32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353616"/>
            <a:ext cx="9144000" cy="1270000"/>
          </a:xfrm>
        </p:spPr>
        <p:txBody>
          <a:bodyPr/>
          <a:lstStyle/>
          <a:p>
            <a:r>
              <a:rPr lang="tr-TR" sz="3600" dirty="0"/>
              <a:t>Üniversite Hastanesi Devlet Hastaneleri ile </a:t>
            </a:r>
            <a:r>
              <a:rPr lang="tr-TR" sz="3600" dirty="0" smtClean="0"/>
              <a:t>Birleşiyor!</a:t>
            </a:r>
            <a:endParaRPr lang="tr-T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480" y="1793776"/>
            <a:ext cx="8928992" cy="502884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 err="1">
                <a:latin typeface="Calibri"/>
                <a:cs typeface="Calibri"/>
              </a:rPr>
              <a:t>Vali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İzzettin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 smtClean="0">
                <a:latin typeface="Calibri"/>
                <a:cs typeface="Calibri"/>
              </a:rPr>
              <a:t>Küçük</a:t>
            </a:r>
            <a:r>
              <a:rPr lang="en-US" sz="3200" dirty="0" smtClean="0">
                <a:latin typeface="Calibri"/>
                <a:cs typeface="Calibri"/>
              </a:rPr>
              <a:t>: </a:t>
            </a:r>
          </a:p>
          <a:p>
            <a:pPr marL="0" indent="0">
              <a:buNone/>
            </a:pPr>
            <a:r>
              <a:rPr lang="en-US" sz="3200" dirty="0" smtClean="0">
                <a:latin typeface="Calibri"/>
                <a:cs typeface="Calibri"/>
              </a:rPr>
              <a:t>	“</a:t>
            </a:r>
            <a:r>
              <a:rPr lang="en-US" sz="3200" dirty="0" err="1">
                <a:latin typeface="Calibri"/>
                <a:cs typeface="Calibri"/>
              </a:rPr>
              <a:t>İnşallah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birkaç</a:t>
            </a:r>
            <a:r>
              <a:rPr lang="en-US" sz="3200" dirty="0">
                <a:latin typeface="Calibri"/>
                <a:cs typeface="Calibri"/>
              </a:rPr>
              <a:t> ay </a:t>
            </a:r>
            <a:r>
              <a:rPr lang="en-US" sz="3200" dirty="0" err="1">
                <a:latin typeface="Calibri"/>
                <a:cs typeface="Calibri"/>
              </a:rPr>
              <a:t>içerisinde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üniversite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	</a:t>
            </a:r>
            <a:r>
              <a:rPr lang="en-US" sz="3200" dirty="0" err="1" smtClean="0">
                <a:latin typeface="Calibri"/>
                <a:cs typeface="Calibri"/>
              </a:rPr>
              <a:t>hastanemiz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devreye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girecek</a:t>
            </a:r>
            <a:r>
              <a:rPr lang="en-US" sz="3200" dirty="0">
                <a:latin typeface="Calibri"/>
                <a:cs typeface="Calibri"/>
              </a:rPr>
              <a:t>. </a:t>
            </a:r>
            <a:r>
              <a:rPr lang="en-US" sz="3200" dirty="0" err="1">
                <a:latin typeface="Calibri"/>
                <a:cs typeface="Calibri"/>
              </a:rPr>
              <a:t>Üniversite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	</a:t>
            </a:r>
            <a:r>
              <a:rPr lang="en-US" sz="3200" dirty="0" err="1" smtClean="0">
                <a:latin typeface="Calibri"/>
                <a:cs typeface="Calibri"/>
              </a:rPr>
              <a:t>hastanemizin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devreye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girebilmesi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 smtClean="0">
                <a:latin typeface="Calibri"/>
                <a:cs typeface="Calibri"/>
              </a:rPr>
              <a:t>için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 smtClean="0">
                <a:latin typeface="Calibri"/>
                <a:cs typeface="Calibri"/>
              </a:rPr>
              <a:t>Sağlık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	</a:t>
            </a:r>
            <a:r>
              <a:rPr lang="en-US" sz="3200" dirty="0" err="1" smtClean="0">
                <a:latin typeface="Calibri"/>
                <a:cs typeface="Calibri"/>
              </a:rPr>
              <a:t>Bakanlığı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ile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üniversitemiz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bir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 smtClean="0">
                <a:latin typeface="Calibri"/>
                <a:cs typeface="Calibri"/>
              </a:rPr>
              <a:t>protokol</a:t>
            </a:r>
            <a:r>
              <a:rPr lang="en-US" sz="3200" dirty="0" smtClean="0">
                <a:latin typeface="Calibri"/>
                <a:cs typeface="Calibri"/>
              </a:rPr>
              <a:t> 	</a:t>
            </a:r>
            <a:r>
              <a:rPr lang="en-US" sz="3200" dirty="0" err="1" smtClean="0">
                <a:latin typeface="Calibri"/>
                <a:cs typeface="Calibri"/>
              </a:rPr>
              <a:t>yapıyor</a:t>
            </a:r>
            <a:r>
              <a:rPr lang="en-US" sz="3200" dirty="0">
                <a:latin typeface="Calibri"/>
                <a:cs typeface="Calibri"/>
              </a:rPr>
              <a:t>. </a:t>
            </a:r>
            <a:r>
              <a:rPr lang="en-US" sz="3200" dirty="0" err="1">
                <a:latin typeface="Calibri"/>
                <a:cs typeface="Calibri"/>
              </a:rPr>
              <a:t>Protokolün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esası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bu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 smtClean="0">
                <a:latin typeface="Calibri"/>
                <a:cs typeface="Calibri"/>
              </a:rPr>
              <a:t>hastaneyi</a:t>
            </a:r>
            <a:r>
              <a:rPr lang="en-US" sz="3200" dirty="0">
                <a:latin typeface="Calibri"/>
                <a:cs typeface="Calibri"/>
              </a:rPr>
              <a:t>, </a:t>
            </a:r>
            <a:r>
              <a:rPr lang="en-US" sz="3200" dirty="0" smtClean="0">
                <a:latin typeface="Calibri"/>
                <a:cs typeface="Calibri"/>
              </a:rPr>
              <a:t>	</a:t>
            </a:r>
            <a:r>
              <a:rPr lang="en-US" sz="3200" dirty="0" err="1" smtClean="0">
                <a:latin typeface="Calibri"/>
                <a:cs typeface="Calibri"/>
              </a:rPr>
              <a:t>teknik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adıyla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afiliasyon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yoluyla</a:t>
            </a:r>
            <a:r>
              <a:rPr lang="en-US" sz="3200" dirty="0">
                <a:latin typeface="Calibri"/>
                <a:cs typeface="Calibri"/>
              </a:rPr>
              <a:t>, </a:t>
            </a:r>
            <a:r>
              <a:rPr lang="en-US" sz="3200" dirty="0" err="1" smtClean="0">
                <a:latin typeface="Calibri"/>
                <a:cs typeface="Calibri"/>
              </a:rPr>
              <a:t>açmak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  <a:r>
              <a:rPr lang="en-US" sz="3200" dirty="0" err="1">
                <a:latin typeface="Calibri"/>
                <a:cs typeface="Calibri"/>
              </a:rPr>
              <a:t>ve</a:t>
            </a:r>
            <a:r>
              <a:rPr lang="en-US" sz="3200" dirty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	</a:t>
            </a:r>
            <a:r>
              <a:rPr lang="en-US" sz="3200" dirty="0" err="1" smtClean="0">
                <a:latin typeface="Calibri"/>
                <a:cs typeface="Calibri"/>
              </a:rPr>
              <a:t>çalıştırmaktır</a:t>
            </a:r>
            <a:r>
              <a:rPr lang="en-US" sz="3200" dirty="0" smtClean="0">
                <a:latin typeface="Calibri"/>
                <a:cs typeface="Calibri"/>
              </a:rPr>
              <a:t>.”</a:t>
            </a:r>
            <a:endParaRPr lang="tr-TR" sz="3200" dirty="0">
              <a:latin typeface="Calibri"/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509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497632"/>
            <a:ext cx="9144000" cy="1270000"/>
          </a:xfrm>
        </p:spPr>
        <p:txBody>
          <a:bodyPr/>
          <a:lstStyle/>
          <a:p>
            <a:r>
              <a:rPr lang="en-US" sz="4000" dirty="0" err="1">
                <a:latin typeface="Calibri" pitchFamily="34" charset="0"/>
              </a:rPr>
              <a:t>Birlikte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Kullanım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ve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İşbirliğinde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Güncel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Yaklaşımlar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</a:rPr>
              <a:t>Sempozyumu</a:t>
            </a:r>
            <a:endParaRPr lang="en-US" sz="40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081808"/>
            <a:ext cx="9144000" cy="5028848"/>
          </a:xfrm>
        </p:spPr>
        <p:txBody>
          <a:bodyPr/>
          <a:lstStyle/>
          <a:p>
            <a:pPr marL="0" indent="0" algn="ctr">
              <a:buNone/>
            </a:pPr>
            <a:r>
              <a:rPr lang="en-US" sz="3400" dirty="0">
                <a:latin typeface="Calibri" pitchFamily="34" charset="0"/>
              </a:rPr>
              <a:t>7 Nisan 2014</a:t>
            </a:r>
          </a:p>
          <a:p>
            <a:pPr marL="0" indent="0" algn="ctr">
              <a:buNone/>
            </a:pPr>
            <a:r>
              <a:rPr lang="en-US" sz="3400" dirty="0">
                <a:latin typeface="Calibri" pitchFamily="34" charset="0"/>
              </a:rPr>
              <a:t>İzmir </a:t>
            </a:r>
            <a:r>
              <a:rPr lang="en-US" sz="3400" dirty="0" err="1">
                <a:latin typeface="Calibri" pitchFamily="34" charset="0"/>
              </a:rPr>
              <a:t>Katip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Çelebi</a:t>
            </a:r>
            <a:r>
              <a:rPr lang="en-US" sz="3400" dirty="0">
                <a:latin typeface="Calibri" pitchFamily="34" charset="0"/>
              </a:rPr>
              <a:t> </a:t>
            </a:r>
            <a:r>
              <a:rPr lang="en-US" sz="3400" dirty="0" err="1">
                <a:latin typeface="Calibri" pitchFamily="34" charset="0"/>
              </a:rPr>
              <a:t>Üniv</a:t>
            </a:r>
            <a:r>
              <a:rPr lang="en-US" sz="3400" dirty="0">
                <a:latin typeface="Calibri" pitchFamily="34" charset="0"/>
              </a:rPr>
              <a:t>. Atatürk EAH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3576" y="3593976"/>
            <a:ext cx="3035300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32128" y="3737993"/>
            <a:ext cx="2366640" cy="2276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65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840551"/>
          </a:xfrm>
        </p:spPr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Protokol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Sonrası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Sorunlar</a:t>
            </a:r>
            <a:r>
              <a:rPr lang="en-US" sz="4000" dirty="0">
                <a:latin typeface="Calibri"/>
                <a:cs typeface="Calibri"/>
              </a:rPr>
              <a:t> - </a:t>
            </a:r>
            <a:r>
              <a:rPr lang="en-US" sz="4000" i="1" dirty="0">
                <a:latin typeface="Calibri"/>
                <a:cs typeface="Calibri"/>
              </a:rPr>
              <a:t>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6" y="1289720"/>
            <a:ext cx="9108504" cy="5544616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/>
              <a:t>Protokol</a:t>
            </a:r>
            <a:r>
              <a:rPr lang="en-US" sz="2800" dirty="0"/>
              <a:t> </a:t>
            </a:r>
            <a:r>
              <a:rPr lang="en-US" sz="2800" dirty="0" err="1"/>
              <a:t>ile</a:t>
            </a:r>
            <a:r>
              <a:rPr lang="en-US" sz="2800" dirty="0"/>
              <a:t> </a:t>
            </a:r>
            <a:r>
              <a:rPr lang="en-US" sz="2800" dirty="0" err="1"/>
              <a:t>birlikte</a:t>
            </a:r>
            <a:r>
              <a:rPr lang="en-US" sz="2800" dirty="0"/>
              <a:t>, </a:t>
            </a:r>
            <a:r>
              <a:rPr lang="en-US" sz="2800" dirty="0" err="1"/>
              <a:t>öncelikle</a:t>
            </a:r>
            <a:r>
              <a:rPr lang="en-US" sz="2800" dirty="0"/>
              <a:t> </a:t>
            </a:r>
            <a:r>
              <a:rPr lang="en-US" sz="2800" dirty="0" err="1"/>
              <a:t>Bakanlığa</a:t>
            </a:r>
            <a:r>
              <a:rPr lang="en-US" sz="2800" dirty="0"/>
              <a:t> </a:t>
            </a:r>
            <a:r>
              <a:rPr lang="en-US" sz="2800" dirty="0" err="1"/>
              <a:t>yakın</a:t>
            </a:r>
            <a:r>
              <a:rPr lang="en-US" sz="2800" dirty="0"/>
              <a:t> </a:t>
            </a:r>
            <a:r>
              <a:rPr lang="en-US" sz="2800" dirty="0" err="1"/>
              <a:t>eğiticilerin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</a:t>
            </a:r>
            <a:r>
              <a:rPr lang="en-US" sz="2800" dirty="0" err="1"/>
              <a:t>kadrolara</a:t>
            </a:r>
            <a:r>
              <a:rPr lang="en-US" sz="2800" dirty="0"/>
              <a:t> </a:t>
            </a:r>
            <a:r>
              <a:rPr lang="en-US" sz="2800" dirty="0" err="1"/>
              <a:t>geçirilerek</a:t>
            </a:r>
            <a:r>
              <a:rPr lang="en-US" sz="2800" dirty="0"/>
              <a:t> </a:t>
            </a:r>
            <a:r>
              <a:rPr lang="en-US" sz="2800" dirty="0" err="1"/>
              <a:t>yükseltilmeleri</a:t>
            </a:r>
            <a:r>
              <a:rPr lang="en-US" sz="2800" dirty="0"/>
              <a:t> </a:t>
            </a:r>
            <a:r>
              <a:rPr lang="en-US" sz="2800" dirty="0" err="1"/>
              <a:t>sağlanıyor</a:t>
            </a:r>
            <a:endParaRPr lang="en-US" sz="28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/>
              <a:t>EAH'deki</a:t>
            </a:r>
            <a:r>
              <a:rPr lang="en-US" sz="2800" dirty="0"/>
              <a:t> </a:t>
            </a:r>
            <a:r>
              <a:rPr lang="en-US" sz="2800" dirty="0" err="1"/>
              <a:t>eğitim</a:t>
            </a:r>
            <a:r>
              <a:rPr lang="en-US" sz="2800" dirty="0"/>
              <a:t> </a:t>
            </a:r>
            <a:r>
              <a:rPr lang="en-US" sz="2800" dirty="0" err="1"/>
              <a:t>görevlileri</a:t>
            </a:r>
            <a:r>
              <a:rPr lang="en-US" sz="2800" dirty="0"/>
              <a:t> </a:t>
            </a:r>
            <a:r>
              <a:rPr lang="en-US" sz="2800" dirty="0" err="1"/>
              <a:t>ile</a:t>
            </a:r>
            <a:r>
              <a:rPr lang="en-US" sz="2800" dirty="0"/>
              <a:t> </a:t>
            </a:r>
            <a:r>
              <a:rPr lang="en-US" sz="2800" dirty="0" err="1"/>
              <a:t>üniversitedeki</a:t>
            </a:r>
            <a:r>
              <a:rPr lang="en-US" sz="2800" dirty="0"/>
              <a:t> </a:t>
            </a:r>
            <a:r>
              <a:rPr lang="en-US" sz="2800" dirty="0" err="1"/>
              <a:t>akademik</a:t>
            </a:r>
            <a:r>
              <a:rPr lang="en-US" sz="2800" dirty="0"/>
              <a:t> </a:t>
            </a:r>
            <a:r>
              <a:rPr lang="en-US" sz="2800" dirty="0" err="1"/>
              <a:t>personel</a:t>
            </a:r>
            <a:r>
              <a:rPr lang="en-US" sz="2800" dirty="0"/>
              <a:t> </a:t>
            </a:r>
            <a:r>
              <a:rPr lang="en-US" sz="2800" dirty="0" err="1"/>
              <a:t>arasında</a:t>
            </a:r>
            <a:r>
              <a:rPr lang="en-US" sz="2800" dirty="0"/>
              <a:t> </a:t>
            </a:r>
            <a:r>
              <a:rPr lang="en-US" sz="2800" dirty="0" err="1"/>
              <a:t>özlük</a:t>
            </a:r>
            <a:r>
              <a:rPr lang="en-US" sz="2800" dirty="0"/>
              <a:t> </a:t>
            </a:r>
            <a:r>
              <a:rPr lang="en-US" sz="2800" dirty="0" err="1"/>
              <a:t>hakları</a:t>
            </a:r>
            <a:r>
              <a:rPr lang="en-US" sz="2800" dirty="0"/>
              <a:t> </a:t>
            </a:r>
            <a:r>
              <a:rPr lang="en-US" sz="2800" dirty="0" err="1"/>
              <a:t>açısından</a:t>
            </a:r>
            <a:r>
              <a:rPr lang="en-US" sz="2800" dirty="0"/>
              <a:t> </a:t>
            </a:r>
            <a:r>
              <a:rPr lang="en-US" sz="2800" dirty="0" err="1"/>
              <a:t>üniversitedekilerin</a:t>
            </a:r>
            <a:r>
              <a:rPr lang="en-US" sz="2800" dirty="0"/>
              <a:t> </a:t>
            </a:r>
            <a:r>
              <a:rPr lang="en-US" sz="2800" dirty="0" err="1"/>
              <a:t>lehine</a:t>
            </a:r>
            <a:r>
              <a:rPr lang="en-US" sz="2800" dirty="0"/>
              <a:t> </a:t>
            </a:r>
            <a:r>
              <a:rPr lang="en-US" sz="2800" dirty="0" err="1"/>
              <a:t>önemli</a:t>
            </a:r>
            <a:r>
              <a:rPr lang="en-US" sz="2800" dirty="0"/>
              <a:t> </a:t>
            </a:r>
            <a:r>
              <a:rPr lang="en-US" sz="2800" dirty="0" err="1"/>
              <a:t>farklılıklar</a:t>
            </a:r>
            <a:r>
              <a:rPr lang="en-US" sz="2800" dirty="0"/>
              <a:t> </a:t>
            </a:r>
            <a:r>
              <a:rPr lang="en-US" sz="2800" dirty="0" err="1"/>
              <a:t>var</a:t>
            </a:r>
            <a:r>
              <a:rPr lang="en-US" sz="2800" dirty="0"/>
              <a:t>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/>
              <a:t>Döner</a:t>
            </a:r>
            <a:r>
              <a:rPr lang="en-US" sz="2800" dirty="0"/>
              <a:t> </a:t>
            </a:r>
            <a:r>
              <a:rPr lang="en-US" sz="2800" dirty="0" err="1"/>
              <a:t>sermaye</a:t>
            </a:r>
            <a:r>
              <a:rPr lang="en-US" sz="2800" dirty="0"/>
              <a:t> </a:t>
            </a:r>
            <a:r>
              <a:rPr lang="en-US" sz="2800" dirty="0" err="1"/>
              <a:t>dağıtımı</a:t>
            </a:r>
            <a:r>
              <a:rPr lang="en-US" sz="2800" dirty="0"/>
              <a:t> </a:t>
            </a:r>
            <a:r>
              <a:rPr lang="en-US" sz="2800" dirty="0" err="1"/>
              <a:t>eşit</a:t>
            </a:r>
            <a:r>
              <a:rPr lang="en-US" sz="2800" dirty="0"/>
              <a:t> </a:t>
            </a:r>
            <a:r>
              <a:rPr lang="en-US" sz="2800" dirty="0" err="1"/>
              <a:t>değil</a:t>
            </a:r>
            <a:r>
              <a:rPr lang="en-US" sz="2800" dirty="0"/>
              <a:t>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/>
              <a:t>Eğitim</a:t>
            </a:r>
            <a:r>
              <a:rPr lang="en-US" sz="2800" dirty="0"/>
              <a:t> </a:t>
            </a:r>
            <a:r>
              <a:rPr lang="en-US" sz="2800" dirty="0" err="1"/>
              <a:t>görevlileri</a:t>
            </a:r>
            <a:r>
              <a:rPr lang="en-US" sz="2800" dirty="0"/>
              <a:t> </a:t>
            </a:r>
            <a:r>
              <a:rPr lang="en-US" sz="2800" dirty="0" err="1"/>
              <a:t>arasında</a:t>
            </a:r>
            <a:r>
              <a:rPr lang="en-US" sz="2800" dirty="0"/>
              <a:t> </a:t>
            </a:r>
            <a:r>
              <a:rPr lang="en-US" sz="2800" dirty="0" err="1"/>
              <a:t>aidiyet</a:t>
            </a:r>
            <a:r>
              <a:rPr lang="en-US" sz="2800" dirty="0"/>
              <a:t> </a:t>
            </a:r>
            <a:r>
              <a:rPr lang="en-US" sz="2800" dirty="0" err="1"/>
              <a:t>duygusu</a:t>
            </a:r>
            <a:r>
              <a:rPr lang="en-US" sz="2800" dirty="0"/>
              <a:t> </a:t>
            </a:r>
            <a:r>
              <a:rPr lang="en-US" sz="2800" dirty="0" err="1"/>
              <a:t>zedeleniyor</a:t>
            </a:r>
            <a:endParaRPr lang="en-US" sz="28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/>
              <a:t>Dışlanmışlık</a:t>
            </a:r>
            <a:r>
              <a:rPr lang="en-US" sz="2800" dirty="0"/>
              <a:t> </a:t>
            </a:r>
            <a:r>
              <a:rPr lang="en-US" sz="2800" dirty="0" err="1"/>
              <a:t>ve</a:t>
            </a:r>
            <a:r>
              <a:rPr lang="en-US" sz="2800" dirty="0"/>
              <a:t> </a:t>
            </a:r>
            <a:r>
              <a:rPr lang="en-US" sz="2800" dirty="0" err="1"/>
              <a:t>değersizlik</a:t>
            </a:r>
            <a:r>
              <a:rPr lang="en-US" sz="2800" dirty="0"/>
              <a:t> </a:t>
            </a:r>
            <a:r>
              <a:rPr lang="en-US" sz="2800" dirty="0" err="1"/>
              <a:t>duyguları</a:t>
            </a:r>
            <a:r>
              <a:rPr lang="en-US" sz="2800" dirty="0"/>
              <a:t> </a:t>
            </a:r>
            <a:r>
              <a:rPr lang="en-US" sz="2800" dirty="0" err="1"/>
              <a:t>yaşanıyor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7799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353616"/>
            <a:ext cx="9144000" cy="912559"/>
          </a:xfrm>
        </p:spPr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Protokol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Sonrası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Sorunlar</a:t>
            </a:r>
            <a:r>
              <a:rPr lang="en-US" sz="4000" dirty="0">
                <a:latin typeface="Calibri"/>
                <a:cs typeface="Calibri"/>
              </a:rPr>
              <a:t> - </a:t>
            </a:r>
            <a:r>
              <a:rPr lang="en-US" sz="4000" i="1" dirty="0">
                <a:latin typeface="Calibri"/>
                <a:cs typeface="Calibri"/>
              </a:rPr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505744"/>
            <a:ext cx="9144000" cy="4896544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700" dirty="0" err="1"/>
              <a:t>Özlük</a:t>
            </a:r>
            <a:r>
              <a:rPr lang="en-US" sz="2700" dirty="0"/>
              <a:t> </a:t>
            </a:r>
            <a:r>
              <a:rPr lang="en-US" sz="2700" dirty="0" err="1"/>
              <a:t>haklarındaki</a:t>
            </a:r>
            <a:r>
              <a:rPr lang="en-US" sz="2700" dirty="0"/>
              <a:t> </a:t>
            </a:r>
            <a:r>
              <a:rPr lang="en-US" sz="2700" dirty="0" err="1"/>
              <a:t>farklılıklar</a:t>
            </a:r>
            <a:r>
              <a:rPr lang="en-US" sz="2700" dirty="0"/>
              <a:t>, </a:t>
            </a:r>
            <a:r>
              <a:rPr lang="en-US" sz="2700" dirty="0" err="1"/>
              <a:t>eğitim</a:t>
            </a:r>
            <a:r>
              <a:rPr lang="en-US" sz="2700" dirty="0"/>
              <a:t> </a:t>
            </a:r>
            <a:r>
              <a:rPr lang="en-US" sz="2700" dirty="0" err="1"/>
              <a:t>görevlilerinde</a:t>
            </a:r>
            <a:r>
              <a:rPr lang="en-US" sz="2700" dirty="0"/>
              <a:t> </a:t>
            </a:r>
            <a:r>
              <a:rPr lang="en-US" sz="2700" dirty="0" err="1"/>
              <a:t>sürekli</a:t>
            </a:r>
            <a:r>
              <a:rPr lang="en-US" sz="2700" dirty="0"/>
              <a:t> </a:t>
            </a:r>
            <a:r>
              <a:rPr lang="en-US" sz="2700" dirty="0" err="1"/>
              <a:t>bir</a:t>
            </a:r>
            <a:r>
              <a:rPr lang="en-US" sz="2700" dirty="0"/>
              <a:t> tıp </a:t>
            </a:r>
            <a:r>
              <a:rPr lang="en-US" sz="2700" dirty="0" err="1"/>
              <a:t>fakültesine</a:t>
            </a:r>
            <a:r>
              <a:rPr lang="en-US" sz="2700" dirty="0"/>
              <a:t> </a:t>
            </a:r>
            <a:r>
              <a:rPr lang="en-US" sz="2700" dirty="0" err="1"/>
              <a:t>geçiş</a:t>
            </a:r>
            <a:r>
              <a:rPr lang="en-US" sz="2700" dirty="0"/>
              <a:t> </a:t>
            </a:r>
            <a:r>
              <a:rPr lang="en-US" sz="2700" dirty="0" err="1"/>
              <a:t>beklentisi</a:t>
            </a:r>
            <a:r>
              <a:rPr lang="en-US" sz="2700" dirty="0"/>
              <a:t> </a:t>
            </a:r>
            <a:r>
              <a:rPr lang="en-US" sz="2700" dirty="0" err="1"/>
              <a:t>oluşturmuş</a:t>
            </a:r>
            <a:r>
              <a:rPr lang="en-US" sz="2700" dirty="0"/>
              <a:t> </a:t>
            </a:r>
            <a:r>
              <a:rPr lang="en-US" sz="2700" dirty="0" err="1"/>
              <a:t>durumda</a:t>
            </a:r>
            <a:r>
              <a:rPr lang="en-US" sz="2700" dirty="0"/>
              <a:t> 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700" dirty="0" err="1"/>
              <a:t>Sağlık</a:t>
            </a:r>
            <a:r>
              <a:rPr lang="en-US" sz="2700" dirty="0"/>
              <a:t> </a:t>
            </a:r>
            <a:r>
              <a:rPr lang="en-US" sz="2700" dirty="0" err="1"/>
              <a:t>hizmetinin</a:t>
            </a:r>
            <a:r>
              <a:rPr lang="en-US" sz="2700" dirty="0"/>
              <a:t> </a:t>
            </a:r>
            <a:r>
              <a:rPr lang="en-US" sz="2700" dirty="0" err="1"/>
              <a:t>yükü</a:t>
            </a:r>
            <a:r>
              <a:rPr lang="en-US" sz="2700" dirty="0"/>
              <a:t>, </a:t>
            </a:r>
            <a:r>
              <a:rPr lang="en-US" sz="2700" dirty="0" err="1"/>
              <a:t>sorumluluğu</a:t>
            </a:r>
            <a:r>
              <a:rPr lang="en-US" sz="2700" dirty="0"/>
              <a:t> </a:t>
            </a:r>
            <a:r>
              <a:rPr lang="en-US" sz="2700" dirty="0" err="1"/>
              <a:t>ve</a:t>
            </a:r>
            <a:r>
              <a:rPr lang="en-US" sz="2700" dirty="0"/>
              <a:t> </a:t>
            </a:r>
            <a:r>
              <a:rPr lang="en-US" sz="2700" dirty="0" err="1"/>
              <a:t>riskleri</a:t>
            </a:r>
            <a:r>
              <a:rPr lang="en-US" sz="2700" dirty="0"/>
              <a:t> </a:t>
            </a:r>
            <a:r>
              <a:rPr lang="en-US" sz="2700" dirty="0" err="1"/>
              <a:t>büyük</a:t>
            </a:r>
            <a:r>
              <a:rPr lang="en-US" sz="2700" dirty="0"/>
              <a:t> </a:t>
            </a:r>
            <a:r>
              <a:rPr lang="en-US" sz="2700" dirty="0" err="1"/>
              <a:t>oranda</a:t>
            </a:r>
            <a:r>
              <a:rPr lang="en-US" sz="2700" dirty="0"/>
              <a:t> EAH </a:t>
            </a:r>
            <a:r>
              <a:rPr lang="en-US" sz="2700" dirty="0" err="1"/>
              <a:t>kadroları</a:t>
            </a:r>
            <a:r>
              <a:rPr lang="en-US" sz="2700" dirty="0"/>
              <a:t> </a:t>
            </a:r>
            <a:r>
              <a:rPr lang="en-US" sz="2700" dirty="0" err="1"/>
              <a:t>tarafından</a:t>
            </a:r>
            <a:r>
              <a:rPr lang="en-US" sz="2700" dirty="0"/>
              <a:t> </a:t>
            </a:r>
            <a:r>
              <a:rPr lang="en-US" sz="2700" dirty="0" err="1"/>
              <a:t>üstleniliyor</a:t>
            </a:r>
            <a:endParaRPr lang="en-US" sz="2700" dirty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700" dirty="0" err="1"/>
              <a:t>Sağlık</a:t>
            </a:r>
            <a:r>
              <a:rPr lang="en-US" sz="2700" dirty="0"/>
              <a:t> </a:t>
            </a:r>
            <a:r>
              <a:rPr lang="en-US" sz="2700" dirty="0" err="1"/>
              <a:t>hizmeti</a:t>
            </a:r>
            <a:r>
              <a:rPr lang="en-US" sz="2700" dirty="0"/>
              <a:t> </a:t>
            </a:r>
            <a:r>
              <a:rPr lang="en-US" sz="2700" dirty="0" err="1"/>
              <a:t>yükü</a:t>
            </a:r>
            <a:r>
              <a:rPr lang="en-US" sz="2700" dirty="0"/>
              <a:t> </a:t>
            </a:r>
            <a:r>
              <a:rPr lang="en-US" sz="2700" dirty="0" err="1"/>
              <a:t>ağırlıklı</a:t>
            </a:r>
            <a:r>
              <a:rPr lang="en-US" sz="2700" dirty="0"/>
              <a:t> </a:t>
            </a:r>
            <a:r>
              <a:rPr lang="en-US" sz="2700" dirty="0" err="1"/>
              <a:t>olarak</a:t>
            </a:r>
            <a:r>
              <a:rPr lang="en-US" sz="2700" dirty="0"/>
              <a:t> </a:t>
            </a:r>
            <a:r>
              <a:rPr lang="en-US" sz="2700" dirty="0" err="1"/>
              <a:t>asistanların</a:t>
            </a:r>
            <a:r>
              <a:rPr lang="en-US" sz="2700" dirty="0"/>
              <a:t> </a:t>
            </a:r>
            <a:r>
              <a:rPr lang="en-US" sz="2700" dirty="0" err="1"/>
              <a:t>üzerinde</a:t>
            </a:r>
            <a:r>
              <a:rPr lang="en-US" sz="2700" dirty="0"/>
              <a:t> 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700" dirty="0" err="1"/>
              <a:t>Protokol</a:t>
            </a:r>
            <a:r>
              <a:rPr lang="en-US" sz="2700" dirty="0"/>
              <a:t> </a:t>
            </a:r>
            <a:r>
              <a:rPr lang="en-US" sz="2700" dirty="0" err="1"/>
              <a:t>öncesinde</a:t>
            </a:r>
            <a:r>
              <a:rPr lang="en-US" sz="2700" dirty="0"/>
              <a:t> </a:t>
            </a:r>
            <a:r>
              <a:rPr lang="en-US" sz="2700" dirty="0" err="1"/>
              <a:t>sağlık</a:t>
            </a:r>
            <a:r>
              <a:rPr lang="en-US" sz="2700" dirty="0"/>
              <a:t> </a:t>
            </a:r>
            <a:r>
              <a:rPr lang="en-US" sz="2700" dirty="0" err="1"/>
              <a:t>çalışanları</a:t>
            </a:r>
            <a:r>
              <a:rPr lang="en-US" sz="2700" dirty="0"/>
              <a:t> </a:t>
            </a:r>
            <a:r>
              <a:rPr lang="en-US" sz="2700" dirty="0" err="1"/>
              <a:t>arasında</a:t>
            </a:r>
            <a:r>
              <a:rPr lang="en-US" sz="2700" dirty="0"/>
              <a:t> </a:t>
            </a:r>
            <a:r>
              <a:rPr lang="en-US" sz="2700" dirty="0" err="1"/>
              <a:t>işbirliği</a:t>
            </a:r>
            <a:r>
              <a:rPr lang="en-US" sz="2700" dirty="0"/>
              <a:t> </a:t>
            </a:r>
            <a:r>
              <a:rPr lang="en-US" sz="2700" dirty="0" err="1"/>
              <a:t>ve</a:t>
            </a:r>
            <a:r>
              <a:rPr lang="en-US" sz="2700" dirty="0"/>
              <a:t> </a:t>
            </a:r>
            <a:r>
              <a:rPr lang="en-US" sz="2700" dirty="0" err="1"/>
              <a:t>çalışma</a:t>
            </a:r>
            <a:r>
              <a:rPr lang="en-US" sz="2700" dirty="0"/>
              <a:t> </a:t>
            </a:r>
            <a:r>
              <a:rPr lang="en-US" sz="2700" dirty="0" err="1"/>
              <a:t>barışı</a:t>
            </a:r>
            <a:r>
              <a:rPr lang="en-US" sz="2700" dirty="0"/>
              <a:t> </a:t>
            </a:r>
            <a:r>
              <a:rPr lang="en-US" sz="2700" dirty="0" err="1"/>
              <a:t>şimdiki</a:t>
            </a:r>
            <a:r>
              <a:rPr lang="en-US" sz="2700" dirty="0"/>
              <a:t> </a:t>
            </a:r>
            <a:r>
              <a:rPr lang="en-US" sz="2700" dirty="0" err="1"/>
              <a:t>duruma</a:t>
            </a:r>
            <a:r>
              <a:rPr lang="en-US" sz="2700" dirty="0"/>
              <a:t> </a:t>
            </a:r>
            <a:r>
              <a:rPr lang="en-US" sz="2700" dirty="0" err="1"/>
              <a:t>göre</a:t>
            </a:r>
            <a:r>
              <a:rPr lang="en-US" sz="2700" dirty="0"/>
              <a:t> </a:t>
            </a:r>
            <a:r>
              <a:rPr lang="en-US" sz="2700" dirty="0" err="1"/>
              <a:t>çok</a:t>
            </a:r>
            <a:r>
              <a:rPr lang="en-US" sz="2700" dirty="0"/>
              <a:t> </a:t>
            </a:r>
            <a:r>
              <a:rPr lang="en-US" sz="2700" dirty="0" err="1"/>
              <a:t>daha</a:t>
            </a:r>
            <a:r>
              <a:rPr lang="en-US" sz="2700" dirty="0"/>
              <a:t> </a:t>
            </a:r>
            <a:r>
              <a:rPr lang="en-US" sz="2700" dirty="0" err="1"/>
              <a:t>iyi</a:t>
            </a:r>
            <a:r>
              <a:rPr lang="en-US" sz="27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349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353616"/>
            <a:ext cx="9144000" cy="1270000"/>
          </a:xfrm>
        </p:spPr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Protokol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Sonrası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Sorunlar</a:t>
            </a:r>
            <a:r>
              <a:rPr lang="en-US" sz="4000" dirty="0">
                <a:latin typeface="Calibri"/>
                <a:cs typeface="Calibri"/>
              </a:rPr>
              <a:t> - </a:t>
            </a:r>
            <a:r>
              <a:rPr lang="en-US" sz="4000" i="1" dirty="0">
                <a:latin typeface="Calibri"/>
                <a:cs typeface="Calibri"/>
              </a:rPr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6" y="1721768"/>
            <a:ext cx="9144000" cy="4320479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err="1"/>
              <a:t>Eğitim</a:t>
            </a:r>
            <a:r>
              <a:rPr lang="en-US" sz="2800" dirty="0"/>
              <a:t> </a:t>
            </a:r>
            <a:r>
              <a:rPr lang="en-US" sz="2800" dirty="0" err="1"/>
              <a:t>uygulamaları</a:t>
            </a:r>
            <a:r>
              <a:rPr lang="en-US" sz="2800" dirty="0"/>
              <a:t>, </a:t>
            </a:r>
            <a:r>
              <a:rPr lang="en-US" sz="2800" dirty="0" err="1"/>
              <a:t>deyim</a:t>
            </a:r>
            <a:r>
              <a:rPr lang="en-US" sz="2800" dirty="0"/>
              <a:t> </a:t>
            </a:r>
            <a:r>
              <a:rPr lang="en-US" sz="2800" dirty="0" err="1"/>
              <a:t>yerindeyse</a:t>
            </a:r>
            <a:r>
              <a:rPr lang="en-US" sz="2800" dirty="0"/>
              <a:t>, </a:t>
            </a:r>
            <a:r>
              <a:rPr lang="en-US" sz="2800" dirty="0" err="1"/>
              <a:t>üniversitenin</a:t>
            </a:r>
            <a:r>
              <a:rPr lang="en-US" sz="2800" dirty="0"/>
              <a:t> </a:t>
            </a:r>
            <a:r>
              <a:rPr lang="en-US" sz="2800" dirty="0" err="1"/>
              <a:t>insafına</a:t>
            </a:r>
            <a:r>
              <a:rPr lang="en-US" sz="2800" dirty="0"/>
              <a:t> </a:t>
            </a:r>
            <a:r>
              <a:rPr lang="en-US" sz="2800" dirty="0" err="1"/>
              <a:t>bırakılmış</a:t>
            </a:r>
            <a:r>
              <a:rPr lang="en-US" sz="2800" dirty="0"/>
              <a:t> </a:t>
            </a:r>
            <a:r>
              <a:rPr lang="en-US" sz="2800" dirty="0" err="1"/>
              <a:t>durumda</a:t>
            </a:r>
            <a:r>
              <a:rPr lang="en-US" sz="2800" dirty="0"/>
              <a:t>. O da </a:t>
            </a:r>
            <a:r>
              <a:rPr lang="en-US" sz="2800" dirty="0" err="1"/>
              <a:t>ancak</a:t>
            </a:r>
            <a:r>
              <a:rPr lang="en-US" sz="2800" dirty="0"/>
              <a:t>, </a:t>
            </a:r>
            <a:r>
              <a:rPr lang="en-US" sz="2800" dirty="0" err="1"/>
              <a:t>hizmet</a:t>
            </a:r>
            <a:r>
              <a:rPr lang="en-US" sz="2800" dirty="0"/>
              <a:t> </a:t>
            </a:r>
            <a:r>
              <a:rPr lang="en-US" sz="2800" dirty="0" err="1"/>
              <a:t>ağırlıklı</a:t>
            </a:r>
            <a:r>
              <a:rPr lang="en-US" sz="2800" dirty="0"/>
              <a:t> </a:t>
            </a:r>
            <a:r>
              <a:rPr lang="en-US" sz="2800" dirty="0" err="1"/>
              <a:t>çalışmadan</a:t>
            </a:r>
            <a:r>
              <a:rPr lang="en-US" sz="2800" dirty="0"/>
              <a:t> </a:t>
            </a:r>
            <a:r>
              <a:rPr lang="en-US" sz="2800" dirty="0" err="1"/>
              <a:t>vakit</a:t>
            </a:r>
            <a:r>
              <a:rPr lang="en-US" sz="2800" dirty="0"/>
              <a:t> </a:t>
            </a:r>
            <a:r>
              <a:rPr lang="en-US" sz="2800" dirty="0" err="1"/>
              <a:t>kalırsa</a:t>
            </a:r>
            <a:r>
              <a:rPr lang="en-US" sz="2800" dirty="0"/>
              <a:t>. </a:t>
            </a:r>
            <a:r>
              <a:rPr lang="en-US" sz="2800" dirty="0" err="1"/>
              <a:t>Az</a:t>
            </a:r>
            <a:r>
              <a:rPr lang="en-US" sz="2800" dirty="0"/>
              <a:t> </a:t>
            </a:r>
            <a:r>
              <a:rPr lang="en-US" sz="2800" dirty="0" err="1"/>
              <a:t>sayıdaki</a:t>
            </a:r>
            <a:r>
              <a:rPr lang="en-US" sz="2800" dirty="0"/>
              <a:t> </a:t>
            </a:r>
            <a:r>
              <a:rPr lang="en-US" sz="2800" dirty="0" err="1"/>
              <a:t>klinikte</a:t>
            </a:r>
            <a:r>
              <a:rPr lang="en-US" sz="2800" dirty="0"/>
              <a:t> </a:t>
            </a:r>
            <a:r>
              <a:rPr lang="en-US" sz="2800" dirty="0" err="1"/>
              <a:t>farklı</a:t>
            </a:r>
            <a:r>
              <a:rPr lang="en-US" sz="2800" dirty="0"/>
              <a:t> </a:t>
            </a:r>
            <a:r>
              <a:rPr lang="en-US" sz="2800" dirty="0" err="1"/>
              <a:t>denilebilecek</a:t>
            </a:r>
            <a:r>
              <a:rPr lang="en-US" sz="2800" dirty="0"/>
              <a:t> </a:t>
            </a:r>
            <a:r>
              <a:rPr lang="en-US" sz="2800" dirty="0" err="1"/>
              <a:t>uygulama</a:t>
            </a:r>
            <a:r>
              <a:rPr lang="en-US" sz="2800" dirty="0"/>
              <a:t> </a:t>
            </a:r>
            <a:r>
              <a:rPr lang="en-US" sz="2800" dirty="0" err="1"/>
              <a:t>var</a:t>
            </a:r>
            <a:r>
              <a:rPr lang="tr-TR" sz="2800" dirty="0"/>
              <a:t> </a:t>
            </a:r>
            <a:endParaRPr lang="en-US" sz="2800" dirty="0" smtClean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800" dirty="0" err="1" smtClean="0"/>
              <a:t>Köklü</a:t>
            </a:r>
            <a:r>
              <a:rPr lang="en-US" sz="2800" dirty="0" smtClean="0"/>
              <a:t> </a:t>
            </a:r>
            <a:r>
              <a:rPr lang="en-US" sz="2800" dirty="0" err="1"/>
              <a:t>geçmişi</a:t>
            </a:r>
            <a:r>
              <a:rPr lang="en-US" sz="2800" dirty="0"/>
              <a:t> </a:t>
            </a:r>
            <a:r>
              <a:rPr lang="en-US" sz="2800" dirty="0" err="1"/>
              <a:t>olan</a:t>
            </a:r>
            <a:r>
              <a:rPr lang="en-US" sz="2800" dirty="0"/>
              <a:t> </a:t>
            </a:r>
            <a:r>
              <a:rPr lang="en-US" sz="2800" dirty="0" err="1"/>
              <a:t>EAH’lerde</a:t>
            </a:r>
            <a:r>
              <a:rPr lang="en-US" sz="2800" dirty="0"/>
              <a:t>, </a:t>
            </a:r>
            <a:r>
              <a:rPr lang="en-US" sz="2800" dirty="0" err="1"/>
              <a:t>protokol</a:t>
            </a:r>
            <a:r>
              <a:rPr lang="en-US" sz="2800" dirty="0"/>
              <a:t> </a:t>
            </a:r>
            <a:r>
              <a:rPr lang="en-US" sz="2800" dirty="0" err="1"/>
              <a:t>öncesinde</a:t>
            </a:r>
            <a:r>
              <a:rPr lang="en-US" sz="2800" dirty="0"/>
              <a:t> </a:t>
            </a:r>
            <a:r>
              <a:rPr lang="en-US" sz="2800" dirty="0" err="1"/>
              <a:t>uzmanlık</a:t>
            </a:r>
            <a:r>
              <a:rPr lang="en-US" sz="2800" dirty="0"/>
              <a:t> </a:t>
            </a:r>
            <a:r>
              <a:rPr lang="en-US" sz="2800" dirty="0" err="1"/>
              <a:t>eğitimi</a:t>
            </a:r>
            <a:r>
              <a:rPr lang="en-US" sz="2800" dirty="0"/>
              <a:t> </a:t>
            </a:r>
            <a:r>
              <a:rPr lang="en-US" sz="2800" dirty="0" err="1"/>
              <a:t>kalitesi</a:t>
            </a:r>
            <a:r>
              <a:rPr lang="en-US" sz="2800" dirty="0"/>
              <a:t> </a:t>
            </a:r>
            <a:r>
              <a:rPr lang="en-US" sz="2800" dirty="0" err="1"/>
              <a:t>daha</a:t>
            </a:r>
            <a:r>
              <a:rPr lang="en-US" sz="2800" dirty="0"/>
              <a:t> </a:t>
            </a:r>
            <a:r>
              <a:rPr lang="en-US" sz="2800" dirty="0" err="1"/>
              <a:t>yüksek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229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353616"/>
            <a:ext cx="9144000" cy="1270000"/>
          </a:xfrm>
        </p:spPr>
        <p:txBody>
          <a:bodyPr/>
          <a:lstStyle/>
          <a:p>
            <a:r>
              <a:rPr lang="tr-TR" sz="3800" dirty="0">
                <a:latin typeface="Calibri" pitchFamily="34" charset="0"/>
              </a:rPr>
              <a:t>İstanbul Valiliği ile MÜ Rektörlüğü Arasında</a:t>
            </a:r>
            <a:br>
              <a:rPr lang="tr-TR" sz="3800" dirty="0">
                <a:latin typeface="Calibri" pitchFamily="34" charset="0"/>
              </a:rPr>
            </a:br>
            <a:r>
              <a:rPr lang="tr-TR" sz="3800" dirty="0">
                <a:latin typeface="Calibri" pitchFamily="34" charset="0"/>
              </a:rPr>
              <a:t>Birlikte Kullanım Protokolü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1488" y="1793777"/>
            <a:ext cx="9144000" cy="2824088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tr-TR" sz="3200" dirty="0">
                <a:latin typeface="Calibri" pitchFamily="34" charset="0"/>
              </a:rPr>
              <a:t>T.C. Sağlık Bakanlığı İstanbul İli Anadolu Güney Kamu Hastaneleri Birliği Genel Sekreterliği - Marmara Üniversitesi Pendik Eğitim ve Araştırma Hastanesi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1848" y="4170040"/>
            <a:ext cx="4854116" cy="2718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425624"/>
            <a:ext cx="9144000" cy="1270000"/>
          </a:xfrm>
        </p:spPr>
        <p:txBody>
          <a:bodyPr/>
          <a:lstStyle/>
          <a:p>
            <a:r>
              <a:rPr lang="tr-TR" sz="3800" dirty="0">
                <a:latin typeface="Calibri" pitchFamily="34" charset="0"/>
              </a:rPr>
              <a:t>Bolu Valiliği ile AİBÜ Rektörlüğü Arasında</a:t>
            </a:r>
            <a:br>
              <a:rPr lang="tr-TR" sz="3800" dirty="0">
                <a:latin typeface="Calibri" pitchFamily="34" charset="0"/>
              </a:rPr>
            </a:br>
            <a:r>
              <a:rPr lang="tr-TR" sz="3800" dirty="0">
                <a:latin typeface="Calibri" pitchFamily="34" charset="0"/>
              </a:rPr>
              <a:t>Birlikte Kullanım Protokolü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1865784"/>
            <a:ext cx="9144000" cy="5172864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tr-TR" sz="3200" dirty="0">
                <a:latin typeface="Calibri" pitchFamily="34" charset="0"/>
              </a:rPr>
              <a:t>T.C. Sağlık Bakanlığı Bolu Kamu Hastaneleri Birliği </a:t>
            </a:r>
            <a:r>
              <a:rPr lang="tr-TR" sz="3200" dirty="0" smtClean="0">
                <a:latin typeface="Calibri" pitchFamily="34" charset="0"/>
              </a:rPr>
              <a:t>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tr-TR" sz="2800" dirty="0" smtClean="0">
                <a:latin typeface="Calibri" pitchFamily="34" charset="0"/>
              </a:rPr>
              <a:t>Abant </a:t>
            </a:r>
            <a:r>
              <a:rPr lang="tr-TR" sz="2800" dirty="0">
                <a:latin typeface="Calibri" pitchFamily="34" charset="0"/>
              </a:rPr>
              <a:t>İzzet Baysal Üniversitesi İzzet Baysal Eğitim ve Araştırma Hastanesi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tr-TR" sz="2800" dirty="0" smtClean="0">
                <a:latin typeface="Calibri" pitchFamily="34" charset="0"/>
              </a:rPr>
              <a:t>Abant </a:t>
            </a:r>
            <a:r>
              <a:rPr lang="tr-TR" sz="2800" dirty="0">
                <a:latin typeface="Calibri" pitchFamily="34" charset="0"/>
              </a:rPr>
              <a:t>İzzet Baysal Üniversitesi İzzet Baysal Fizik Tedavi ve Rehabilitasyon Eğitim ve Araştırma Hastanesi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tr-TR" sz="2800" dirty="0" smtClean="0">
                <a:latin typeface="Calibri" pitchFamily="34" charset="0"/>
              </a:rPr>
              <a:t>Abant </a:t>
            </a:r>
            <a:r>
              <a:rPr lang="tr-TR" sz="2800" dirty="0">
                <a:latin typeface="Calibri" pitchFamily="34" charset="0"/>
              </a:rPr>
              <a:t>İzzet Baysal Üniversitesi İzzet Baysal Ruh Sağlığı ve Hastalıkları Eğitim ve Araştırma Hastanesi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497632"/>
            <a:ext cx="9144000" cy="1270000"/>
          </a:xfrm>
        </p:spPr>
        <p:txBody>
          <a:bodyPr/>
          <a:lstStyle/>
          <a:p>
            <a:r>
              <a:rPr lang="tr-TR" sz="3800" dirty="0">
                <a:latin typeface="Calibri" pitchFamily="34" charset="0"/>
              </a:rPr>
              <a:t>Birlikte Kullanım Protokolü:</a:t>
            </a:r>
            <a:br>
              <a:rPr lang="tr-TR" sz="3800" dirty="0">
                <a:latin typeface="Calibri" pitchFamily="34" charset="0"/>
              </a:rPr>
            </a:br>
            <a:r>
              <a:rPr lang="tr-TR" sz="3800" i="1" dirty="0">
                <a:latin typeface="Calibri" pitchFamily="34" charset="0"/>
              </a:rPr>
              <a:t>Öğretim Üyesi Kadrolarına Atama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2081808"/>
            <a:ext cx="9144000" cy="3888432"/>
          </a:xfrm>
        </p:spPr>
        <p:txBody>
          <a:bodyPr/>
          <a:lstStyle/>
          <a:p>
            <a:pPr indent="-395996">
              <a:lnSpc>
                <a:spcPct val="120000"/>
              </a:lnSpc>
              <a:spcAft>
                <a:spcPts val="1200"/>
              </a:spcAft>
            </a:pPr>
            <a:r>
              <a:rPr lang="tr-TR" sz="3200" dirty="0">
                <a:latin typeface="Calibri" pitchFamily="34" charset="0"/>
              </a:rPr>
              <a:t>Üniversite tarafından, birlikte kullanılan sağlık tesislerinde görevli personelin profesör ve doçent kadrolarına atanabilmesi için, Bakanlığa ve bağlı kuruluşlarına ait eğitim görevlisi kadroları da kullanılabilir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71488" y="353616"/>
            <a:ext cx="9144000" cy="1270000"/>
          </a:xfrm>
        </p:spPr>
        <p:txBody>
          <a:bodyPr/>
          <a:lstStyle/>
          <a:p>
            <a:r>
              <a:rPr lang="tr-TR" sz="3800" dirty="0">
                <a:latin typeface="Calibri" pitchFamily="34" charset="0"/>
              </a:rPr>
              <a:t>Birlikte Kullanım Protokolü:</a:t>
            </a:r>
            <a:br>
              <a:rPr lang="tr-TR" sz="3800" dirty="0">
                <a:latin typeface="Calibri" pitchFamily="34" charset="0"/>
              </a:rPr>
            </a:br>
            <a:r>
              <a:rPr lang="tr-TR" sz="3800" i="1" dirty="0">
                <a:latin typeface="Calibri" pitchFamily="34" charset="0"/>
              </a:rPr>
              <a:t>Bakanlık Mevzuatına Göre İşletim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1793776"/>
            <a:ext cx="9144000" cy="51008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tr-TR" sz="3000" dirty="0">
                <a:latin typeface="Calibri" pitchFamily="34" charset="0"/>
              </a:rPr>
              <a:t>Birlikte kullanıma geçilen sağlık tesisleri, Bakanlığın tâbi olduğu mevzuat uyarınca işletilir</a:t>
            </a:r>
          </a:p>
          <a:p>
            <a:pPr>
              <a:spcAft>
                <a:spcPts val="600"/>
              </a:spcAft>
            </a:pPr>
            <a:r>
              <a:rPr lang="tr-TR" sz="3000" dirty="0">
                <a:latin typeface="Calibri" pitchFamily="34" charset="0"/>
              </a:rPr>
              <a:t>Türkiye Kamu Hastaneleri Kurumu Taşra Teşkilatı Çalışma Usul ve Esasları Hakkında Yönerge hükümlerine göre hareket edilir </a:t>
            </a:r>
          </a:p>
          <a:p>
            <a:pPr>
              <a:spcAft>
                <a:spcPts val="600"/>
              </a:spcAft>
            </a:pPr>
            <a:r>
              <a:rPr lang="tr-TR" sz="3000" dirty="0">
                <a:latin typeface="Calibri" pitchFamily="34" charset="0"/>
              </a:rPr>
              <a:t>Birlikte kullanılan sağlık tesislerinde hastane yöneticisi </a:t>
            </a:r>
            <a:r>
              <a:rPr lang="en-US" sz="3000" dirty="0" err="1">
                <a:latin typeface="Calibri" pitchFamily="34" charset="0"/>
              </a:rPr>
              <a:t>rektörün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tr-TR" sz="3000" dirty="0">
                <a:latin typeface="Calibri" pitchFamily="34" charset="0"/>
              </a:rPr>
              <a:t>görüşü alınarak Bakanlıkça görevlendirilir</a:t>
            </a:r>
          </a:p>
          <a:p>
            <a:pPr>
              <a:spcAft>
                <a:spcPts val="600"/>
              </a:spcAft>
            </a:pPr>
            <a:r>
              <a:rPr lang="tr-TR" sz="3000" dirty="0">
                <a:latin typeface="Calibri" pitchFamily="34" charset="0"/>
              </a:rPr>
              <a:t>Yönetici görevlendirmeleri Kamu Hastaneleri Birliği mevzuatı çerçevesinde yürütülür</a:t>
            </a:r>
          </a:p>
          <a:p>
            <a:pPr>
              <a:spcAft>
                <a:spcPts val="600"/>
              </a:spcAft>
            </a:pPr>
            <a:endParaRPr lang="tr-T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71488" y="281608"/>
            <a:ext cx="9144000" cy="108012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tr-TR" sz="3800" dirty="0">
                <a:latin typeface="Calibri" pitchFamily="34" charset="0"/>
              </a:rPr>
              <a:t>Birlikte Kullanım Protokolü: </a:t>
            </a:r>
            <a:br>
              <a:rPr lang="tr-TR" sz="3800" dirty="0">
                <a:latin typeface="Calibri" pitchFamily="34" charset="0"/>
              </a:rPr>
            </a:br>
            <a:r>
              <a:rPr lang="tr-TR" sz="3800" i="1" dirty="0">
                <a:latin typeface="Calibri" pitchFamily="34" charset="0"/>
              </a:rPr>
              <a:t>Hizmet Sunumu ve Tıp Fakültesi Öğrencileri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9481" y="1577752"/>
            <a:ext cx="9180512" cy="5616624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2600" dirty="0"/>
              <a:t>Birlikte kullanımdaki Sağlık tesislerindeki her türlü sağlık ve destek hizmeti, üniversite personelinin sağlık hizmeti sunumu da dâhil olmak üzere yöneticinin sorumluluğundadır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2600" dirty="0"/>
              <a:t>Fakülte ve diğer sağlık bilimleri bölümlerinde </a:t>
            </a:r>
            <a:r>
              <a:rPr lang="tr-TR" sz="2600" u="sng" dirty="0"/>
              <a:t>öğrenim gören öğrencilerin uygulamalı eğitimleri</a:t>
            </a:r>
            <a:r>
              <a:rPr lang="tr-TR" sz="2600" dirty="0"/>
              <a:t> sağlık tesisinde verilir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2600" dirty="0"/>
              <a:t>Üniversitenin sağlık alanında ön lisans, lisans ve lisansüstü eğitim gören öğrencileri, uygulamalı eğitimlerini birlikte kullanılan sağlık tesisinin yanı sıra işbirliği yapılan diğer sağlık tesislerinde de yapabilir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tr-TR" sz="2800" dirty="0"/>
          </a:p>
          <a:p>
            <a:pPr>
              <a:spcAft>
                <a:spcPts val="600"/>
              </a:spcAft>
            </a:pPr>
            <a:endParaRPr lang="tr-T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520348" y="271641"/>
            <a:ext cx="9144000" cy="1045987"/>
          </a:xfrm>
        </p:spPr>
        <p:txBody>
          <a:bodyPr/>
          <a:lstStyle/>
          <a:p>
            <a:pPr eaLnBrk="1" hangingPunct="1"/>
            <a:r>
              <a:rPr lang="tr-TR" smtClean="0">
                <a:ea typeface="ＭＳ Ｐゴシック"/>
                <a:cs typeface="ＭＳ Ｐゴシック"/>
              </a:rPr>
              <a:t>Tıp Fakülteleri Sayısı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1528" y="1317626"/>
            <a:ext cx="8424936" cy="5699124"/>
          </a:xfrm>
          <a:solidFill>
            <a:schemeClr val="tx1">
              <a:lumMod val="95000"/>
            </a:schemeClr>
          </a:solidFill>
        </p:spPr>
        <p:txBody>
          <a:bodyPr/>
          <a:lstStyle/>
          <a:p>
            <a:pPr eaLnBrk="1" hangingPunct="1">
              <a:lnSpc>
                <a:spcPct val="130000"/>
              </a:lnSpc>
              <a:spcAft>
                <a:spcPts val="1333"/>
              </a:spcAft>
              <a:buNone/>
              <a:defRPr/>
            </a:pPr>
            <a:r>
              <a:rPr lang="tr-TR" dirty="0"/>
              <a:t>	      </a:t>
            </a:r>
            <a:r>
              <a:rPr lang="tr-TR" dirty="0" smtClean="0">
                <a:solidFill>
                  <a:srgbClr val="0000FF"/>
                </a:solidFill>
              </a:rPr>
              <a:t> </a:t>
            </a:r>
            <a:r>
              <a:rPr lang="tr-TR" sz="2900" b="1" u="sng" dirty="0">
                <a:solidFill>
                  <a:srgbClr val="0000FF"/>
                </a:solidFill>
              </a:rPr>
              <a:t>Yıl </a:t>
            </a:r>
            <a:r>
              <a:rPr lang="tr-TR" sz="2900" b="1" dirty="0">
                <a:solidFill>
                  <a:srgbClr val="0000FF"/>
                </a:solidFill>
              </a:rPr>
              <a:t>   </a:t>
            </a:r>
            <a:r>
              <a:rPr lang="tr-TR" sz="2900" dirty="0">
                <a:solidFill>
                  <a:srgbClr val="0000FF"/>
                </a:solidFill>
              </a:rPr>
              <a:t>  		</a:t>
            </a:r>
            <a:r>
              <a:rPr lang="tr-TR" sz="2900" b="1" u="sng" dirty="0">
                <a:solidFill>
                  <a:srgbClr val="0000FF"/>
                </a:solidFill>
              </a:rPr>
              <a:t>Toplam </a:t>
            </a:r>
            <a:r>
              <a:rPr lang="en-US" sz="2900" b="1" u="sng" dirty="0">
                <a:solidFill>
                  <a:srgbClr val="0000FF"/>
                </a:solidFill>
              </a:rPr>
              <a:t>s</a:t>
            </a:r>
            <a:r>
              <a:rPr lang="tr-TR" sz="2900" b="1" u="sng" dirty="0">
                <a:solidFill>
                  <a:srgbClr val="0000FF"/>
                </a:solidFill>
              </a:rPr>
              <a:t>ayı</a:t>
            </a:r>
            <a:r>
              <a:rPr lang="tr-TR" sz="2900" b="1" dirty="0">
                <a:solidFill>
                  <a:srgbClr val="0000FF"/>
                </a:solidFill>
              </a:rPr>
              <a:t>              </a:t>
            </a:r>
            <a:endParaRPr lang="tr-TR" sz="2900" dirty="0">
              <a:solidFill>
                <a:srgbClr val="0000FF"/>
              </a:solidFill>
            </a:endParaRPr>
          </a:p>
          <a:p>
            <a:pPr eaLnBrk="1" hangingPunct="1">
              <a:lnSpc>
                <a:spcPct val="130000"/>
              </a:lnSpc>
              <a:spcAft>
                <a:spcPts val="667"/>
              </a:spcAft>
              <a:buNone/>
              <a:defRPr/>
            </a:pPr>
            <a:r>
              <a:rPr lang="tr-TR" dirty="0"/>
              <a:t>	</a:t>
            </a:r>
            <a:r>
              <a:rPr lang="tr-TR" dirty="0" smtClean="0"/>
              <a:t>	</a:t>
            </a:r>
            <a:r>
              <a:rPr lang="tr-TR" sz="2800" dirty="0"/>
              <a:t>2002				50</a:t>
            </a:r>
          </a:p>
          <a:p>
            <a:pPr eaLnBrk="1" hangingPunct="1">
              <a:lnSpc>
                <a:spcPct val="130000"/>
              </a:lnSpc>
              <a:spcAft>
                <a:spcPts val="667"/>
              </a:spcAft>
              <a:buNone/>
              <a:defRPr/>
            </a:pPr>
            <a:r>
              <a:rPr lang="tr-TR" sz="2800" dirty="0"/>
              <a:t>		2004 				50 </a:t>
            </a:r>
          </a:p>
          <a:p>
            <a:pPr eaLnBrk="1" hangingPunct="1">
              <a:lnSpc>
                <a:spcPct val="130000"/>
              </a:lnSpc>
              <a:spcAft>
                <a:spcPts val="667"/>
              </a:spcAft>
              <a:buNone/>
              <a:defRPr/>
            </a:pPr>
            <a:r>
              <a:rPr lang="tr-TR" sz="2800" dirty="0"/>
              <a:t>		2006 				50 </a:t>
            </a:r>
          </a:p>
          <a:p>
            <a:pPr eaLnBrk="1" hangingPunct="1">
              <a:lnSpc>
                <a:spcPct val="130000"/>
              </a:lnSpc>
              <a:spcAft>
                <a:spcPts val="667"/>
              </a:spcAft>
              <a:buNone/>
              <a:defRPr/>
            </a:pPr>
            <a:r>
              <a:rPr lang="tr-TR" sz="2800" dirty="0"/>
              <a:t>		2008 				66 </a:t>
            </a:r>
          </a:p>
          <a:p>
            <a:pPr eaLnBrk="1" hangingPunct="1">
              <a:lnSpc>
                <a:spcPct val="130000"/>
              </a:lnSpc>
              <a:spcAft>
                <a:spcPts val="667"/>
              </a:spcAft>
              <a:buNone/>
              <a:defRPr/>
            </a:pPr>
            <a:r>
              <a:rPr lang="tr-TR" sz="2800" dirty="0"/>
              <a:t>		2010 				</a:t>
            </a:r>
            <a:r>
              <a:rPr lang="en-US" sz="2800" dirty="0"/>
              <a:t>74</a:t>
            </a:r>
            <a:endParaRPr lang="tr-TR" sz="2800" dirty="0"/>
          </a:p>
          <a:p>
            <a:pPr eaLnBrk="1" hangingPunct="1">
              <a:lnSpc>
                <a:spcPct val="130000"/>
              </a:lnSpc>
              <a:spcAft>
                <a:spcPts val="2667"/>
              </a:spcAft>
              <a:buNone/>
              <a:defRPr/>
            </a:pPr>
            <a:r>
              <a:rPr lang="tr-TR" sz="2800" dirty="0"/>
              <a:t>		2014				88 	</a:t>
            </a:r>
          </a:p>
          <a:p>
            <a:pPr eaLnBrk="1" hangingPunct="1">
              <a:lnSpc>
                <a:spcPct val="130000"/>
              </a:lnSpc>
              <a:spcAft>
                <a:spcPts val="667"/>
              </a:spcAft>
              <a:defRPr/>
            </a:pPr>
            <a:endParaRPr lang="tr-TR" sz="700" dirty="0"/>
          </a:p>
          <a:p>
            <a:pPr eaLnBrk="1" hangingPunct="1">
              <a:lnSpc>
                <a:spcPct val="130000"/>
              </a:lnSpc>
              <a:spcAft>
                <a:spcPct val="10000"/>
              </a:spcAft>
              <a:buFontTx/>
              <a:buNone/>
              <a:defRPr/>
            </a:pPr>
            <a:r>
              <a:rPr lang="tr-TR" dirty="0"/>
              <a:t>	</a:t>
            </a:r>
            <a:endParaRPr lang="tr-TR" sz="2700" dirty="0"/>
          </a:p>
        </p:txBody>
      </p:sp>
    </p:spTree>
    <p:extLst>
      <p:ext uri="{BB962C8B-B14F-4D97-AF65-F5344CB8AC3E}">
        <p14:creationId xmlns:p14="http://schemas.microsoft.com/office/powerpoint/2010/main" val="25545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71488" y="281608"/>
            <a:ext cx="9144000" cy="1080120"/>
          </a:xfrm>
        </p:spPr>
        <p:txBody>
          <a:bodyPr/>
          <a:lstStyle/>
          <a:p>
            <a:r>
              <a:rPr lang="tr-TR" sz="3800" dirty="0">
                <a:latin typeface="Calibri" pitchFamily="34" charset="0"/>
              </a:rPr>
              <a:t>Birlikte Kullanım Protokolü: </a:t>
            </a:r>
            <a:br>
              <a:rPr lang="tr-TR" sz="3800" dirty="0">
                <a:latin typeface="Calibri" pitchFamily="34" charset="0"/>
              </a:rPr>
            </a:br>
            <a:r>
              <a:rPr lang="tr-TR" sz="3800" i="1" dirty="0">
                <a:latin typeface="Calibri" pitchFamily="34" charset="0"/>
              </a:rPr>
              <a:t>Eğitim - Hizmet Dengesi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8001" y="1577753"/>
            <a:ext cx="9180512" cy="5472608"/>
          </a:xfrm>
        </p:spPr>
        <p:txBody>
          <a:bodyPr/>
          <a:lstStyle/>
          <a:p>
            <a:pPr indent="-395996">
              <a:lnSpc>
                <a:spcPct val="120000"/>
              </a:lnSpc>
              <a:spcAft>
                <a:spcPts val="1200"/>
              </a:spcAft>
            </a:pPr>
            <a:r>
              <a:rPr lang="tr-TR" sz="2600" dirty="0"/>
              <a:t>Öğretim elemanları eğitim ve araştırma faaliyetlerini sürdürürken </a:t>
            </a:r>
            <a:r>
              <a:rPr lang="tr-TR" sz="2600" u="sng" dirty="0"/>
              <a:t>sağlık hizmetlerini aksatmaya yönelik </a:t>
            </a:r>
            <a:r>
              <a:rPr lang="tr-TR" sz="2600" dirty="0"/>
              <a:t>bir yaklaşım içerisinde olamaz, aksi durumda konu Dekanlığa yazılı olarak bildirilir ve Dekanlık tarafından gerekli </a:t>
            </a:r>
            <a:r>
              <a:rPr lang="tr-TR" sz="2600" u="sng" dirty="0"/>
              <a:t>disiplin işlemleri</a:t>
            </a:r>
            <a:r>
              <a:rPr lang="tr-TR" sz="2600" dirty="0"/>
              <a:t> başlatılır</a:t>
            </a:r>
          </a:p>
          <a:p>
            <a:pPr indent="-395996">
              <a:lnSpc>
                <a:spcPct val="120000"/>
              </a:lnSpc>
              <a:spcAft>
                <a:spcPts val="1200"/>
              </a:spcAft>
            </a:pPr>
            <a:r>
              <a:rPr lang="tr-TR" sz="2600" u="sng" dirty="0"/>
              <a:t>Sağlık hizmetinin aksamaması </a:t>
            </a:r>
            <a:r>
              <a:rPr lang="tr-TR" sz="2600" dirty="0"/>
              <a:t>ve etkili koordinasyonu için birlikte kullanılan sağlık tesisinde görevli öğretim elemanlarının izin, kongre ve benzeri özlük işlemlerinde hastane başhekimin parafı alındıktan sonra dekan tarafından onaylanır</a:t>
            </a:r>
          </a:p>
          <a:p>
            <a:pPr>
              <a:lnSpc>
                <a:spcPct val="110000"/>
              </a:lnSpc>
              <a:spcAft>
                <a:spcPts val="600"/>
              </a:spcAft>
              <a:buNone/>
            </a:pPr>
            <a:endParaRPr lang="tr-TR" sz="2400" dirty="0"/>
          </a:p>
          <a:p>
            <a:pPr>
              <a:spcAft>
                <a:spcPts val="600"/>
              </a:spcAft>
            </a:pPr>
            <a:endParaRPr lang="tr-TR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00944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Protokol Sürecinin Sonuçları - </a:t>
            </a:r>
            <a:r>
              <a:rPr lang="tr-TR" i="1" dirty="0" smtClean="0">
                <a:latin typeface="Calibri" pitchFamily="34" charset="0"/>
              </a:rPr>
              <a:t>1</a:t>
            </a:r>
            <a:endParaRPr lang="tr-TR" i="1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1488" y="1505744"/>
            <a:ext cx="9144000" cy="5029200"/>
          </a:xfrm>
        </p:spPr>
        <p:txBody>
          <a:bodyPr/>
          <a:lstStyle/>
          <a:p>
            <a:pPr lvl="0"/>
            <a:r>
              <a:rPr lang="en-US" dirty="0" smtClean="0"/>
              <a:t>Tam </a:t>
            </a:r>
            <a:r>
              <a:rPr lang="en-US" dirty="0" err="1" smtClean="0"/>
              <a:t>teşekküllü</a:t>
            </a:r>
            <a:r>
              <a:rPr lang="en-US" dirty="0" smtClean="0"/>
              <a:t> </a:t>
            </a:r>
            <a:r>
              <a:rPr lang="en-US" dirty="0" err="1" smtClean="0"/>
              <a:t>hastanesi</a:t>
            </a:r>
            <a:r>
              <a:rPr lang="en-US" dirty="0" smtClean="0"/>
              <a:t> </a:t>
            </a:r>
            <a:r>
              <a:rPr lang="en-US" dirty="0" err="1" smtClean="0"/>
              <a:t>olup</a:t>
            </a:r>
            <a:r>
              <a:rPr lang="en-US" dirty="0" smtClean="0"/>
              <a:t> </a:t>
            </a:r>
            <a:r>
              <a:rPr lang="en-US" dirty="0" err="1" smtClean="0"/>
              <a:t>eğitim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araştırma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uygun</a:t>
            </a:r>
            <a:r>
              <a:rPr lang="en-US" dirty="0" smtClean="0"/>
              <a:t> </a:t>
            </a:r>
            <a:r>
              <a:rPr lang="en-US" dirty="0" err="1" smtClean="0"/>
              <a:t>koşullara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, </a:t>
            </a:r>
            <a:r>
              <a:rPr lang="en-US" dirty="0" err="1" smtClean="0"/>
              <a:t>ancak</a:t>
            </a:r>
            <a:r>
              <a:rPr lang="en-US" dirty="0" smtClean="0"/>
              <a:t> </a:t>
            </a:r>
            <a:r>
              <a:rPr lang="en-US" dirty="0" err="1" smtClean="0"/>
              <a:t>uygulanan</a:t>
            </a:r>
            <a:r>
              <a:rPr lang="en-US" dirty="0" smtClean="0"/>
              <a:t> </a:t>
            </a:r>
            <a:r>
              <a:rPr lang="en-US" dirty="0" err="1" smtClean="0"/>
              <a:t>politikalar</a:t>
            </a:r>
            <a:r>
              <a:rPr lang="en-US" dirty="0" smtClean="0"/>
              <a:t> </a:t>
            </a:r>
            <a:r>
              <a:rPr lang="en-US" dirty="0" err="1" smtClean="0"/>
              <a:t>nedeniyle</a:t>
            </a:r>
            <a:r>
              <a:rPr lang="en-US" dirty="0" smtClean="0"/>
              <a:t> </a:t>
            </a:r>
            <a:r>
              <a:rPr lang="en-US" dirty="0" err="1" smtClean="0"/>
              <a:t>döner</a:t>
            </a:r>
            <a:r>
              <a:rPr lang="en-US" dirty="0" smtClean="0"/>
              <a:t> </a:t>
            </a:r>
            <a:r>
              <a:rPr lang="en-US" dirty="0" err="1" smtClean="0"/>
              <a:t>sermayesi</a:t>
            </a:r>
            <a:r>
              <a:rPr lang="en-US" dirty="0" smtClean="0"/>
              <a:t> </a:t>
            </a:r>
            <a:r>
              <a:rPr lang="en-US" dirty="0" err="1" smtClean="0"/>
              <a:t>açık</a:t>
            </a:r>
            <a:r>
              <a:rPr lang="en-US" dirty="0" smtClean="0"/>
              <a:t> </a:t>
            </a:r>
            <a:r>
              <a:rPr lang="en-US" dirty="0" err="1" smtClean="0"/>
              <a:t>veren</a:t>
            </a:r>
            <a:r>
              <a:rPr lang="en-US" dirty="0" smtClean="0"/>
              <a:t>, </a:t>
            </a:r>
            <a:r>
              <a:rPr lang="en-US" dirty="0" err="1" smtClean="0"/>
              <a:t>borç</a:t>
            </a:r>
            <a:r>
              <a:rPr lang="en-US" dirty="0" smtClean="0"/>
              <a:t> </a:t>
            </a:r>
            <a:r>
              <a:rPr lang="en-US" dirty="0" err="1" smtClean="0"/>
              <a:t>yükü</a:t>
            </a:r>
            <a:r>
              <a:rPr lang="en-US" dirty="0" smtClean="0"/>
              <a:t> </a:t>
            </a:r>
            <a:r>
              <a:rPr lang="en-US" dirty="0" err="1" smtClean="0"/>
              <a:t>altındaki</a:t>
            </a:r>
            <a:r>
              <a:rPr lang="en-US" dirty="0" smtClean="0"/>
              <a:t> </a:t>
            </a:r>
            <a:r>
              <a:rPr lang="en-US" dirty="0" err="1" smtClean="0"/>
              <a:t>tıp</a:t>
            </a:r>
            <a:r>
              <a:rPr lang="en-US" dirty="0" smtClean="0"/>
              <a:t> </a:t>
            </a:r>
            <a:r>
              <a:rPr lang="en-US" dirty="0" err="1" smtClean="0"/>
              <a:t>fakültelerine</a:t>
            </a:r>
            <a:r>
              <a:rPr lang="en-US" dirty="0" smtClean="0"/>
              <a:t> </a:t>
            </a:r>
            <a:r>
              <a:rPr lang="en-US" dirty="0" err="1" smtClean="0"/>
              <a:t>protokol</a:t>
            </a:r>
            <a:r>
              <a:rPr lang="tr-TR" dirty="0" smtClean="0"/>
              <a:t> yapma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kurtuluş</a:t>
            </a:r>
            <a:r>
              <a:rPr lang="en-US" dirty="0" smtClean="0"/>
              <a:t> </a:t>
            </a:r>
            <a:r>
              <a:rPr lang="en-US" dirty="0" err="1" smtClean="0"/>
              <a:t>gibi</a:t>
            </a:r>
            <a:r>
              <a:rPr lang="en-US" dirty="0" smtClean="0"/>
              <a:t> </a:t>
            </a:r>
            <a:r>
              <a:rPr lang="en-US" dirty="0" err="1" smtClean="0"/>
              <a:t>sunul</a:t>
            </a:r>
            <a:r>
              <a:rPr lang="tr-TR" dirty="0" err="1" smtClean="0"/>
              <a:t>uyor</a:t>
            </a:r>
            <a:r>
              <a:rPr lang="en-US" dirty="0" smtClean="0"/>
              <a:t> </a:t>
            </a:r>
            <a:endParaRPr lang="tr-TR" dirty="0" smtClean="0"/>
          </a:p>
          <a:p>
            <a:pPr lvl="0"/>
            <a:r>
              <a:rPr lang="tr-TR" dirty="0" smtClean="0"/>
              <a:t>T</a:t>
            </a:r>
            <a:r>
              <a:rPr lang="en-US" dirty="0" err="1" smtClean="0"/>
              <a:t>ıp</a:t>
            </a:r>
            <a:r>
              <a:rPr lang="en-US" dirty="0" smtClean="0"/>
              <a:t> </a:t>
            </a:r>
            <a:r>
              <a:rPr lang="en-US" dirty="0" err="1" smtClean="0"/>
              <a:t>fakültesi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Bakanlığı’na</a:t>
            </a:r>
            <a:r>
              <a:rPr lang="en-US" dirty="0" smtClean="0"/>
              <a:t> </a:t>
            </a:r>
            <a:r>
              <a:rPr lang="en-US" dirty="0" err="1" smtClean="0"/>
              <a:t>bağlanarak</a:t>
            </a:r>
            <a:r>
              <a:rPr lang="en-US" dirty="0" smtClean="0"/>
              <a:t> </a:t>
            </a:r>
            <a:r>
              <a:rPr lang="en-US" dirty="0" err="1" smtClean="0"/>
              <a:t>akademik</a:t>
            </a:r>
            <a:r>
              <a:rPr lang="en-US" dirty="0" smtClean="0"/>
              <a:t> </a:t>
            </a:r>
            <a:r>
              <a:rPr lang="en-US" dirty="0" err="1" smtClean="0"/>
              <a:t>özerkliğini</a:t>
            </a:r>
            <a:r>
              <a:rPr lang="en-US" dirty="0" smtClean="0"/>
              <a:t> </a:t>
            </a:r>
            <a:r>
              <a:rPr lang="en-US" dirty="0" err="1" smtClean="0"/>
              <a:t>yitir</a:t>
            </a:r>
            <a:r>
              <a:rPr lang="tr-TR" dirty="0" err="1" smtClean="0"/>
              <a:t>iyor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hizmet</a:t>
            </a:r>
            <a:r>
              <a:rPr lang="en-US" dirty="0" smtClean="0"/>
              <a:t> </a:t>
            </a:r>
            <a:r>
              <a:rPr lang="en-US" dirty="0" err="1" smtClean="0"/>
              <a:t>hastanesine</a:t>
            </a:r>
            <a:r>
              <a:rPr lang="en-US" dirty="0" smtClean="0"/>
              <a:t> </a:t>
            </a:r>
            <a:r>
              <a:rPr lang="tr-TR" dirty="0" smtClean="0"/>
              <a:t>dönüşüyor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8000" y="310344"/>
            <a:ext cx="9108504" cy="1051384"/>
          </a:xfrm>
        </p:spPr>
        <p:txBody>
          <a:bodyPr/>
          <a:lstStyle/>
          <a:p>
            <a:r>
              <a:rPr lang="tr-TR" sz="3600" dirty="0" smtClean="0">
                <a:solidFill>
                  <a:srgbClr val="0000FF"/>
                </a:solidFill>
                <a:latin typeface="Calibri"/>
                <a:cs typeface="Calibri"/>
              </a:rPr>
              <a:t>Protokol Süreçleri Akademik Özerkliği </a:t>
            </a:r>
            <a:br>
              <a:rPr lang="tr-TR" sz="3600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tr-TR" sz="3600" dirty="0" smtClean="0">
                <a:solidFill>
                  <a:srgbClr val="0000FF"/>
                </a:solidFill>
                <a:latin typeface="Calibri"/>
                <a:cs typeface="Calibri"/>
              </a:rPr>
              <a:t>Ortadan Kaldırıyor</a:t>
            </a:r>
            <a:endParaRPr lang="tr-TR" sz="36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8000" y="1433736"/>
            <a:ext cx="9144000" cy="5918179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444"/>
              </a:spcAft>
            </a:pPr>
            <a:r>
              <a:rPr lang="tr-TR" sz="2900" dirty="0"/>
              <a:t>Üniversitede neyin öğretileceği, neyin araştırılacağına, araştırma ve öğretimin kimler tarafından yapılacağına demokratik işleyiş içinde karar verilmelidir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444"/>
              </a:spcAft>
            </a:pPr>
            <a:r>
              <a:rPr lang="tr-TR" sz="2700" dirty="0"/>
              <a:t>Araştırma </a:t>
            </a:r>
            <a:r>
              <a:rPr lang="tr-TR" sz="2700" dirty="0" smtClean="0"/>
              <a:t>alanlarının </a:t>
            </a:r>
            <a:r>
              <a:rPr lang="tr-TR" sz="2700" dirty="0"/>
              <a:t>bilimsel gelişmeler doğrultusunda </a:t>
            </a:r>
            <a:r>
              <a:rPr lang="tr-TR" sz="2700" dirty="0" smtClean="0"/>
              <a:t>belirlenmesi</a:t>
            </a:r>
            <a:endParaRPr lang="tr-TR" sz="2700" dirty="0"/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444"/>
              </a:spcAft>
            </a:pPr>
            <a:r>
              <a:rPr lang="tr-TR" sz="2700" dirty="0"/>
              <a:t>Eğitim ve öğretim programları                                                          ve </a:t>
            </a:r>
            <a:r>
              <a:rPr lang="tr-TR" sz="2700" dirty="0" err="1" smtClean="0"/>
              <a:t>müfredatların</a:t>
            </a:r>
            <a:r>
              <a:rPr lang="tr-TR" sz="2700" dirty="0" smtClean="0"/>
              <a:t> </a:t>
            </a:r>
            <a:r>
              <a:rPr lang="tr-TR" sz="2700" dirty="0"/>
              <a:t>akademik                                               gelişmelere uygun olarak                                                  </a:t>
            </a:r>
            <a:r>
              <a:rPr lang="tr-TR" sz="2700" dirty="0" smtClean="0"/>
              <a:t>oluşturulması </a:t>
            </a:r>
            <a:endParaRPr lang="tr-TR" sz="2700" dirty="0"/>
          </a:p>
          <a:p>
            <a:pPr lvl="1">
              <a:lnSpc>
                <a:spcPct val="110000"/>
              </a:lnSpc>
              <a:spcBef>
                <a:spcPts val="0"/>
              </a:spcBef>
              <a:spcAft>
                <a:spcPts val="444"/>
              </a:spcAft>
            </a:pPr>
            <a:r>
              <a:rPr lang="tr-TR" sz="2700" dirty="0"/>
              <a:t>Bilim </a:t>
            </a:r>
            <a:r>
              <a:rPr lang="tr-TR" sz="2700" dirty="0" smtClean="0"/>
              <a:t>insanlarının liyakat </a:t>
            </a:r>
            <a:r>
              <a:rPr lang="tr-TR" sz="2700" dirty="0"/>
              <a:t>temel                                                            </a:t>
            </a:r>
            <a:r>
              <a:rPr lang="tr-TR" sz="2700" dirty="0" smtClean="0"/>
              <a:t>alınarak seçilmesi</a:t>
            </a:r>
            <a:endParaRPr lang="tr-TR" sz="2700" dirty="0"/>
          </a:p>
          <a:p>
            <a:pPr marL="507990" lvl="1" indent="0">
              <a:buNone/>
            </a:pPr>
            <a:endParaRPr lang="tr-TR" sz="2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096" y="3737992"/>
            <a:ext cx="3711242" cy="282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936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056928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Protokol Sürecinin Sonuçları - </a:t>
            </a:r>
            <a:r>
              <a:rPr lang="tr-TR" i="1" dirty="0" smtClean="0">
                <a:latin typeface="Calibri" pitchFamily="34" charset="0"/>
              </a:rPr>
              <a:t>2</a:t>
            </a:r>
            <a:endParaRPr lang="tr-TR" i="1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1488" y="1289721"/>
            <a:ext cx="9144000" cy="5317232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dirty="0" err="1" smtClean="0"/>
              <a:t>Hastanesi</a:t>
            </a:r>
            <a:r>
              <a:rPr lang="en-US" dirty="0" smtClean="0"/>
              <a:t> </a:t>
            </a:r>
            <a:r>
              <a:rPr lang="en-US" dirty="0" err="1" smtClean="0"/>
              <a:t>olmadan</a:t>
            </a:r>
            <a:r>
              <a:rPr lang="en-US" dirty="0" smtClean="0"/>
              <a:t> </a:t>
            </a:r>
            <a:r>
              <a:rPr lang="en-US" dirty="0" err="1" smtClean="0"/>
              <a:t>açılan</a:t>
            </a:r>
            <a:r>
              <a:rPr lang="en-US" dirty="0" smtClean="0"/>
              <a:t> </a:t>
            </a:r>
            <a:r>
              <a:rPr lang="en-US" dirty="0" err="1" smtClean="0"/>
              <a:t>tıp</a:t>
            </a:r>
            <a:r>
              <a:rPr lang="en-US" dirty="0" smtClean="0"/>
              <a:t> </a:t>
            </a:r>
            <a:r>
              <a:rPr lang="en-US" dirty="0" err="1" smtClean="0"/>
              <a:t>fakülteleri</a:t>
            </a:r>
            <a:r>
              <a:rPr lang="en-US" dirty="0" smtClean="0"/>
              <a:t> </a:t>
            </a:r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 smtClean="0"/>
              <a:t>sıklıkla</a:t>
            </a:r>
            <a:r>
              <a:rPr lang="en-US" dirty="0" smtClean="0"/>
              <a:t> </a:t>
            </a:r>
            <a:r>
              <a:rPr lang="en-US" dirty="0" err="1" smtClean="0"/>
              <a:t>ikinci</a:t>
            </a:r>
            <a:r>
              <a:rPr lang="en-US" dirty="0" smtClean="0"/>
              <a:t> </a:t>
            </a:r>
            <a:r>
              <a:rPr lang="en-US" dirty="0" err="1" smtClean="0"/>
              <a:t>basamak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hizmeti</a:t>
            </a:r>
            <a:r>
              <a:rPr lang="en-US" dirty="0" smtClean="0"/>
              <a:t> </a:t>
            </a:r>
            <a:r>
              <a:rPr lang="en-US" dirty="0" err="1" smtClean="0"/>
              <a:t>veren</a:t>
            </a:r>
            <a:r>
              <a:rPr lang="en-US" dirty="0" smtClean="0"/>
              <a:t> </a:t>
            </a:r>
            <a:r>
              <a:rPr lang="en-US" dirty="0" err="1" smtClean="0"/>
              <a:t>devlet</a:t>
            </a:r>
            <a:r>
              <a:rPr lang="en-US" dirty="0" smtClean="0"/>
              <a:t> </a:t>
            </a:r>
            <a:r>
              <a:rPr lang="en-US" dirty="0" err="1" smtClean="0"/>
              <a:t>hastaneleriyle</a:t>
            </a:r>
            <a:r>
              <a:rPr lang="en-US" dirty="0" smtClean="0"/>
              <a:t> </a:t>
            </a:r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yaparak</a:t>
            </a:r>
            <a:r>
              <a:rPr lang="en-US" dirty="0" smtClean="0"/>
              <a:t> </a:t>
            </a:r>
            <a:r>
              <a:rPr lang="en-US" dirty="0" err="1" smtClean="0"/>
              <a:t>birlikte</a:t>
            </a:r>
            <a:r>
              <a:rPr lang="en-US" dirty="0" smtClean="0"/>
              <a:t> </a:t>
            </a:r>
            <a:r>
              <a:rPr lang="en-US" dirty="0" err="1" smtClean="0"/>
              <a:t>kullanım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işbirliğine</a:t>
            </a:r>
            <a:r>
              <a:rPr lang="en-US" dirty="0" smtClean="0"/>
              <a:t> </a:t>
            </a:r>
            <a:r>
              <a:rPr lang="en-US" dirty="0" err="1" smtClean="0"/>
              <a:t>gi</a:t>
            </a:r>
            <a:r>
              <a:rPr lang="tr-TR" dirty="0" smtClean="0"/>
              <a:t>diyor</a:t>
            </a:r>
          </a:p>
          <a:p>
            <a:pPr>
              <a:spcBef>
                <a:spcPts val="300"/>
              </a:spcBef>
            </a:pPr>
            <a:r>
              <a:rPr lang="tr-TR" dirty="0" smtClean="0"/>
              <a:t>P</a:t>
            </a:r>
            <a:r>
              <a:rPr lang="en-US" dirty="0" err="1" smtClean="0"/>
              <a:t>rotokol</a:t>
            </a:r>
            <a:r>
              <a:rPr lang="en-US" dirty="0" smtClean="0"/>
              <a:t> </a:t>
            </a:r>
            <a:r>
              <a:rPr lang="en-US" dirty="0" err="1" smtClean="0"/>
              <a:t>sonrasında</a:t>
            </a:r>
            <a:r>
              <a:rPr lang="en-US" dirty="0" smtClean="0"/>
              <a:t> </a:t>
            </a:r>
            <a:r>
              <a:rPr lang="en-US" dirty="0" err="1" smtClean="0"/>
              <a:t>devlet</a:t>
            </a:r>
            <a:r>
              <a:rPr lang="en-US" dirty="0" smtClean="0"/>
              <a:t> </a:t>
            </a:r>
            <a:r>
              <a:rPr lang="en-US" dirty="0" err="1" smtClean="0"/>
              <a:t>hastanesi</a:t>
            </a:r>
            <a:r>
              <a:rPr lang="en-US" dirty="0" smtClean="0"/>
              <a:t> EAH </a:t>
            </a:r>
            <a:r>
              <a:rPr lang="en-US" dirty="0" err="1" smtClean="0"/>
              <a:t>ismini</a:t>
            </a:r>
            <a:r>
              <a:rPr lang="en-US" dirty="0" smtClean="0"/>
              <a:t> al</a:t>
            </a:r>
            <a:r>
              <a:rPr lang="tr-TR" dirty="0" err="1" smtClean="0"/>
              <a:t>ıyor</a:t>
            </a:r>
            <a:endParaRPr lang="tr-TR" dirty="0" smtClean="0"/>
          </a:p>
          <a:p>
            <a:pPr>
              <a:spcBef>
                <a:spcPts val="300"/>
              </a:spcBef>
            </a:pPr>
            <a:r>
              <a:rPr lang="tr-TR" dirty="0" smtClean="0"/>
              <a:t>S</a:t>
            </a:r>
            <a:r>
              <a:rPr lang="en-US" dirty="0" err="1" smtClean="0"/>
              <a:t>ağlık</a:t>
            </a:r>
            <a:r>
              <a:rPr lang="en-US" dirty="0" smtClean="0"/>
              <a:t> </a:t>
            </a:r>
            <a:r>
              <a:rPr lang="en-US" dirty="0" err="1" smtClean="0"/>
              <a:t>hizmeti</a:t>
            </a:r>
            <a:r>
              <a:rPr lang="en-US" dirty="0" smtClean="0"/>
              <a:t> </a:t>
            </a:r>
            <a:r>
              <a:rPr lang="en-US" dirty="0" err="1" smtClean="0"/>
              <a:t>sunmak</a:t>
            </a:r>
            <a:r>
              <a:rPr lang="en-US" dirty="0" smtClean="0"/>
              <a:t> </a:t>
            </a:r>
            <a:r>
              <a:rPr lang="en-US" dirty="0" err="1" smtClean="0"/>
              <a:t>üzere</a:t>
            </a:r>
            <a:r>
              <a:rPr lang="en-US" dirty="0" smtClean="0"/>
              <a:t> </a:t>
            </a:r>
            <a:r>
              <a:rPr lang="en-US" dirty="0" err="1" smtClean="0"/>
              <a:t>kurulmuş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hastanede</a:t>
            </a:r>
            <a:r>
              <a:rPr lang="tr-TR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eğitim</a:t>
            </a:r>
            <a:r>
              <a:rPr lang="tr-TR" dirty="0" smtClean="0"/>
              <a:t> ve</a:t>
            </a:r>
            <a:r>
              <a:rPr lang="en-US" dirty="0" smtClean="0"/>
              <a:t> </a:t>
            </a:r>
            <a:r>
              <a:rPr lang="en-US" dirty="0" err="1" smtClean="0"/>
              <a:t>araştırma</a:t>
            </a:r>
            <a:r>
              <a:rPr lang="en-US" dirty="0" smtClean="0"/>
              <a:t> </a:t>
            </a:r>
            <a:r>
              <a:rPr lang="tr-TR" dirty="0" smtClean="0"/>
              <a:t>yapılması,</a:t>
            </a:r>
            <a:r>
              <a:rPr lang="en-US" dirty="0" smtClean="0"/>
              <a:t> </a:t>
            </a:r>
            <a:r>
              <a:rPr lang="en-US" dirty="0" err="1" smtClean="0"/>
              <a:t>nitelikli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hizmeti</a:t>
            </a:r>
            <a:r>
              <a:rPr lang="en-US" dirty="0" smtClean="0"/>
              <a:t> </a:t>
            </a:r>
            <a:r>
              <a:rPr lang="en-US" dirty="0" err="1" smtClean="0"/>
              <a:t>ver</a:t>
            </a:r>
            <a:r>
              <a:rPr lang="tr-TR" dirty="0" smtClean="0"/>
              <a:t>il</a:t>
            </a:r>
            <a:r>
              <a:rPr lang="en-US" dirty="0" err="1" smtClean="0"/>
              <a:t>mesi</a:t>
            </a:r>
            <a:r>
              <a:rPr lang="en-US" dirty="0" smtClean="0"/>
              <a:t> </a:t>
            </a:r>
            <a:r>
              <a:rPr lang="en-US" dirty="0" err="1" smtClean="0"/>
              <a:t>mümkün</a:t>
            </a:r>
            <a:r>
              <a:rPr lang="en-US" dirty="0" smtClean="0"/>
              <a:t> </a:t>
            </a:r>
            <a:r>
              <a:rPr lang="en-US" dirty="0" err="1" smtClean="0"/>
              <a:t>olamamakt</a:t>
            </a:r>
            <a:r>
              <a:rPr lang="tr-TR" dirty="0" smtClean="0"/>
              <a:t>a</a:t>
            </a:r>
            <a:r>
              <a:rPr lang="en-US" dirty="0" smtClean="0"/>
              <a:t> 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334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281608"/>
            <a:ext cx="9144000" cy="5661496"/>
          </a:xfrm>
        </p:spPr>
        <p:txBody>
          <a:bodyPr/>
          <a:lstStyle/>
          <a:p>
            <a:pPr marL="0" indent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3600" b="1" dirty="0" err="1" smtClean="0">
                <a:solidFill>
                  <a:srgbClr val="0000FF"/>
                </a:solidFill>
              </a:rPr>
              <a:t>Devlet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Hastanesinden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tr-TR" sz="3600" b="1" dirty="0" err="1">
                <a:solidFill>
                  <a:srgbClr val="0000FF"/>
                </a:solidFill>
              </a:rPr>
              <a:t>EAH’ye</a:t>
            </a:r>
            <a:r>
              <a:rPr lang="tr-TR" sz="3600" b="1" dirty="0">
                <a:solidFill>
                  <a:srgbClr val="0000FF"/>
                </a:solidFill>
              </a:rPr>
              <a:t> </a:t>
            </a:r>
            <a:r>
              <a:rPr lang="en-US" sz="3600" b="1" dirty="0" err="1">
                <a:solidFill>
                  <a:srgbClr val="0000FF"/>
                </a:solidFill>
              </a:rPr>
              <a:t>D</a:t>
            </a:r>
            <a:r>
              <a:rPr lang="en-US" sz="3600" b="1" dirty="0" err="1" smtClean="0">
                <a:solidFill>
                  <a:srgbClr val="0000FF"/>
                </a:solidFill>
              </a:rPr>
              <a:t>önüşümün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en-US" sz="3600" b="1" dirty="0" err="1" smtClean="0">
                <a:solidFill>
                  <a:srgbClr val="0000FF"/>
                </a:solidFill>
              </a:rPr>
              <a:t>Bir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Standartı</a:t>
            </a:r>
            <a:r>
              <a:rPr lang="en-US" sz="3600" b="1" dirty="0" smtClean="0">
                <a:solidFill>
                  <a:srgbClr val="0000FF"/>
                </a:solidFill>
              </a:rPr>
              <a:t> </a:t>
            </a:r>
            <a:r>
              <a:rPr lang="en-US" sz="3600" b="1" dirty="0" err="1" smtClean="0">
                <a:solidFill>
                  <a:srgbClr val="0000FF"/>
                </a:solidFill>
              </a:rPr>
              <a:t>Yok</a:t>
            </a:r>
            <a:endParaRPr lang="en-US" sz="3600" b="1" dirty="0">
              <a:solidFill>
                <a:srgbClr val="0000FF"/>
              </a:solidFill>
            </a:endParaRPr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dirty="0" err="1" smtClean="0"/>
              <a:t>Devlet</a:t>
            </a:r>
            <a:r>
              <a:rPr lang="en-US" dirty="0" smtClean="0"/>
              <a:t> </a:t>
            </a:r>
            <a:r>
              <a:rPr lang="en-US" dirty="0" err="1" smtClean="0"/>
              <a:t>hastanesinden</a:t>
            </a:r>
            <a:r>
              <a:rPr lang="en-US" dirty="0" smtClean="0"/>
              <a:t> </a:t>
            </a:r>
            <a:r>
              <a:rPr lang="tr-TR" dirty="0" err="1" smtClean="0"/>
              <a:t>EAH’ye</a:t>
            </a:r>
            <a:r>
              <a:rPr lang="tr-TR" dirty="0" smtClean="0"/>
              <a:t> </a:t>
            </a:r>
            <a:r>
              <a:rPr lang="en-US" dirty="0" err="1" smtClean="0"/>
              <a:t>dönüşüm</a:t>
            </a:r>
            <a:r>
              <a:rPr lang="en-US" dirty="0" smtClean="0"/>
              <a:t>, </a:t>
            </a:r>
            <a:r>
              <a:rPr lang="en-US" dirty="0" err="1" smtClean="0"/>
              <a:t>uzunca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zamandan</a:t>
            </a:r>
            <a:r>
              <a:rPr lang="en-US" dirty="0" smtClean="0"/>
              <a:t>  </a:t>
            </a:r>
            <a:r>
              <a:rPr lang="en-US" dirty="0" err="1" smtClean="0"/>
              <a:t>beri</a:t>
            </a:r>
            <a:r>
              <a:rPr lang="en-US" dirty="0" smtClean="0"/>
              <a:t>, </a:t>
            </a:r>
            <a:r>
              <a:rPr lang="en-US" dirty="0" err="1" smtClean="0"/>
              <a:t>standartlar</a:t>
            </a:r>
            <a:r>
              <a:rPr lang="en-US" dirty="0" smtClean="0"/>
              <a:t> </a:t>
            </a:r>
            <a:r>
              <a:rPr lang="en-US" dirty="0" err="1" smtClean="0"/>
              <a:t>oluşturulmadan</a:t>
            </a:r>
            <a:r>
              <a:rPr lang="en-US" dirty="0" smtClean="0"/>
              <a:t>, </a:t>
            </a:r>
            <a:r>
              <a:rPr lang="en-US" dirty="0" err="1" smtClean="0"/>
              <a:t>herhangi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değerlendirme</a:t>
            </a:r>
            <a:r>
              <a:rPr lang="en-US" dirty="0" smtClean="0"/>
              <a:t> </a:t>
            </a:r>
            <a:r>
              <a:rPr lang="en-US" dirty="0" err="1" smtClean="0"/>
              <a:t>yapılmadan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Bakanlığı’nın</a:t>
            </a:r>
            <a:r>
              <a:rPr lang="en-US" dirty="0" smtClean="0"/>
              <a:t> </a:t>
            </a:r>
            <a:r>
              <a:rPr lang="en-US" dirty="0" err="1" smtClean="0"/>
              <a:t>bir</a:t>
            </a:r>
            <a:r>
              <a:rPr lang="en-US" dirty="0" smtClean="0"/>
              <a:t> </a:t>
            </a:r>
            <a:r>
              <a:rPr lang="en-US" dirty="0" err="1" smtClean="0"/>
              <a:t>kararıyla</a:t>
            </a:r>
            <a:r>
              <a:rPr lang="en-US" dirty="0" smtClean="0"/>
              <a:t> </a:t>
            </a:r>
            <a:r>
              <a:rPr lang="en-US" dirty="0" err="1" smtClean="0"/>
              <a:t>gerçekleşmekte</a:t>
            </a:r>
            <a:r>
              <a:rPr lang="en-US" dirty="0" smtClean="0"/>
              <a:t> </a:t>
            </a:r>
            <a:endParaRPr lang="tr-TR" dirty="0" smtClean="0"/>
          </a:p>
          <a:p>
            <a:pPr>
              <a:lnSpc>
                <a:spcPct val="1050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dirty="0" smtClean="0"/>
              <a:t>Bu </a:t>
            </a:r>
            <a:r>
              <a:rPr lang="en-US" dirty="0" err="1" smtClean="0"/>
              <a:t>uygulama</a:t>
            </a:r>
            <a:r>
              <a:rPr lang="en-US" dirty="0" smtClean="0"/>
              <a:t>, </a:t>
            </a:r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yapılma</a:t>
            </a:r>
            <a:r>
              <a:rPr lang="en-US" dirty="0" smtClean="0"/>
              <a:t> </a:t>
            </a:r>
            <a:r>
              <a:rPr lang="en-US" dirty="0" err="1" smtClean="0"/>
              <a:t>aşamasında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karşımıza</a:t>
            </a:r>
            <a:r>
              <a:rPr lang="en-US" dirty="0" smtClean="0"/>
              <a:t> </a:t>
            </a:r>
            <a:r>
              <a:rPr lang="en-US" dirty="0" err="1" smtClean="0"/>
              <a:t>çık</a:t>
            </a:r>
            <a:r>
              <a:rPr lang="tr-TR" dirty="0" err="1" smtClean="0"/>
              <a:t>ıyor</a:t>
            </a:r>
            <a:r>
              <a:rPr lang="en-US" dirty="0" smtClean="0"/>
              <a:t> </a:t>
            </a:r>
            <a:endParaRPr lang="tr-TR" dirty="0" smtClean="0"/>
          </a:p>
          <a:p>
            <a:pPr>
              <a:buNone/>
            </a:pPr>
            <a:endParaRPr lang="tr-T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480" y="5106144"/>
            <a:ext cx="4563309" cy="1698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40040" y="4890120"/>
            <a:ext cx="40386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8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55464" y="425624"/>
            <a:ext cx="9721080" cy="127000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tr-TR" sz="3500" dirty="0">
                <a:solidFill>
                  <a:srgbClr val="0000FF"/>
                </a:solidFill>
                <a:latin typeface="Calibri"/>
                <a:cs typeface="Calibri"/>
              </a:rPr>
              <a:t>Muğla Devlet </a:t>
            </a:r>
            <a:r>
              <a:rPr lang="tr-TR" sz="3500" dirty="0" smtClean="0">
                <a:solidFill>
                  <a:srgbClr val="0000FF"/>
                </a:solidFill>
                <a:latin typeface="Calibri"/>
                <a:cs typeface="Calibri"/>
              </a:rPr>
              <a:t>Hastanesi, </a:t>
            </a:r>
            <a:r>
              <a:rPr lang="tr-TR" sz="3500" dirty="0">
                <a:solidFill>
                  <a:srgbClr val="0000FF"/>
                </a:solidFill>
                <a:latin typeface="Calibri"/>
                <a:cs typeface="Calibri"/>
              </a:rPr>
              <a:t>Muğla </a:t>
            </a:r>
            <a:r>
              <a:rPr lang="tr-TR" sz="3500" dirty="0" smtClean="0">
                <a:solidFill>
                  <a:srgbClr val="0000FF"/>
                </a:solidFill>
                <a:latin typeface="Calibri"/>
                <a:cs typeface="Calibri"/>
              </a:rPr>
              <a:t>S. Koçman </a:t>
            </a:r>
            <a:r>
              <a:rPr lang="tr-TR" sz="3500" dirty="0" err="1" smtClean="0">
                <a:solidFill>
                  <a:srgbClr val="0000FF"/>
                </a:solidFill>
                <a:latin typeface="Calibri"/>
                <a:cs typeface="Calibri"/>
              </a:rPr>
              <a:t>Üniv</a:t>
            </a:r>
            <a:r>
              <a:rPr lang="tr-TR" sz="3500" dirty="0" smtClean="0">
                <a:solidFill>
                  <a:srgbClr val="0000FF"/>
                </a:solidFill>
                <a:latin typeface="Calibri"/>
                <a:cs typeface="Calibri"/>
              </a:rPr>
              <a:t>.  </a:t>
            </a:r>
            <a:r>
              <a:rPr lang="tr-TR" sz="3500" dirty="0" err="1">
                <a:solidFill>
                  <a:srgbClr val="0000FF"/>
                </a:solidFill>
                <a:latin typeface="Calibri"/>
                <a:cs typeface="Calibri"/>
              </a:rPr>
              <a:t>EAH’ye</a:t>
            </a:r>
            <a:r>
              <a:rPr lang="tr-TR" sz="3500" dirty="0">
                <a:solidFill>
                  <a:srgbClr val="0000FF"/>
                </a:solidFill>
                <a:latin typeface="Calibri"/>
                <a:cs typeface="Calibri"/>
              </a:rPr>
              <a:t> Dönüşürken </a:t>
            </a:r>
            <a:r>
              <a:rPr lang="tr-TR" sz="3500" dirty="0" smtClean="0">
                <a:solidFill>
                  <a:srgbClr val="0000FF"/>
                </a:solidFill>
                <a:latin typeface="Calibri"/>
                <a:cs typeface="Calibri"/>
              </a:rPr>
              <a:t>Neler Değişmedi?</a:t>
            </a:r>
            <a:endParaRPr lang="tr-TR" sz="35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335584" y="1865784"/>
            <a:ext cx="8388424" cy="5101208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tr-TR" dirty="0"/>
              <a:t>Yatak </a:t>
            </a:r>
            <a:r>
              <a:rPr lang="tr-TR" dirty="0" smtClean="0"/>
              <a:t>sayısı</a:t>
            </a:r>
            <a:endParaRPr lang="tr-TR" dirty="0"/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tr-TR" dirty="0"/>
              <a:t>Fiziki mekan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tr-TR" dirty="0"/>
              <a:t>Yoğun </a:t>
            </a:r>
            <a:r>
              <a:rPr lang="tr-TR" dirty="0" smtClean="0"/>
              <a:t>bakım </a:t>
            </a:r>
            <a:r>
              <a:rPr lang="tr-TR" dirty="0"/>
              <a:t>yatak sayısı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tr-TR" dirty="0"/>
              <a:t>Ameliyathane salon sayısı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tr-TR" dirty="0"/>
              <a:t>Acil </a:t>
            </a:r>
            <a:r>
              <a:rPr lang="tr-TR" dirty="0" smtClean="0"/>
              <a:t>servis </a:t>
            </a:r>
            <a:r>
              <a:rPr lang="tr-TR" dirty="0"/>
              <a:t>imkanları</a:t>
            </a:r>
          </a:p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tr-TR" dirty="0"/>
              <a:t>Radyolojik imkanlar</a:t>
            </a:r>
          </a:p>
        </p:txBody>
      </p:sp>
    </p:spTree>
    <p:extLst>
      <p:ext uri="{BB962C8B-B14F-4D97-AF65-F5344CB8AC3E}">
        <p14:creationId xmlns:p14="http://schemas.microsoft.com/office/powerpoint/2010/main" val="313458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056928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Protokol Sürecinin Sonuçları - </a:t>
            </a:r>
            <a:r>
              <a:rPr lang="tr-TR" i="1" dirty="0" smtClean="0">
                <a:latin typeface="Calibri" pitchFamily="34" charset="0"/>
              </a:rPr>
              <a:t>3</a:t>
            </a:r>
            <a:endParaRPr lang="tr-TR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08000" y="1505744"/>
            <a:ext cx="9144000" cy="5301456"/>
          </a:xfrm>
        </p:spPr>
        <p:txBody>
          <a:bodyPr/>
          <a:lstStyle/>
          <a:p>
            <a:r>
              <a:rPr lang="en-US" dirty="0" err="1" smtClean="0"/>
              <a:t>Köklü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tanımlanabilecek</a:t>
            </a:r>
            <a:r>
              <a:rPr lang="en-US" dirty="0" smtClean="0"/>
              <a:t> </a:t>
            </a:r>
            <a:r>
              <a:rPr lang="tr-TR" dirty="0" err="1" smtClean="0"/>
              <a:t>EAH’lerin</a:t>
            </a:r>
            <a:r>
              <a:rPr lang="tr-TR" dirty="0" smtClean="0"/>
              <a:t> </a:t>
            </a:r>
            <a:r>
              <a:rPr lang="en-US" dirty="0" err="1" smtClean="0"/>
              <a:t>üniversite</a:t>
            </a:r>
            <a:r>
              <a:rPr lang="en-US" dirty="0" smtClean="0"/>
              <a:t> </a:t>
            </a:r>
            <a:r>
              <a:rPr lang="en-US" dirty="0" err="1" smtClean="0"/>
              <a:t>hastaneleriyle</a:t>
            </a:r>
            <a:r>
              <a:rPr lang="en-US" dirty="0" smtClean="0"/>
              <a:t> </a:t>
            </a:r>
            <a:r>
              <a:rPr lang="en-US" dirty="0" err="1" smtClean="0"/>
              <a:t>birlikte</a:t>
            </a:r>
            <a:r>
              <a:rPr lang="en-US" dirty="0" smtClean="0"/>
              <a:t> </a:t>
            </a:r>
            <a:r>
              <a:rPr lang="en-US" dirty="0" err="1" smtClean="0"/>
              <a:t>kullanım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işbirliğine</a:t>
            </a:r>
            <a:r>
              <a:rPr lang="en-US" dirty="0" smtClean="0"/>
              <a:t> </a:t>
            </a:r>
            <a:r>
              <a:rPr lang="en-US" dirty="0" err="1" smtClean="0"/>
              <a:t>gitmesi</a:t>
            </a:r>
            <a:r>
              <a:rPr lang="en-US" dirty="0" smtClean="0"/>
              <a:t>, </a:t>
            </a:r>
            <a:r>
              <a:rPr lang="tr-TR" dirty="0" smtClean="0"/>
              <a:t>EAH </a:t>
            </a:r>
            <a:r>
              <a:rPr lang="en-US" dirty="0" err="1" smtClean="0"/>
              <a:t>eğitim</a:t>
            </a:r>
            <a:r>
              <a:rPr lang="en-US" dirty="0" smtClean="0"/>
              <a:t> </a:t>
            </a:r>
            <a:r>
              <a:rPr lang="en-US" dirty="0" err="1" smtClean="0"/>
              <a:t>görevlileri</a:t>
            </a:r>
            <a:r>
              <a:rPr lang="en-US" dirty="0" smtClean="0"/>
              <a:t> </a:t>
            </a:r>
            <a:r>
              <a:rPr lang="en-US" dirty="0" err="1" smtClean="0"/>
              <a:t>ile</a:t>
            </a:r>
            <a:r>
              <a:rPr lang="en-US" dirty="0" smtClean="0"/>
              <a:t> </a:t>
            </a:r>
            <a:r>
              <a:rPr lang="en-US" dirty="0" err="1" smtClean="0"/>
              <a:t>tıp</a:t>
            </a:r>
            <a:r>
              <a:rPr lang="en-US" dirty="0" smtClean="0"/>
              <a:t> </a:t>
            </a:r>
            <a:r>
              <a:rPr lang="en-US" dirty="0" err="1" smtClean="0"/>
              <a:t>fakültesi</a:t>
            </a:r>
            <a:r>
              <a:rPr lang="en-US" dirty="0" smtClean="0"/>
              <a:t> </a:t>
            </a:r>
            <a:r>
              <a:rPr lang="en-US" dirty="0" err="1" smtClean="0"/>
              <a:t>akademik</a:t>
            </a:r>
            <a:r>
              <a:rPr lang="en-US" dirty="0" smtClean="0"/>
              <a:t> </a:t>
            </a:r>
            <a:r>
              <a:rPr lang="en-US" dirty="0" err="1" smtClean="0"/>
              <a:t>personeli</a:t>
            </a:r>
            <a:r>
              <a:rPr lang="en-US" dirty="0" smtClean="0"/>
              <a:t> </a:t>
            </a:r>
            <a:r>
              <a:rPr lang="en-US" dirty="0" err="1" smtClean="0"/>
              <a:t>arasında</a:t>
            </a:r>
            <a:r>
              <a:rPr lang="en-US" dirty="0" smtClean="0"/>
              <a:t> </a:t>
            </a:r>
            <a:r>
              <a:rPr lang="en-US" dirty="0" err="1" smtClean="0"/>
              <a:t>özlük</a:t>
            </a:r>
            <a:r>
              <a:rPr lang="en-US" dirty="0" smtClean="0"/>
              <a:t> </a:t>
            </a:r>
            <a:r>
              <a:rPr lang="en-US" dirty="0" err="1" smtClean="0"/>
              <a:t>hakları</a:t>
            </a:r>
            <a:r>
              <a:rPr lang="en-US" dirty="0" smtClean="0"/>
              <a:t> </a:t>
            </a:r>
            <a:r>
              <a:rPr lang="en-US" dirty="0" err="1" smtClean="0"/>
              <a:t>açısından</a:t>
            </a:r>
            <a:r>
              <a:rPr lang="en-US" dirty="0" smtClean="0"/>
              <a:t> </a:t>
            </a:r>
            <a:r>
              <a:rPr lang="en-US" dirty="0" err="1" smtClean="0"/>
              <a:t>önemli</a:t>
            </a:r>
            <a:r>
              <a:rPr lang="en-US" dirty="0" smtClean="0"/>
              <a:t> </a:t>
            </a:r>
            <a:r>
              <a:rPr lang="en-US" dirty="0" err="1" smtClean="0"/>
              <a:t>farklılıklar</a:t>
            </a:r>
            <a:r>
              <a:rPr lang="tr-TR" dirty="0" smtClean="0"/>
              <a:t>a neden oluyor</a:t>
            </a:r>
            <a:r>
              <a:rPr lang="en-US" dirty="0" smtClean="0"/>
              <a:t> </a:t>
            </a:r>
            <a:endParaRPr lang="tr-TR" dirty="0" smtClean="0"/>
          </a:p>
          <a:p>
            <a:r>
              <a:rPr lang="tr-TR" dirty="0" smtClean="0"/>
              <a:t>Ç</a:t>
            </a:r>
            <a:r>
              <a:rPr lang="en-US" dirty="0" err="1" smtClean="0"/>
              <a:t>alışma</a:t>
            </a:r>
            <a:r>
              <a:rPr lang="en-US" dirty="0" smtClean="0"/>
              <a:t> </a:t>
            </a:r>
            <a:r>
              <a:rPr lang="en-US" dirty="0" err="1" smtClean="0"/>
              <a:t>barışı</a:t>
            </a:r>
            <a:r>
              <a:rPr lang="en-US" dirty="0" smtClean="0"/>
              <a:t> </a:t>
            </a:r>
            <a:r>
              <a:rPr lang="en-US" dirty="0" err="1" smtClean="0"/>
              <a:t>olumsuz</a:t>
            </a:r>
            <a:r>
              <a:rPr lang="en-US" dirty="0" smtClean="0"/>
              <a:t> </a:t>
            </a:r>
            <a:r>
              <a:rPr lang="en-US" dirty="0" err="1" smtClean="0"/>
              <a:t>etkilen</a:t>
            </a:r>
            <a:r>
              <a:rPr lang="tr-TR" dirty="0" err="1" smtClean="0"/>
              <a:t>iyor</a:t>
            </a:r>
            <a:r>
              <a:rPr lang="en-US" dirty="0" smtClean="0"/>
              <a:t>, </a:t>
            </a:r>
            <a:r>
              <a:rPr lang="en-US" dirty="0" err="1" smtClean="0"/>
              <a:t>eğitim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hizmetin</a:t>
            </a:r>
            <a:r>
              <a:rPr lang="en-US" dirty="0" smtClean="0"/>
              <a:t> </a:t>
            </a:r>
            <a:r>
              <a:rPr lang="en-US" dirty="0" err="1" smtClean="0"/>
              <a:t>niteliğinde</a:t>
            </a:r>
            <a:r>
              <a:rPr lang="en-US" dirty="0" smtClean="0"/>
              <a:t> </a:t>
            </a:r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öncesi</a:t>
            </a:r>
            <a:r>
              <a:rPr lang="en-US" dirty="0" smtClean="0"/>
              <a:t> </a:t>
            </a:r>
            <a:r>
              <a:rPr lang="en-US" dirty="0" err="1" smtClean="0"/>
              <a:t>döneme</a:t>
            </a:r>
            <a:r>
              <a:rPr lang="en-US" dirty="0" smtClean="0"/>
              <a:t> </a:t>
            </a:r>
            <a:r>
              <a:rPr lang="en-US" dirty="0" err="1" smtClean="0"/>
              <a:t>göre</a:t>
            </a:r>
            <a:r>
              <a:rPr lang="en-US" dirty="0" smtClean="0"/>
              <a:t> </a:t>
            </a:r>
            <a:r>
              <a:rPr lang="en-US" dirty="0" err="1" smtClean="0"/>
              <a:t>gerileme</a:t>
            </a:r>
            <a:r>
              <a:rPr lang="en-US" dirty="0" smtClean="0"/>
              <a:t> </a:t>
            </a:r>
            <a:r>
              <a:rPr lang="en-US" dirty="0" err="1" smtClean="0"/>
              <a:t>ortaya</a:t>
            </a:r>
            <a:r>
              <a:rPr lang="en-US" dirty="0" smtClean="0"/>
              <a:t> </a:t>
            </a:r>
            <a:r>
              <a:rPr lang="en-US" dirty="0" err="1" smtClean="0"/>
              <a:t>çık</a:t>
            </a:r>
            <a:r>
              <a:rPr lang="tr-TR" dirty="0" err="1" smtClean="0"/>
              <a:t>ıyor</a:t>
            </a:r>
            <a:r>
              <a:rPr lang="en-US" dirty="0" smtClean="0"/>
              <a:t> 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911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425624"/>
            <a:ext cx="9144000" cy="984920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Protokol Sürecinin Sonuçları - </a:t>
            </a:r>
            <a:r>
              <a:rPr lang="tr-TR" i="1" dirty="0" smtClean="0">
                <a:latin typeface="Calibri" pitchFamily="34" charset="0"/>
              </a:rPr>
              <a:t>4</a:t>
            </a:r>
            <a:endParaRPr lang="tr-TR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1577753"/>
            <a:ext cx="9144000" cy="4968552"/>
          </a:xfrm>
        </p:spPr>
        <p:txBody>
          <a:bodyPr/>
          <a:lstStyle/>
          <a:p>
            <a:r>
              <a:rPr lang="en-US" dirty="0" err="1" smtClean="0"/>
              <a:t>Protokol</a:t>
            </a:r>
            <a:r>
              <a:rPr lang="en-US" dirty="0" smtClean="0"/>
              <a:t> </a:t>
            </a:r>
            <a:r>
              <a:rPr lang="en-US" dirty="0" err="1" smtClean="0"/>
              <a:t>oluşturma</a:t>
            </a:r>
            <a:r>
              <a:rPr lang="en-US" dirty="0" smtClean="0"/>
              <a:t> </a:t>
            </a:r>
            <a:r>
              <a:rPr lang="en-US" dirty="0" err="1" smtClean="0"/>
              <a:t>süreci</a:t>
            </a:r>
            <a:r>
              <a:rPr lang="en-US" dirty="0" smtClean="0"/>
              <a:t>, </a:t>
            </a:r>
            <a:r>
              <a:rPr lang="en-US" dirty="0" err="1" smtClean="0"/>
              <a:t>illerde</a:t>
            </a:r>
            <a:r>
              <a:rPr lang="en-US" dirty="0" smtClean="0"/>
              <a:t> </a:t>
            </a:r>
            <a:r>
              <a:rPr lang="en-US" dirty="0" err="1" smtClean="0"/>
              <a:t>ikinci</a:t>
            </a:r>
            <a:r>
              <a:rPr lang="en-US" dirty="0" smtClean="0"/>
              <a:t> </a:t>
            </a:r>
            <a:r>
              <a:rPr lang="en-US" dirty="0" err="1" smtClean="0"/>
              <a:t>basamak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hizmeti</a:t>
            </a:r>
            <a:r>
              <a:rPr lang="en-US" dirty="0" smtClean="0"/>
              <a:t> </a:t>
            </a:r>
            <a:r>
              <a:rPr lang="en-US" dirty="0" err="1" smtClean="0"/>
              <a:t>veren</a:t>
            </a:r>
            <a:r>
              <a:rPr lang="en-US" dirty="0" smtClean="0"/>
              <a:t> </a:t>
            </a:r>
            <a:r>
              <a:rPr lang="en-US" dirty="0" err="1" smtClean="0"/>
              <a:t>devlet</a:t>
            </a:r>
            <a:r>
              <a:rPr lang="en-US" dirty="0" smtClean="0"/>
              <a:t> </a:t>
            </a:r>
            <a:r>
              <a:rPr lang="en-US" dirty="0" err="1" smtClean="0"/>
              <a:t>hastanelerini</a:t>
            </a:r>
            <a:r>
              <a:rPr lang="en-US" dirty="0" smtClean="0"/>
              <a:t> </a:t>
            </a:r>
            <a:r>
              <a:rPr lang="en-US" dirty="0" err="1" smtClean="0"/>
              <a:t>ortadan</a:t>
            </a:r>
            <a:r>
              <a:rPr lang="en-US" dirty="0" smtClean="0"/>
              <a:t> </a:t>
            </a:r>
            <a:r>
              <a:rPr lang="en-US" dirty="0" err="1" smtClean="0"/>
              <a:t>kaldırmakta</a:t>
            </a:r>
            <a:endParaRPr lang="tr-TR" dirty="0" smtClean="0"/>
          </a:p>
          <a:p>
            <a:r>
              <a:rPr lang="en-US" dirty="0" smtClean="0"/>
              <a:t>Bu durum, </a:t>
            </a:r>
            <a:r>
              <a:rPr lang="en-US" dirty="0" err="1" smtClean="0"/>
              <a:t>ikinci</a:t>
            </a:r>
            <a:r>
              <a:rPr lang="en-US" dirty="0" smtClean="0"/>
              <a:t> </a:t>
            </a:r>
            <a:r>
              <a:rPr lang="en-US" dirty="0" err="1" smtClean="0"/>
              <a:t>basamak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hizmetlerinin</a:t>
            </a:r>
            <a:r>
              <a:rPr lang="en-US" dirty="0" smtClean="0"/>
              <a:t> </a:t>
            </a:r>
            <a:r>
              <a:rPr lang="en-US" dirty="0" err="1" smtClean="0"/>
              <a:t>özel</a:t>
            </a:r>
            <a:r>
              <a:rPr lang="en-US" dirty="0" smtClean="0"/>
              <a:t> </a:t>
            </a:r>
            <a:r>
              <a:rPr lang="en-US" dirty="0" err="1" smtClean="0"/>
              <a:t>sağlık</a:t>
            </a:r>
            <a:r>
              <a:rPr lang="en-US" dirty="0" smtClean="0"/>
              <a:t> </a:t>
            </a:r>
            <a:r>
              <a:rPr lang="en-US" dirty="0" err="1" smtClean="0"/>
              <a:t>kuruluşlarına</a:t>
            </a:r>
            <a:r>
              <a:rPr lang="en-US" dirty="0" smtClean="0"/>
              <a:t> </a:t>
            </a:r>
            <a:r>
              <a:rPr lang="en-US" dirty="0" err="1" smtClean="0"/>
              <a:t>terkedilmesi</a:t>
            </a:r>
            <a:r>
              <a:rPr lang="en-US" dirty="0" smtClean="0"/>
              <a:t> </a:t>
            </a:r>
            <a:r>
              <a:rPr lang="en-US" dirty="0" err="1" smtClean="0"/>
              <a:t>olarak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değerlendirilebilir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36401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5504" y="209600"/>
            <a:ext cx="9144000" cy="1270000"/>
          </a:xfrm>
        </p:spPr>
        <p:txBody>
          <a:bodyPr/>
          <a:lstStyle/>
          <a:p>
            <a:r>
              <a:rPr lang="tr-TR" dirty="0" smtClean="0">
                <a:latin typeface="Calibri"/>
                <a:cs typeface="Calibri"/>
              </a:rPr>
              <a:t>10. Kalkınma Planı</a:t>
            </a:r>
            <a:br>
              <a:rPr lang="tr-TR" dirty="0" smtClean="0">
                <a:latin typeface="Calibri"/>
                <a:cs typeface="Calibri"/>
              </a:rPr>
            </a:br>
            <a:r>
              <a:rPr lang="tr-TR" sz="3600" dirty="0" smtClean="0">
                <a:latin typeface="Calibri"/>
                <a:cs typeface="Calibri"/>
              </a:rPr>
              <a:t>(2014-2018)</a:t>
            </a:r>
            <a:endParaRPr lang="tr-TR" sz="3600" dirty="0">
              <a:latin typeface="Calibri"/>
              <a:cs typeface="Calibri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1263576" y="1505744"/>
            <a:ext cx="8312472" cy="3544168"/>
          </a:xfrm>
        </p:spPr>
        <p:txBody>
          <a:bodyPr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tr-TR" b="1" dirty="0" smtClean="0"/>
              <a:t>176. </a:t>
            </a:r>
            <a:r>
              <a:rPr lang="tr-TR" dirty="0" smtClean="0"/>
              <a:t>Sağlık hizmetlerinin sürdürülebilirliğini destekleyecek, ikinci ve üçüncü basamak tedavi hizmetlerinin etkinliğini artıracak bir hasta                         </a:t>
            </a:r>
            <a:r>
              <a:rPr lang="tr-TR" b="1" dirty="0" smtClean="0"/>
              <a:t>sevk zinciri uygulaması</a:t>
            </a:r>
            <a:r>
              <a:rPr lang="tr-TR" dirty="0" smtClean="0"/>
              <a:t>  geliştirilecektir.</a:t>
            </a:r>
          </a:p>
          <a:p>
            <a:endParaRPr lang="tr-TR" dirty="0" smtClean="0"/>
          </a:p>
          <a:p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4" name="Picture 3" descr="2009010418554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568" y="4602088"/>
            <a:ext cx="3300059" cy="2420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048" y="4530080"/>
            <a:ext cx="37338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1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7304293"/>
              </p:ext>
            </p:extLst>
          </p:nvPr>
        </p:nvGraphicFramePr>
        <p:xfrm>
          <a:off x="158750" y="1505745"/>
          <a:ext cx="9842500" cy="3817053"/>
        </p:xfrm>
        <a:graphic>
          <a:graphicData uri="http://schemas.openxmlformats.org/drawingml/2006/table">
            <a:tbl>
              <a:tblPr/>
              <a:tblGrid>
                <a:gridCol w="1864431"/>
                <a:gridCol w="1661583"/>
                <a:gridCol w="1453444"/>
                <a:gridCol w="1663347"/>
                <a:gridCol w="1545167"/>
                <a:gridCol w="1654528"/>
              </a:tblGrid>
              <a:tr h="10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HASTANE YATAĞI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2002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%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2012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%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Artış %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SB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107394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65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122322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61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14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Üniversite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26341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16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35150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18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33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Özel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12387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8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35767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18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189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Diğer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18349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11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6833</a:t>
                      </a: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-63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52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TOPLAM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164471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100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200072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100</a:t>
                      </a:r>
                      <a:endParaRPr kumimoji="0" lang="tr-TR" sz="3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3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22</a:t>
                      </a:r>
                      <a:endParaRPr kumimoji="0" lang="tr-TR" sz="3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1732" name="1 Başlık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984920"/>
          </a:xfrm>
        </p:spPr>
        <p:txBody>
          <a:bodyPr/>
          <a:lstStyle/>
          <a:p>
            <a:pPr eaLnBrk="1" hangingPunct="1"/>
            <a:r>
              <a:rPr lang="tr-TR" dirty="0" smtClean="0">
                <a:latin typeface="Calibri" charset="0"/>
              </a:rPr>
              <a:t>10 Yılda Hastane Yatak Sayılarındaki Artış</a:t>
            </a:r>
            <a:endParaRPr lang="tr-TR" dirty="0">
              <a:latin typeface="Calibri" charset="0"/>
            </a:endParaRPr>
          </a:p>
        </p:txBody>
      </p:sp>
      <p:sp>
        <p:nvSpPr>
          <p:cNvPr id="6" name="5 Oval"/>
          <p:cNvSpPr/>
          <p:nvPr/>
        </p:nvSpPr>
        <p:spPr>
          <a:xfrm>
            <a:off x="3927872" y="3810000"/>
            <a:ext cx="873131" cy="47625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8" tIns="50798" rIns="101598" bIns="5079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7" name="6 Oval"/>
          <p:cNvSpPr/>
          <p:nvPr/>
        </p:nvSpPr>
        <p:spPr>
          <a:xfrm>
            <a:off x="7168232" y="3810000"/>
            <a:ext cx="873131" cy="47625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8" tIns="50798" rIns="101598" bIns="5079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" name="7 Oval"/>
          <p:cNvSpPr/>
          <p:nvPr/>
        </p:nvSpPr>
        <p:spPr>
          <a:xfrm>
            <a:off x="8752409" y="3810000"/>
            <a:ext cx="873131" cy="47625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8" tIns="50798" rIns="101598" bIns="50798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6792" y="257529"/>
            <a:ext cx="9144000" cy="1045987"/>
          </a:xfrm>
        </p:spPr>
        <p:txBody>
          <a:bodyPr/>
          <a:lstStyle/>
          <a:p>
            <a:pPr eaLnBrk="1" hangingPunct="1"/>
            <a:r>
              <a:rPr lang="tr-TR" smtClean="0">
                <a:ea typeface="ＭＳ Ｐゴシック"/>
                <a:cs typeface="ＭＳ Ｐゴシック"/>
              </a:rPr>
              <a:t>Öğrenci Kontenjan Sayıları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9572" y="1425222"/>
            <a:ext cx="8327319" cy="5566833"/>
          </a:xfrm>
          <a:solidFill>
            <a:srgbClr val="F2F2F2"/>
          </a:solidFill>
        </p:spPr>
        <p:txBody>
          <a:bodyPr/>
          <a:lstStyle/>
          <a:p>
            <a:pPr eaLnBrk="1" hangingPunct="1">
              <a:spcAft>
                <a:spcPts val="1333"/>
              </a:spcAft>
              <a:buNone/>
              <a:defRPr/>
            </a:pPr>
            <a:r>
              <a:rPr lang="tr-TR" dirty="0"/>
              <a:t>	</a:t>
            </a:r>
            <a:r>
              <a:rPr lang="tr-TR" dirty="0" smtClean="0"/>
              <a:t>     </a:t>
            </a:r>
            <a:r>
              <a:rPr lang="tr-TR" sz="2800" dirty="0">
                <a:latin typeface="+mj-lt"/>
              </a:rPr>
              <a:t>  </a:t>
            </a:r>
            <a:r>
              <a:rPr lang="tr-TR" sz="2800" b="1" u="sng" dirty="0">
                <a:solidFill>
                  <a:srgbClr val="0000FF"/>
                </a:solidFill>
                <a:latin typeface="+mj-lt"/>
              </a:rPr>
              <a:t>Yıl </a:t>
            </a:r>
            <a:r>
              <a:rPr lang="tr-TR" sz="2800" b="1" dirty="0">
                <a:solidFill>
                  <a:srgbClr val="0000FF"/>
                </a:solidFill>
                <a:latin typeface="+mj-lt"/>
              </a:rPr>
              <a:t>   </a:t>
            </a:r>
            <a:r>
              <a:rPr lang="tr-TR" sz="2800" dirty="0">
                <a:latin typeface="+mj-lt"/>
              </a:rPr>
              <a:t>		  </a:t>
            </a:r>
            <a:r>
              <a:rPr lang="tr-TR" sz="2800" dirty="0">
                <a:solidFill>
                  <a:srgbClr val="0000FF"/>
                </a:solidFill>
                <a:latin typeface="+mj-lt"/>
              </a:rPr>
              <a:t> </a:t>
            </a:r>
            <a:r>
              <a:rPr lang="tr-TR" sz="2800" b="1" u="sng" dirty="0">
                <a:solidFill>
                  <a:srgbClr val="0000FF"/>
                </a:solidFill>
                <a:latin typeface="+mj-lt"/>
              </a:rPr>
              <a:t>Öğrenci sayısı</a:t>
            </a:r>
            <a:endParaRPr lang="tr-TR" sz="2800" u="sng" dirty="0">
              <a:solidFill>
                <a:srgbClr val="0000FF"/>
              </a:solidFill>
              <a:latin typeface="+mj-lt"/>
            </a:endParaRP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2003			 	4.500</a:t>
            </a: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2007 			 	4.980 </a:t>
            </a: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2008 			 	6.492</a:t>
            </a: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2009 				7.726</a:t>
            </a: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2010				8.090</a:t>
            </a: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2012 				9.325 </a:t>
            </a:r>
          </a:p>
          <a:p>
            <a:pPr marL="0" indent="0" eaLnBrk="1" hangingPunct="1">
              <a:spcAft>
                <a:spcPts val="667"/>
              </a:spcAft>
              <a:buNone/>
              <a:defRPr/>
            </a:pPr>
            <a:r>
              <a:rPr lang="tr-TR" sz="2800" dirty="0">
                <a:latin typeface="+mj-lt"/>
              </a:rPr>
              <a:t>	2013 		                 </a:t>
            </a:r>
            <a:r>
              <a:rPr lang="en-US" sz="2800" dirty="0">
                <a:latin typeface="+mj-lt"/>
              </a:rPr>
              <a:t>11.936</a:t>
            </a:r>
            <a:r>
              <a:rPr lang="tr-TR" sz="2800" dirty="0">
                <a:latin typeface="+mj-lt"/>
              </a:rPr>
              <a:t> </a:t>
            </a:r>
          </a:p>
          <a:p>
            <a:pPr eaLnBrk="1" hangingPunct="1">
              <a:lnSpc>
                <a:spcPct val="120000"/>
              </a:lnSpc>
              <a:spcAft>
                <a:spcPts val="667"/>
              </a:spcAft>
              <a:defRPr/>
            </a:pPr>
            <a:endParaRPr lang="tr-TR" sz="700" dirty="0"/>
          </a:p>
          <a:p>
            <a:pPr eaLnBrk="1" hangingPunct="1">
              <a:lnSpc>
                <a:spcPct val="110000"/>
              </a:lnSpc>
              <a:spcAft>
                <a:spcPct val="10000"/>
              </a:spcAft>
              <a:buFontTx/>
              <a:buNone/>
              <a:defRPr/>
            </a:pPr>
            <a:r>
              <a:rPr lang="tr-TR" dirty="0"/>
              <a:t>	</a:t>
            </a:r>
            <a:endParaRPr lang="tr-TR" sz="2700" dirty="0"/>
          </a:p>
        </p:txBody>
      </p:sp>
    </p:spTree>
    <p:extLst>
      <p:ext uri="{BB962C8B-B14F-4D97-AF65-F5344CB8AC3E}">
        <p14:creationId xmlns:p14="http://schemas.microsoft.com/office/powerpoint/2010/main" val="3070340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119946" y="689682"/>
          <a:ext cx="9761363" cy="1402292"/>
        </p:xfrm>
        <a:graphic>
          <a:graphicData uri="http://schemas.openxmlformats.org/drawingml/2006/table">
            <a:tbl>
              <a:tblPr/>
              <a:tblGrid>
                <a:gridCol w="749653"/>
                <a:gridCol w="751417"/>
                <a:gridCol w="751417"/>
                <a:gridCol w="749652"/>
                <a:gridCol w="751417"/>
                <a:gridCol w="751417"/>
                <a:gridCol w="749653"/>
                <a:gridCol w="751417"/>
                <a:gridCol w="751417"/>
                <a:gridCol w="751417"/>
                <a:gridCol w="749652"/>
                <a:gridCol w="751417"/>
                <a:gridCol w="751417"/>
              </a:tblGrid>
              <a:tr h="350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2001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2002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2004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2005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2006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2007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2008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2009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2010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2011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2012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DH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65.9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65.1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68.7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69.2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62.6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64.0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62.3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52.5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52,1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51,9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51,5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57,3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ÜH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18.3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21.9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18.9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18.3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19.2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15.6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14.8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16.1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17,0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19,3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18,8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17,6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05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ÖH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15.8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14.0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12.3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12.6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18.1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20.3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22.8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Calibri" charset="0"/>
                          <a:cs typeface="Times New Roman" charset="0"/>
                        </a:rPr>
                        <a:t>31.4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30,9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28,4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29,3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24,8</a:t>
                      </a:r>
                      <a:endParaRPr kumimoji="0" lang="tr-TR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76200" marR="762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1 Grafik"/>
          <p:cNvGraphicFramePr/>
          <p:nvPr/>
        </p:nvGraphicFramePr>
        <p:xfrm>
          <a:off x="679512" y="2369842"/>
          <a:ext cx="8160907" cy="4709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6090" name="3 Metin kutusu"/>
          <p:cNvSpPr txBox="1">
            <a:spLocks noChangeArrowheads="1"/>
          </p:cNvSpPr>
          <p:nvPr/>
        </p:nvSpPr>
        <p:spPr bwMode="auto">
          <a:xfrm>
            <a:off x="2039056" y="209903"/>
            <a:ext cx="5390444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98" tIns="50798" rIns="101598" bIns="5079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2200">
                <a:latin typeface="Calibri" charset="0"/>
              </a:rPr>
              <a:t>SGK Tedavi Harcamaları hastane dağılımı (%) </a:t>
            </a:r>
          </a:p>
        </p:txBody>
      </p:sp>
      <p:sp>
        <p:nvSpPr>
          <p:cNvPr id="86091" name="4 Metin kutusu"/>
          <p:cNvSpPr txBox="1">
            <a:spLocks noChangeArrowheads="1"/>
          </p:cNvSpPr>
          <p:nvPr/>
        </p:nvSpPr>
        <p:spPr bwMode="auto">
          <a:xfrm>
            <a:off x="8840611" y="7170209"/>
            <a:ext cx="1319389" cy="30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598" tIns="50798" rIns="101598" bIns="50798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tr-TR" sz="1300">
                <a:latin typeface="Calibri" charset="0"/>
              </a:rPr>
              <a:t>SGK istatistikleri</a:t>
            </a:r>
          </a:p>
        </p:txBody>
      </p:sp>
    </p:spTree>
    <p:extLst>
      <p:ext uri="{BB962C8B-B14F-4D97-AF65-F5344CB8AC3E}">
        <p14:creationId xmlns:p14="http://schemas.microsoft.com/office/powerpoint/2010/main" val="3075236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71488" y="137593"/>
            <a:ext cx="9144000" cy="792088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3300" dirty="0">
                <a:latin typeface="Calibri" pitchFamily="34" charset="0"/>
              </a:rPr>
              <a:t>Cambridge </a:t>
            </a:r>
            <a:r>
              <a:rPr lang="en-US" sz="3300" dirty="0" err="1">
                <a:latin typeface="Calibri" pitchFamily="34" charset="0"/>
              </a:rPr>
              <a:t>Üniversitesi</a:t>
            </a:r>
            <a:r>
              <a:rPr lang="tr-TR" sz="3300" dirty="0">
                <a:latin typeface="Calibri" pitchFamily="34" charset="0"/>
              </a:rPr>
              <a:t>’</a:t>
            </a:r>
            <a:r>
              <a:rPr lang="tr-TR" sz="3300" dirty="0" err="1">
                <a:latin typeface="Calibri" pitchFamily="34" charset="0"/>
              </a:rPr>
              <a:t>nden</a:t>
            </a:r>
            <a:r>
              <a:rPr lang="en-US" sz="3300" dirty="0">
                <a:latin typeface="Calibri" pitchFamily="34" charset="0"/>
              </a:rPr>
              <a:t> </a:t>
            </a:r>
            <a:r>
              <a:rPr lang="tr-TR" sz="3300" dirty="0">
                <a:latin typeface="Calibri" pitchFamily="34" charset="0"/>
              </a:rPr>
              <a:t>A</a:t>
            </a:r>
            <a:r>
              <a:rPr lang="en-US" sz="3300" dirty="0" err="1">
                <a:latin typeface="Calibri" pitchFamily="34" charset="0"/>
              </a:rPr>
              <a:t>filiasyon</a:t>
            </a:r>
            <a:r>
              <a:rPr lang="tr-TR" sz="3300" dirty="0">
                <a:latin typeface="Calibri" pitchFamily="34" charset="0"/>
              </a:rPr>
              <a:t> Tanımı</a:t>
            </a:r>
            <a:r>
              <a:rPr lang="en-US" sz="3300" dirty="0">
                <a:latin typeface="Calibri" pitchFamily="34" charset="0"/>
              </a:rPr>
              <a:t> </a:t>
            </a:r>
            <a:endParaRPr lang="tr-TR" sz="3300" i="1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99480" y="785665"/>
            <a:ext cx="9217024" cy="6552728"/>
          </a:xfrm>
        </p:spPr>
        <p:txBody>
          <a:bodyPr/>
          <a:lstStyle/>
          <a:p>
            <a:pPr hangingPunct="0">
              <a:lnSpc>
                <a:spcPct val="110000"/>
              </a:lnSpc>
              <a:buNone/>
            </a:pPr>
            <a:r>
              <a:rPr lang="tr-TR" sz="2600" dirty="0"/>
              <a:t>	</a:t>
            </a:r>
            <a:r>
              <a:rPr lang="tr-TR" sz="2200" dirty="0"/>
              <a:t>“</a:t>
            </a:r>
            <a:r>
              <a:rPr lang="tr-TR" sz="2200" dirty="0">
                <a:latin typeface="Calibri" pitchFamily="34" charset="0"/>
              </a:rPr>
              <a:t>Bir enstitüyü veya onun dallarını veya departmanlarını afiliye etmek, o kurumların seçilmiş bazı öğretim üyelerini üniversitemiz öğretim üyesi olarak kabul etmek ve onları üniversitemiz ayrıcalıklarından yararlandırmak ve zaman zaman üniversitemizce denetlenmek ve yönlendirmek şartıyla, o kurumlarda uygulanan çalışma programlarını üniversitemiz programı olarak kabul etmektir. </a:t>
            </a:r>
          </a:p>
          <a:p>
            <a:pPr hangingPunct="0">
              <a:lnSpc>
                <a:spcPct val="110000"/>
              </a:lnSpc>
              <a:buNone/>
            </a:pPr>
            <a:endParaRPr lang="tr-TR" sz="2600" dirty="0">
              <a:latin typeface="Calibri" pitchFamily="34" charset="0"/>
            </a:endParaRPr>
          </a:p>
          <a:p>
            <a:pPr hangingPunct="0">
              <a:lnSpc>
                <a:spcPct val="110000"/>
              </a:lnSpc>
              <a:buNone/>
            </a:pPr>
            <a:endParaRPr lang="tr-TR" sz="2600" dirty="0">
              <a:latin typeface="Calibri" pitchFamily="34" charset="0"/>
            </a:endParaRPr>
          </a:p>
          <a:p>
            <a:pPr hangingPunct="0">
              <a:lnSpc>
                <a:spcPct val="110000"/>
              </a:lnSpc>
              <a:buNone/>
            </a:pPr>
            <a:endParaRPr lang="tr-TR" sz="2600" dirty="0">
              <a:latin typeface="Calibri" pitchFamily="34" charset="0"/>
            </a:endParaRPr>
          </a:p>
          <a:p>
            <a:pPr hangingPunct="0">
              <a:lnSpc>
                <a:spcPct val="110000"/>
              </a:lnSpc>
              <a:spcBef>
                <a:spcPts val="24"/>
              </a:spcBef>
              <a:buNone/>
            </a:pPr>
            <a:endParaRPr lang="tr-TR" sz="2600" dirty="0">
              <a:latin typeface="Calibri" pitchFamily="34" charset="0"/>
            </a:endParaRPr>
          </a:p>
          <a:p>
            <a:pPr hangingPunct="0">
              <a:lnSpc>
                <a:spcPct val="110000"/>
              </a:lnSpc>
              <a:buNone/>
            </a:pPr>
            <a:r>
              <a:rPr lang="tr-TR" sz="2200" dirty="0">
                <a:latin typeface="Calibri" pitchFamily="34" charset="0"/>
              </a:rPr>
              <a:t>	Bu konudaki politikamız, uygun akademik vasıftaki akademik kuruluşlarla yakın ilişkiler kurarak </a:t>
            </a:r>
            <a:r>
              <a:rPr lang="tr-TR" sz="2200" i="1" dirty="0">
                <a:solidFill>
                  <a:srgbClr val="0033CC"/>
                </a:solidFill>
                <a:latin typeface="Calibri" pitchFamily="34" charset="0"/>
              </a:rPr>
              <a:t>üniversitemizin akademik yapısını bu görüşlerin de ışığında genişletmektir.</a:t>
            </a:r>
            <a:r>
              <a:rPr lang="tr-TR" sz="2200" dirty="0">
                <a:latin typeface="Calibri" pitchFamily="34" charset="0"/>
              </a:rPr>
              <a:t> </a:t>
            </a:r>
            <a:r>
              <a:rPr lang="tr-TR" sz="2200" dirty="0" err="1">
                <a:latin typeface="Calibri" pitchFamily="34" charset="0"/>
              </a:rPr>
              <a:t>Afiliasyon</a:t>
            </a:r>
            <a:r>
              <a:rPr lang="tr-TR" sz="2200" dirty="0">
                <a:latin typeface="Calibri" pitchFamily="34" charset="0"/>
              </a:rPr>
              <a:t>, üniversite gibi yaşayan kurumlar için bire bir ilişkide vazgeçilmez bir öğedir ve ortak programların ve çalışmaların yapılabilmesinde tartışılmaz bir öneme sahiptir.” </a:t>
            </a:r>
          </a:p>
          <a:p>
            <a:endParaRPr lang="tr-T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7832" y="3161928"/>
            <a:ext cx="3233936" cy="1811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504" y="281608"/>
            <a:ext cx="9144000" cy="1080120"/>
          </a:xfrm>
        </p:spPr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Kurumsal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Bir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İşbirliği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Olarak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Afiliasyon</a:t>
            </a:r>
            <a:r>
              <a:rPr lang="en-US" sz="4000" dirty="0">
                <a:latin typeface="Calibri"/>
                <a:cs typeface="Calibri"/>
              </a:rPr>
              <a:t> - 1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505744"/>
            <a:ext cx="9144000" cy="5301104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Farklı kurumların eğitim anlayışlarında paralellik sağlamak, bilgi ve deneyim alışverişi yaparak bilginin paylaşılmasını ve hasta yararına en iyi şekilde kullanılmasını mümkün </a:t>
            </a:r>
            <a:r>
              <a:rPr lang="tr-TR" sz="3000" dirty="0" smtClean="0"/>
              <a:t>kılmak</a:t>
            </a:r>
            <a:endParaRPr lang="tr-TR" sz="30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Eğitim amaçlı olarak, mezuniyet öncesi, mezuniyet sonrası ve sürekli tıp eğitimi kapsamında insan gücü değiş tokuşunu </a:t>
            </a:r>
            <a:r>
              <a:rPr lang="tr-TR" sz="3000" dirty="0" smtClean="0"/>
              <a:t>yapmak</a:t>
            </a:r>
            <a:endParaRPr lang="tr-TR" sz="30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Teknoloji ve araç gerecin eğitim ve sağlık hizmetinde kullanılmasını sağlamak </a:t>
            </a:r>
          </a:p>
        </p:txBody>
      </p:sp>
    </p:spTree>
    <p:extLst>
      <p:ext uri="{BB962C8B-B14F-4D97-AF65-F5344CB8AC3E}">
        <p14:creationId xmlns:p14="http://schemas.microsoft.com/office/powerpoint/2010/main" val="92718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87512" y="281608"/>
            <a:ext cx="9144000" cy="936104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4000" dirty="0" err="1">
                <a:latin typeface="Calibri" pitchFamily="34" charset="0"/>
              </a:rPr>
              <a:t>Kurumsal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 err="1">
                <a:latin typeface="Calibri" pitchFamily="34" charset="0"/>
              </a:rPr>
              <a:t>B</a:t>
            </a:r>
            <a:r>
              <a:rPr lang="en-US" sz="4000" dirty="0" err="1">
                <a:latin typeface="Calibri" pitchFamily="34" charset="0"/>
              </a:rPr>
              <a:t>ir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 err="1">
                <a:latin typeface="Calibri" pitchFamily="34" charset="0"/>
              </a:rPr>
              <a:t>İ</a:t>
            </a:r>
            <a:r>
              <a:rPr lang="en-US" sz="4000" dirty="0" err="1">
                <a:latin typeface="Calibri" pitchFamily="34" charset="0"/>
              </a:rPr>
              <a:t>şbirliği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 err="1">
                <a:latin typeface="Calibri" pitchFamily="34" charset="0"/>
              </a:rPr>
              <a:t>O</a:t>
            </a:r>
            <a:r>
              <a:rPr lang="en-US" sz="4000" dirty="0" err="1">
                <a:latin typeface="Calibri" pitchFamily="34" charset="0"/>
              </a:rPr>
              <a:t>larak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>
                <a:latin typeface="Calibri" pitchFamily="34" charset="0"/>
              </a:rPr>
              <a:t>A</a:t>
            </a:r>
            <a:r>
              <a:rPr lang="en-US" sz="4000" dirty="0" err="1">
                <a:latin typeface="Calibri" pitchFamily="34" charset="0"/>
              </a:rPr>
              <a:t>filiasyon</a:t>
            </a:r>
            <a:r>
              <a:rPr lang="tr-TR" sz="4000" dirty="0">
                <a:latin typeface="Calibri" pitchFamily="34" charset="0"/>
              </a:rPr>
              <a:t> - </a:t>
            </a:r>
            <a:r>
              <a:rPr lang="tr-TR" sz="4000" i="1" dirty="0">
                <a:latin typeface="Calibri" pitchFamily="34" charset="0"/>
              </a:rPr>
              <a:t>2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759520" y="1361728"/>
            <a:ext cx="9144000" cy="5373112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200" dirty="0" err="1">
                <a:latin typeface="Calibri" pitchFamily="34" charset="0"/>
              </a:rPr>
              <a:t>Afiliasyon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sırasında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işbirliği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yapılan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kurumlarda</a:t>
            </a:r>
            <a:r>
              <a:rPr lang="en-US" sz="3200" dirty="0">
                <a:latin typeface="Calibri" pitchFamily="34" charset="0"/>
              </a:rPr>
              <a:t>, her </a:t>
            </a:r>
            <a:r>
              <a:rPr lang="en-US" sz="3200" dirty="0" err="1">
                <a:latin typeface="Calibri" pitchFamily="34" charset="0"/>
              </a:rPr>
              <a:t>bir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kurumun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kendi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görev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ve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hizmet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alanları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ile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ilgili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kuralların</a:t>
            </a:r>
            <a:r>
              <a:rPr lang="en-US" sz="3200" dirty="0">
                <a:latin typeface="Calibri" pitchFamily="34" charset="0"/>
              </a:rPr>
              <a:t>, </a:t>
            </a:r>
            <a:r>
              <a:rPr lang="en-US" sz="3200" dirty="0" err="1">
                <a:latin typeface="Calibri" pitchFamily="34" charset="0"/>
              </a:rPr>
              <a:t>birbiri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ile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bağdaşır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bir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biçimde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ve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eşit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koşullarda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düzenlenmesi</a:t>
            </a:r>
            <a:r>
              <a:rPr lang="en-US" sz="3200" dirty="0">
                <a:latin typeface="Calibri" pitchFamily="34" charset="0"/>
              </a:rPr>
              <a:t> </a:t>
            </a:r>
            <a:endParaRPr lang="tr-TR" sz="3200" dirty="0">
              <a:latin typeface="Calibri" pitchFamily="34" charset="0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200" dirty="0">
                <a:latin typeface="Calibri" pitchFamily="34" charset="0"/>
              </a:rPr>
              <a:t>A</a:t>
            </a:r>
            <a:r>
              <a:rPr lang="en-US" sz="3200" dirty="0" err="1">
                <a:latin typeface="Calibri" pitchFamily="34" charset="0"/>
              </a:rPr>
              <a:t>filiasyona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katılan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kurumlarda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eğitim</a:t>
            </a:r>
            <a:r>
              <a:rPr lang="en-US" sz="3200" dirty="0">
                <a:latin typeface="Calibri" pitchFamily="34" charset="0"/>
              </a:rPr>
              <a:t>, </a:t>
            </a:r>
            <a:r>
              <a:rPr lang="en-US" sz="3200" dirty="0" err="1">
                <a:latin typeface="Calibri" pitchFamily="34" charset="0"/>
              </a:rPr>
              <a:t>araştırma</a:t>
            </a:r>
            <a:r>
              <a:rPr lang="en-US" sz="3200" dirty="0">
                <a:latin typeface="Calibri" pitchFamily="34" charset="0"/>
              </a:rPr>
              <a:t>           </a:t>
            </a:r>
            <a:r>
              <a:rPr lang="en-US" sz="3200" dirty="0" err="1">
                <a:latin typeface="Calibri" pitchFamily="34" charset="0"/>
              </a:rPr>
              <a:t>ve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hizmet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işlevlerinin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üst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düzeyde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yerine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getirilebilmesi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için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işbirliği</a:t>
            </a:r>
            <a:r>
              <a:rPr lang="en-US" sz="3200" dirty="0">
                <a:latin typeface="Calibri" pitchFamily="34" charset="0"/>
              </a:rPr>
              <a:t>                    </a:t>
            </a:r>
            <a:r>
              <a:rPr lang="en-US" sz="3200" dirty="0" err="1">
                <a:latin typeface="Calibri" pitchFamily="34" charset="0"/>
              </a:rPr>
              <a:t>ortamı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ve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koşulları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dirty="0" err="1">
                <a:latin typeface="Calibri" pitchFamily="34" charset="0"/>
              </a:rPr>
              <a:t>oluşturulmalıdır</a:t>
            </a:r>
            <a:r>
              <a:rPr lang="en-US" sz="3200" dirty="0">
                <a:latin typeface="Calibri" pitchFamily="34" charset="0"/>
              </a:rPr>
              <a:t> </a:t>
            </a:r>
            <a:endParaRPr lang="tr-TR" sz="3200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4056" y="4890120"/>
            <a:ext cx="3632200" cy="223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5504" y="353616"/>
            <a:ext cx="9144000" cy="108012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4000" dirty="0" err="1">
                <a:latin typeface="Calibri" pitchFamily="34" charset="0"/>
              </a:rPr>
              <a:t>Kurumsal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 err="1">
                <a:latin typeface="Calibri" pitchFamily="34" charset="0"/>
              </a:rPr>
              <a:t>B</a:t>
            </a:r>
            <a:r>
              <a:rPr lang="en-US" sz="4000" dirty="0" err="1">
                <a:latin typeface="Calibri" pitchFamily="34" charset="0"/>
              </a:rPr>
              <a:t>ir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 err="1">
                <a:latin typeface="Calibri" pitchFamily="34" charset="0"/>
              </a:rPr>
              <a:t>İ</a:t>
            </a:r>
            <a:r>
              <a:rPr lang="en-US" sz="4000" dirty="0" err="1">
                <a:latin typeface="Calibri" pitchFamily="34" charset="0"/>
              </a:rPr>
              <a:t>şbirliği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 err="1">
                <a:latin typeface="Calibri" pitchFamily="34" charset="0"/>
              </a:rPr>
              <a:t>O</a:t>
            </a:r>
            <a:r>
              <a:rPr lang="en-US" sz="4000" dirty="0" err="1">
                <a:latin typeface="Calibri" pitchFamily="34" charset="0"/>
              </a:rPr>
              <a:t>larak</a:t>
            </a:r>
            <a:r>
              <a:rPr lang="en-US" sz="4000" dirty="0">
                <a:latin typeface="Calibri" pitchFamily="34" charset="0"/>
              </a:rPr>
              <a:t> </a:t>
            </a:r>
            <a:r>
              <a:rPr lang="tr-TR" sz="4000" dirty="0">
                <a:latin typeface="Calibri" pitchFamily="34" charset="0"/>
              </a:rPr>
              <a:t>A</a:t>
            </a:r>
            <a:r>
              <a:rPr lang="en-US" sz="4000" dirty="0" err="1">
                <a:latin typeface="Calibri" pitchFamily="34" charset="0"/>
              </a:rPr>
              <a:t>filiasyon</a:t>
            </a:r>
            <a:r>
              <a:rPr lang="tr-TR" sz="4000" dirty="0">
                <a:latin typeface="Calibri" pitchFamily="34" charset="0"/>
              </a:rPr>
              <a:t> - </a:t>
            </a:r>
            <a:r>
              <a:rPr lang="tr-TR" sz="4000" i="1" dirty="0">
                <a:latin typeface="Calibri" pitchFamily="34" charset="0"/>
              </a:rPr>
              <a:t>3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1488" y="1577752"/>
            <a:ext cx="9073008" cy="5256584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3000" dirty="0">
                <a:latin typeface="Calibri" pitchFamily="34" charset="0"/>
              </a:rPr>
              <a:t>Tıp </a:t>
            </a:r>
            <a:r>
              <a:rPr lang="en-US" sz="3000" dirty="0" err="1">
                <a:latin typeface="Calibri" pitchFamily="34" charset="0"/>
              </a:rPr>
              <a:t>fakülteleri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ile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eğitim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ve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araştırma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hastanelerinin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ortak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kullanımına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ilişkin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düzenlemeler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ve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bugüne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kadar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olan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dirty="0" err="1">
                <a:latin typeface="Calibri" pitchFamily="34" charset="0"/>
              </a:rPr>
              <a:t>deneyimler</a:t>
            </a:r>
            <a:r>
              <a:rPr lang="en-US" sz="3000" dirty="0">
                <a:latin typeface="Calibri" pitchFamily="34" charset="0"/>
              </a:rPr>
              <a:t>;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>
                <a:latin typeface="Calibri" pitchFamily="34" charset="0"/>
              </a:rPr>
              <a:t>afiliasyon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için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gerekli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koşulların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oluşturulmadığını</a:t>
            </a:r>
            <a:r>
              <a:rPr lang="en-US" sz="2800" dirty="0">
                <a:latin typeface="Calibri" pitchFamily="34" charset="0"/>
              </a:rPr>
              <a:t>, 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en-US" sz="2800" dirty="0" err="1">
                <a:latin typeface="Calibri" pitchFamily="34" charset="0"/>
              </a:rPr>
              <a:t>bu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durumun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başta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eğitim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olmak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üzere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önemli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sıkıntılara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yol</a:t>
            </a:r>
            <a:r>
              <a:rPr lang="en-US" sz="2800" dirty="0">
                <a:latin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</a:rPr>
              <a:t>açtığını</a:t>
            </a:r>
            <a:r>
              <a:rPr lang="en-US" sz="2800" dirty="0">
                <a:latin typeface="Calibri" pitchFamily="34" charset="0"/>
              </a:rPr>
              <a:t>,</a:t>
            </a:r>
          </a:p>
          <a:p>
            <a:pPr lvl="1">
              <a:lnSpc>
                <a:spcPct val="110000"/>
              </a:lnSpc>
              <a:spcAft>
                <a:spcPts val="600"/>
              </a:spcAft>
            </a:pPr>
            <a:r>
              <a:rPr lang="tr-TR" sz="2800" dirty="0">
                <a:latin typeface="Calibri" pitchFamily="34" charset="0"/>
              </a:rPr>
              <a:t>kurumların bütünlüğü ve çalışanların                                 özlük haklarının zedelendiğini                             göstermektedir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tr-TR" sz="3200" dirty="0"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6185" y="4674096"/>
            <a:ext cx="2857252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984567"/>
          </a:xfrm>
        </p:spPr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Anayasaya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Aykırılık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433736"/>
            <a:ext cx="9144000" cy="5373112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 smtClean="0"/>
              <a:t>Anayasanın 130</a:t>
            </a:r>
            <a:r>
              <a:rPr lang="tr-TR" sz="3000" dirty="0"/>
              <a:t>. maddesinde yükseköğretimin üniversiteler tarafından verileceği,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 smtClean="0"/>
              <a:t>Anayasanın 131</a:t>
            </a:r>
            <a:r>
              <a:rPr lang="tr-TR" sz="3000" dirty="0"/>
              <a:t>. maddesinde ise, yükseköğretim kurumlarının öğretimini planlamak, düzenlemek</a:t>
            </a:r>
            <a:r>
              <a:rPr lang="tr-TR" sz="3000" b="1" dirty="0"/>
              <a:t>,</a:t>
            </a:r>
            <a:r>
              <a:rPr lang="tr-TR" sz="3000" dirty="0"/>
              <a:t> yönetmek, denetlemek, yükseköğretim kurumlarındaki eğitim-öğretim ve bilimsel araştırma faaliyetlerini yönlendirmek ve öğretim elemanlarının yetiştirilmesi için planlama yapma, YÖK’ün görevleri arasında yer aldığı belirtiliyor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370197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Anayasa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Mahkemesi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Kararı</a:t>
            </a:r>
            <a:r>
              <a:rPr lang="en-US" sz="4000" dirty="0">
                <a:latin typeface="Calibri"/>
                <a:cs typeface="Calibri"/>
              </a:rPr>
              <a:t> (1992)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649760"/>
            <a:ext cx="9144000" cy="5157088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Üniversiteler, en üst düzeydeki bilim kuruluşlarıdır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Özgür toplumun bilim alanındaki simgeleridir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Yönetim yapısı ve biçimi, üniversitenin niteliğini açıklar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Bilgi edinme, bilgi üretme ve insan yetiştirme amacının ortaya çıkardığı yapının, araştırma, deneyim ve tüm çabalarla gerçeği bulma ereğine özgün bir kurum olduğu göz ardı edilemez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8202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5154"/>
            <a:ext cx="9144000" cy="768543"/>
          </a:xfrm>
        </p:spPr>
        <p:txBody>
          <a:bodyPr/>
          <a:lstStyle/>
          <a:p>
            <a:r>
              <a:rPr lang="en-US" sz="4000" dirty="0" err="1">
                <a:latin typeface="Calibri"/>
                <a:cs typeface="Calibri"/>
              </a:rPr>
              <a:t>Temel</a:t>
            </a:r>
            <a:r>
              <a:rPr lang="en-US" sz="4000" dirty="0">
                <a:latin typeface="Calibri"/>
                <a:cs typeface="Calibri"/>
              </a:rPr>
              <a:t> Tıp </a:t>
            </a:r>
            <a:r>
              <a:rPr lang="en-US" sz="4000" dirty="0" err="1">
                <a:latin typeface="Calibri"/>
                <a:cs typeface="Calibri"/>
              </a:rPr>
              <a:t>Eğitimi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Nerede</a:t>
            </a:r>
            <a:r>
              <a:rPr lang="en-US" sz="4000" dirty="0">
                <a:latin typeface="Calibri"/>
                <a:cs typeface="Calibri"/>
              </a:rPr>
              <a:t> </a:t>
            </a:r>
            <a:r>
              <a:rPr lang="en-US" sz="4000" dirty="0" err="1">
                <a:latin typeface="Calibri"/>
                <a:cs typeface="Calibri"/>
              </a:rPr>
              <a:t>Verilmeli</a:t>
            </a:r>
            <a:r>
              <a:rPr lang="en-US" sz="4000" dirty="0">
                <a:latin typeface="Calibri"/>
                <a:cs typeface="Calibri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289720"/>
            <a:ext cx="9252520" cy="5904656"/>
          </a:xfrm>
        </p:spPr>
        <p:txBody>
          <a:bodyPr/>
          <a:lstStyle/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tr-TR" sz="3200" dirty="0" err="1"/>
              <a:t>SB’ye</a:t>
            </a:r>
            <a:r>
              <a:rPr lang="tr-TR" sz="3200" dirty="0"/>
              <a:t> bağlı sağlık kurum ve kuruluşları ile üniversite hastanelerin işlevleri ve örgütlenmeleri farklı </a:t>
            </a:r>
          </a:p>
          <a:p>
            <a:pPr lvl="1">
              <a:lnSpc>
                <a:spcPct val="105000"/>
              </a:lnSpc>
              <a:spcAft>
                <a:spcPts val="600"/>
              </a:spcAft>
            </a:pPr>
            <a:r>
              <a:rPr lang="tr-TR" sz="2800" dirty="0"/>
              <a:t>Bu farklılık kadro yapısı, personel örgütlenmesi, hizmetin sunumu gibi tüm alanlarda görülüyor</a:t>
            </a:r>
          </a:p>
          <a:p>
            <a:pPr>
              <a:lnSpc>
                <a:spcPct val="105000"/>
              </a:lnSpc>
              <a:spcAft>
                <a:spcPts val="600"/>
              </a:spcAft>
            </a:pPr>
            <a:r>
              <a:rPr lang="tr-TR" sz="3200" dirty="0" err="1"/>
              <a:t>EAH’lerde</a:t>
            </a:r>
            <a:r>
              <a:rPr lang="tr-TR" sz="3200" dirty="0"/>
              <a:t> tıpta uzmanlık eğitimi verilmesi, bu kurumların işlevini üniversite hastaneleriyle aynılaştırmıyor</a:t>
            </a:r>
          </a:p>
          <a:p>
            <a:pPr lvl="1">
              <a:lnSpc>
                <a:spcPct val="105000"/>
              </a:lnSpc>
              <a:spcAft>
                <a:spcPts val="600"/>
              </a:spcAft>
            </a:pPr>
            <a:r>
              <a:rPr lang="tr-TR" sz="2800" dirty="0"/>
              <a:t>Üniversite hastanelerinde uzmanlık eğitiminin yanı sıra temel tıp eğitimi de veriliyor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7880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496" y="353617"/>
            <a:ext cx="9144000" cy="984567"/>
          </a:xfrm>
        </p:spPr>
        <p:txBody>
          <a:bodyPr/>
          <a:lstStyle/>
          <a:p>
            <a:r>
              <a:rPr lang="en-US" sz="4000" dirty="0">
                <a:latin typeface="Calibri"/>
                <a:cs typeface="Calibri"/>
              </a:rPr>
              <a:t>Tıp </a:t>
            </a:r>
            <a:r>
              <a:rPr lang="en-US" sz="4000" dirty="0" err="1">
                <a:latin typeface="Calibri"/>
                <a:cs typeface="Calibri"/>
              </a:rPr>
              <a:t>Fakültesine</a:t>
            </a:r>
            <a:r>
              <a:rPr lang="en-US" sz="4000" dirty="0">
                <a:latin typeface="Calibri"/>
                <a:cs typeface="Calibri"/>
              </a:rPr>
              <a:t> Para </a:t>
            </a:r>
            <a:r>
              <a:rPr lang="en-US" sz="4000" dirty="0" err="1">
                <a:latin typeface="Calibri"/>
                <a:cs typeface="Calibri"/>
              </a:rPr>
              <a:t>Aktarımı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6" y="1361728"/>
            <a:ext cx="9180512" cy="56324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SB, kendisine bağlı sağlık kurum ve kuruluşların sunduğu sağlık hizmeti için, </a:t>
            </a:r>
            <a:r>
              <a:rPr lang="tr-TR" sz="3000" dirty="0" err="1"/>
              <a:t>SGK’dan</a:t>
            </a:r>
            <a:r>
              <a:rPr lang="tr-TR" sz="3000" dirty="0"/>
              <a:t> global bütçe anlaşması uyarınca yıllık sabit bir ücret alıyor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Bakanlığın bu parayı kendi hastanelerine dağıtımı ile ilgili yönetsel bir düzenlenme bulunmamakta, </a:t>
            </a:r>
            <a:r>
              <a:rPr lang="tr-TR" sz="3000" dirty="0" smtClean="0"/>
              <a:t>Bakanlığın parayı </a:t>
            </a:r>
            <a:r>
              <a:rPr lang="tr-TR" sz="3000" dirty="0"/>
              <a:t>neye göre dağıttığı bilinmiyor 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tr-TR" sz="3000" dirty="0"/>
              <a:t>Düzenlemede </a:t>
            </a:r>
            <a:r>
              <a:rPr lang="tr-TR" sz="3000" dirty="0" err="1"/>
              <a:t>SB’nin</a:t>
            </a:r>
            <a:r>
              <a:rPr lang="tr-TR" sz="3000" dirty="0"/>
              <a:t> aldığı döner sermaye gelirlerini tıp fakültesine </a:t>
            </a:r>
            <a:r>
              <a:rPr lang="tr-TR" sz="3000" dirty="0" smtClean="0"/>
              <a:t>ne </a:t>
            </a:r>
            <a:r>
              <a:rPr lang="tr-TR" sz="3000" dirty="0"/>
              <a:t>zaman ve nasıl aktaracağına ilişkin bir kural konulmamış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103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425624"/>
            <a:ext cx="9073008" cy="1008112"/>
          </a:xfrm>
        </p:spPr>
        <p:txBody>
          <a:bodyPr/>
          <a:lstStyle/>
          <a:p>
            <a:r>
              <a:rPr lang="en-US" sz="3800" dirty="0" err="1">
                <a:latin typeface="Calibri"/>
                <a:cs typeface="Calibri"/>
              </a:rPr>
              <a:t>Üniversite</a:t>
            </a:r>
            <a:r>
              <a:rPr lang="en-US" sz="3800" dirty="0">
                <a:latin typeface="Calibri"/>
                <a:cs typeface="Calibri"/>
              </a:rPr>
              <a:t> </a:t>
            </a:r>
            <a:r>
              <a:rPr lang="en-US" sz="3800" dirty="0" err="1">
                <a:latin typeface="Calibri"/>
                <a:cs typeface="Calibri"/>
              </a:rPr>
              <a:t>Hastaneleri</a:t>
            </a:r>
            <a:r>
              <a:rPr lang="en-US" sz="3800" dirty="0">
                <a:latin typeface="Calibri"/>
                <a:cs typeface="Calibri"/>
              </a:rPr>
              <a:t> (</a:t>
            </a:r>
            <a:r>
              <a:rPr lang="en-US" sz="3800" dirty="0" err="1">
                <a:latin typeface="Calibri"/>
                <a:cs typeface="Calibri"/>
              </a:rPr>
              <a:t>Afiliasyondan</a:t>
            </a:r>
            <a:r>
              <a:rPr lang="en-US" sz="3800" dirty="0">
                <a:latin typeface="Calibri"/>
                <a:cs typeface="Calibri"/>
              </a:rPr>
              <a:t>) </a:t>
            </a:r>
            <a:br>
              <a:rPr lang="en-US" sz="3800" dirty="0">
                <a:latin typeface="Calibri"/>
                <a:cs typeface="Calibri"/>
              </a:rPr>
            </a:br>
            <a:r>
              <a:rPr lang="en-US" sz="3800" dirty="0" err="1">
                <a:latin typeface="Calibri"/>
                <a:cs typeface="Calibri"/>
              </a:rPr>
              <a:t>Nasıl</a:t>
            </a:r>
            <a:r>
              <a:rPr lang="en-US" sz="3800" dirty="0">
                <a:latin typeface="Calibri"/>
                <a:cs typeface="Calibri"/>
              </a:rPr>
              <a:t> </a:t>
            </a:r>
            <a:r>
              <a:rPr lang="en-US" sz="3800" dirty="0" err="1">
                <a:latin typeface="Calibri"/>
                <a:cs typeface="Calibri"/>
              </a:rPr>
              <a:t>Kurtulur</a:t>
            </a:r>
            <a:r>
              <a:rPr lang="en-US" sz="3800" dirty="0">
                <a:latin typeface="Calibri"/>
                <a:cs typeface="Calibri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1649760"/>
            <a:ext cx="9108504" cy="540060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500" dirty="0" err="1"/>
              <a:t>Döner</a:t>
            </a:r>
            <a:r>
              <a:rPr lang="en-US" sz="2500" dirty="0"/>
              <a:t> </a:t>
            </a:r>
            <a:r>
              <a:rPr lang="en-US" sz="2500" dirty="0" err="1"/>
              <a:t>sermaye</a:t>
            </a:r>
            <a:r>
              <a:rPr lang="en-US" sz="2500" dirty="0"/>
              <a:t> </a:t>
            </a:r>
            <a:r>
              <a:rPr lang="en-US" sz="2500" dirty="0" err="1"/>
              <a:t>üzerinde</a:t>
            </a:r>
            <a:r>
              <a:rPr lang="en-US" sz="2500" dirty="0"/>
              <a:t> </a:t>
            </a:r>
            <a:r>
              <a:rPr lang="en-US" sz="2500" dirty="0" err="1"/>
              <a:t>aşırı</a:t>
            </a:r>
            <a:r>
              <a:rPr lang="en-US" sz="2500" dirty="0"/>
              <a:t> </a:t>
            </a:r>
            <a:r>
              <a:rPr lang="en-US" sz="2500" dirty="0" err="1"/>
              <a:t>yük</a:t>
            </a:r>
            <a:r>
              <a:rPr lang="en-US" sz="2500" dirty="0"/>
              <a:t> </a:t>
            </a:r>
            <a:r>
              <a:rPr lang="en-US" sz="2500" dirty="0" err="1"/>
              <a:t>oluşturan</a:t>
            </a:r>
            <a:r>
              <a:rPr lang="en-US" sz="2500" dirty="0"/>
              <a:t> </a:t>
            </a:r>
            <a:r>
              <a:rPr lang="en-US" sz="2500" dirty="0" err="1"/>
              <a:t>personel</a:t>
            </a:r>
            <a:r>
              <a:rPr lang="en-US" sz="2500" dirty="0"/>
              <a:t> </a:t>
            </a:r>
            <a:r>
              <a:rPr lang="en-US" sz="2500" dirty="0" err="1"/>
              <a:t>istihdamı</a:t>
            </a:r>
            <a:r>
              <a:rPr lang="en-US" sz="2500" dirty="0"/>
              <a:t> </a:t>
            </a:r>
            <a:r>
              <a:rPr lang="en-US" sz="2500" dirty="0" err="1"/>
              <a:t>ve</a:t>
            </a:r>
            <a:r>
              <a:rPr lang="en-US" sz="2500" dirty="0"/>
              <a:t> </a:t>
            </a:r>
            <a:r>
              <a:rPr lang="en-US" sz="2500" dirty="0" err="1"/>
              <a:t>yatırım</a:t>
            </a:r>
            <a:r>
              <a:rPr lang="en-US" sz="2500" dirty="0"/>
              <a:t> </a:t>
            </a:r>
            <a:r>
              <a:rPr lang="en-US" sz="2500" dirty="0" err="1"/>
              <a:t>gibi</a:t>
            </a:r>
            <a:r>
              <a:rPr lang="en-US" sz="2500" dirty="0"/>
              <a:t> </a:t>
            </a:r>
            <a:r>
              <a:rPr lang="en-US" sz="2500" dirty="0" err="1"/>
              <a:t>kalemler</a:t>
            </a:r>
            <a:r>
              <a:rPr lang="en-US" sz="2500" dirty="0"/>
              <a:t>, </a:t>
            </a:r>
            <a:r>
              <a:rPr lang="en-US" sz="2500" dirty="0" err="1"/>
              <a:t>döner</a:t>
            </a:r>
            <a:r>
              <a:rPr lang="en-US" sz="2500" dirty="0"/>
              <a:t> </a:t>
            </a:r>
            <a:r>
              <a:rPr lang="en-US" sz="2500" dirty="0" err="1"/>
              <a:t>sermaye</a:t>
            </a:r>
            <a:r>
              <a:rPr lang="en-US" sz="2500" dirty="0"/>
              <a:t> </a:t>
            </a:r>
            <a:r>
              <a:rPr lang="en-US" sz="2500" dirty="0" err="1"/>
              <a:t>yerine</a:t>
            </a:r>
            <a:r>
              <a:rPr lang="en-US" sz="2500" dirty="0"/>
              <a:t> </a:t>
            </a:r>
            <a:r>
              <a:rPr lang="en-US" sz="2500" dirty="0" err="1"/>
              <a:t>devlet</a:t>
            </a:r>
            <a:r>
              <a:rPr lang="en-US" sz="2500" dirty="0"/>
              <a:t> </a:t>
            </a:r>
            <a:r>
              <a:rPr lang="en-US" sz="2500" dirty="0" err="1"/>
              <a:t>bütçesinden</a:t>
            </a:r>
            <a:r>
              <a:rPr lang="en-US" sz="2500" dirty="0"/>
              <a:t> </a:t>
            </a:r>
            <a:r>
              <a:rPr lang="en-US" sz="2500" dirty="0" err="1"/>
              <a:t>karşılanmalı</a:t>
            </a:r>
            <a:endParaRPr lang="tr-TR" sz="25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500" dirty="0" err="1"/>
              <a:t>Ağırlıklı</a:t>
            </a:r>
            <a:r>
              <a:rPr lang="en-US" sz="2500" dirty="0"/>
              <a:t> </a:t>
            </a:r>
            <a:r>
              <a:rPr lang="en-US" sz="2500" dirty="0" err="1"/>
              <a:t>olarak</a:t>
            </a:r>
            <a:r>
              <a:rPr lang="en-US" sz="2500" dirty="0"/>
              <a:t> </a:t>
            </a:r>
            <a:r>
              <a:rPr lang="en-US" sz="2500" dirty="0" err="1"/>
              <a:t>üniversite</a:t>
            </a:r>
            <a:r>
              <a:rPr lang="en-US" sz="2500" dirty="0"/>
              <a:t> </a:t>
            </a:r>
            <a:r>
              <a:rPr lang="en-US" sz="2500" dirty="0" err="1"/>
              <a:t>hastanelerinde</a:t>
            </a:r>
            <a:r>
              <a:rPr lang="en-US" sz="2500" dirty="0"/>
              <a:t> </a:t>
            </a:r>
            <a:r>
              <a:rPr lang="en-US" sz="2500" dirty="0" err="1"/>
              <a:t>bakılmakta</a:t>
            </a:r>
            <a:r>
              <a:rPr lang="en-US" sz="2500" dirty="0"/>
              <a:t> </a:t>
            </a:r>
            <a:r>
              <a:rPr lang="en-US" sz="2500" dirty="0" err="1"/>
              <a:t>olan</a:t>
            </a:r>
            <a:r>
              <a:rPr lang="en-US" sz="2500" dirty="0"/>
              <a:t> </a:t>
            </a:r>
            <a:r>
              <a:rPr lang="en-US" sz="2500" dirty="0" err="1"/>
              <a:t>komplike</a:t>
            </a:r>
            <a:r>
              <a:rPr lang="en-US" sz="2500" dirty="0"/>
              <a:t> </a:t>
            </a:r>
            <a:r>
              <a:rPr lang="en-US" sz="2500" dirty="0" err="1"/>
              <a:t>ve</a:t>
            </a:r>
            <a:r>
              <a:rPr lang="en-US" sz="2500" dirty="0"/>
              <a:t> </a:t>
            </a:r>
            <a:r>
              <a:rPr lang="en-US" sz="2500" dirty="0" err="1"/>
              <a:t>zor</a:t>
            </a:r>
            <a:r>
              <a:rPr lang="en-US" sz="2500" dirty="0"/>
              <a:t> </a:t>
            </a:r>
            <a:r>
              <a:rPr lang="en-US" sz="2500" dirty="0" err="1"/>
              <a:t>vakaların</a:t>
            </a:r>
            <a:r>
              <a:rPr lang="en-US" sz="2500" dirty="0"/>
              <a:t> </a:t>
            </a:r>
            <a:r>
              <a:rPr lang="en-US" sz="2500" dirty="0" err="1"/>
              <a:t>ile</a:t>
            </a:r>
            <a:r>
              <a:rPr lang="en-US" sz="2500" dirty="0"/>
              <a:t> </a:t>
            </a:r>
            <a:r>
              <a:rPr lang="en-US" sz="2500" dirty="0" err="1"/>
              <a:t>yatan</a:t>
            </a:r>
            <a:r>
              <a:rPr lang="en-US" sz="2500" dirty="0"/>
              <a:t> </a:t>
            </a:r>
            <a:r>
              <a:rPr lang="en-US" sz="2500" dirty="0" err="1"/>
              <a:t>hastaların</a:t>
            </a:r>
            <a:r>
              <a:rPr lang="en-US" sz="2500" dirty="0"/>
              <a:t> SUT </a:t>
            </a:r>
            <a:r>
              <a:rPr lang="en-US" sz="2500" dirty="0" err="1"/>
              <a:t>işlem</a:t>
            </a:r>
            <a:r>
              <a:rPr lang="en-US" sz="2500" dirty="0"/>
              <a:t> </a:t>
            </a:r>
            <a:r>
              <a:rPr lang="en-US" sz="2500" dirty="0" err="1"/>
              <a:t>fiyatları</a:t>
            </a:r>
            <a:r>
              <a:rPr lang="en-US" sz="2500" dirty="0"/>
              <a:t> </a:t>
            </a:r>
            <a:r>
              <a:rPr lang="en-US" sz="2500" dirty="0" err="1"/>
              <a:t>artırılmalı</a:t>
            </a:r>
            <a:endParaRPr lang="tr-TR" sz="25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500" dirty="0" err="1"/>
              <a:t>Üniversitelerin</a:t>
            </a:r>
            <a:r>
              <a:rPr lang="en-US" sz="2500" dirty="0"/>
              <a:t> </a:t>
            </a:r>
            <a:r>
              <a:rPr lang="en-US" sz="2500" dirty="0" err="1"/>
              <a:t>ana</a:t>
            </a:r>
            <a:r>
              <a:rPr lang="en-US" sz="2500" dirty="0"/>
              <a:t> </a:t>
            </a:r>
            <a:r>
              <a:rPr lang="en-US" sz="2500" dirty="0" err="1"/>
              <a:t>görevinin</a:t>
            </a:r>
            <a:r>
              <a:rPr lang="en-US" sz="2500" dirty="0"/>
              <a:t> </a:t>
            </a:r>
            <a:r>
              <a:rPr lang="en-US" sz="2500" dirty="0" err="1"/>
              <a:t>eğitim</a:t>
            </a:r>
            <a:r>
              <a:rPr lang="en-US" sz="2500" dirty="0"/>
              <a:t> </a:t>
            </a:r>
            <a:r>
              <a:rPr lang="en-US" sz="2500" dirty="0" err="1"/>
              <a:t>ve</a:t>
            </a:r>
            <a:r>
              <a:rPr lang="en-US" sz="2500" dirty="0"/>
              <a:t> </a:t>
            </a:r>
            <a:r>
              <a:rPr lang="en-US" sz="2500" dirty="0" err="1"/>
              <a:t>araştırma</a:t>
            </a:r>
            <a:r>
              <a:rPr lang="en-US" sz="2500" dirty="0"/>
              <a:t> </a:t>
            </a:r>
            <a:r>
              <a:rPr lang="en-US" sz="2500" dirty="0" err="1"/>
              <a:t>olmasından</a:t>
            </a:r>
            <a:r>
              <a:rPr lang="en-US" sz="2500" dirty="0"/>
              <a:t> </a:t>
            </a:r>
            <a:r>
              <a:rPr lang="en-US" sz="2500" dirty="0" err="1"/>
              <a:t>hareketle</a:t>
            </a:r>
            <a:r>
              <a:rPr lang="en-US" sz="2500" dirty="0"/>
              <a:t> </a:t>
            </a:r>
            <a:r>
              <a:rPr lang="en-US" sz="2500" dirty="0" err="1"/>
              <a:t>üniversite</a:t>
            </a:r>
            <a:r>
              <a:rPr lang="en-US" sz="2500" dirty="0"/>
              <a:t> </a:t>
            </a:r>
            <a:r>
              <a:rPr lang="en-US" sz="2500" dirty="0" err="1"/>
              <a:t>hastanelerine</a:t>
            </a:r>
            <a:r>
              <a:rPr lang="en-US" sz="2500" dirty="0"/>
              <a:t> </a:t>
            </a:r>
            <a:r>
              <a:rPr lang="en-US" sz="2500" dirty="0" err="1"/>
              <a:t>devlet</a:t>
            </a:r>
            <a:r>
              <a:rPr lang="en-US" sz="2500" dirty="0"/>
              <a:t> </a:t>
            </a:r>
            <a:r>
              <a:rPr lang="en-US" sz="2500" dirty="0" err="1"/>
              <a:t>bütçesinden</a:t>
            </a:r>
            <a:r>
              <a:rPr lang="en-US" sz="2500" dirty="0"/>
              <a:t> </a:t>
            </a:r>
            <a:r>
              <a:rPr lang="en-US" sz="2500" dirty="0" err="1"/>
              <a:t>eğitim</a:t>
            </a:r>
            <a:r>
              <a:rPr lang="en-US" sz="2500" dirty="0"/>
              <a:t> </a:t>
            </a:r>
            <a:r>
              <a:rPr lang="en-US" sz="2500" dirty="0" err="1"/>
              <a:t>kaynağı</a:t>
            </a:r>
            <a:r>
              <a:rPr lang="en-US" sz="2500" dirty="0"/>
              <a:t> </a:t>
            </a:r>
            <a:r>
              <a:rPr lang="en-US" sz="2500" dirty="0" err="1"/>
              <a:t>aktarılmalı</a:t>
            </a:r>
            <a:endParaRPr lang="tr-TR" sz="25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US" sz="2500" dirty="0" err="1"/>
              <a:t>Araştırmalar</a:t>
            </a:r>
            <a:r>
              <a:rPr lang="en-US" sz="2500" dirty="0"/>
              <a:t> </a:t>
            </a:r>
            <a:r>
              <a:rPr lang="en-US" sz="2500" dirty="0" err="1"/>
              <a:t>için</a:t>
            </a:r>
            <a:r>
              <a:rPr lang="en-US" sz="2500" dirty="0"/>
              <a:t> </a:t>
            </a:r>
            <a:r>
              <a:rPr lang="en-US" sz="2500" dirty="0" err="1"/>
              <a:t>döner</a:t>
            </a:r>
            <a:r>
              <a:rPr lang="en-US" sz="2500" dirty="0"/>
              <a:t> </a:t>
            </a:r>
            <a:r>
              <a:rPr lang="en-US" sz="2500" dirty="0" err="1"/>
              <a:t>sermaye</a:t>
            </a:r>
            <a:r>
              <a:rPr lang="en-US" sz="2500" dirty="0"/>
              <a:t> </a:t>
            </a:r>
            <a:r>
              <a:rPr lang="en-US" sz="2500" dirty="0" err="1"/>
              <a:t>kaynaklarının</a:t>
            </a:r>
            <a:r>
              <a:rPr lang="en-US" sz="2500" dirty="0"/>
              <a:t> </a:t>
            </a:r>
            <a:r>
              <a:rPr lang="en-US" sz="2500" dirty="0" err="1"/>
              <a:t>kullanılması</a:t>
            </a:r>
            <a:r>
              <a:rPr lang="en-US" sz="2500" dirty="0"/>
              <a:t> </a:t>
            </a:r>
            <a:r>
              <a:rPr lang="en-US" sz="2500" dirty="0" err="1"/>
              <a:t>yerine</a:t>
            </a:r>
            <a:r>
              <a:rPr lang="en-US" sz="2500" dirty="0"/>
              <a:t>, </a:t>
            </a:r>
            <a:r>
              <a:rPr lang="en-US" sz="2500" dirty="0" err="1"/>
              <a:t>üniversiteye</a:t>
            </a:r>
            <a:r>
              <a:rPr lang="en-US" sz="2500" dirty="0"/>
              <a:t> </a:t>
            </a:r>
            <a:r>
              <a:rPr lang="en-US" sz="2500" dirty="0" err="1"/>
              <a:t>devlet</a:t>
            </a:r>
            <a:r>
              <a:rPr lang="en-US" sz="2500" dirty="0"/>
              <a:t> </a:t>
            </a:r>
            <a:r>
              <a:rPr lang="en-US" sz="2500" dirty="0" err="1"/>
              <a:t>bütçesinden</a:t>
            </a:r>
            <a:r>
              <a:rPr lang="en-US" sz="2500" dirty="0"/>
              <a:t> </a:t>
            </a:r>
            <a:r>
              <a:rPr lang="en-US" sz="2500" dirty="0" err="1"/>
              <a:t>ayrı</a:t>
            </a:r>
            <a:r>
              <a:rPr lang="en-US" sz="2500" dirty="0"/>
              <a:t> </a:t>
            </a:r>
            <a:r>
              <a:rPr lang="en-US" sz="2500" dirty="0" err="1"/>
              <a:t>kaynak</a:t>
            </a:r>
            <a:r>
              <a:rPr lang="en-US" sz="2500" dirty="0"/>
              <a:t> </a:t>
            </a:r>
            <a:r>
              <a:rPr lang="en-US" sz="2500" dirty="0" err="1"/>
              <a:t>ayrılmalı</a:t>
            </a:r>
            <a:endParaRPr lang="tr-TR" sz="2500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101476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62000" y="1760363"/>
            <a:ext cx="8777111" cy="2853972"/>
          </a:xfrm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30000"/>
              </a:lnSpc>
              <a:defRPr/>
            </a:pPr>
            <a:r>
              <a:rPr lang="en-US" dirty="0" smtClean="0">
                <a:solidFill>
                  <a:srgbClr val="475694"/>
                </a:solidFill>
              </a:rPr>
              <a:t>Tıp </a:t>
            </a:r>
            <a:r>
              <a:rPr lang="en-US" dirty="0" err="1" smtClean="0">
                <a:solidFill>
                  <a:srgbClr val="475694"/>
                </a:solidFill>
              </a:rPr>
              <a:t>Fakülteleri</a:t>
            </a:r>
            <a:r>
              <a:rPr lang="en-US" dirty="0" smtClean="0">
                <a:solidFill>
                  <a:srgbClr val="475694"/>
                </a:solidFill>
              </a:rPr>
              <a:t>:</a:t>
            </a:r>
            <a:br>
              <a:rPr lang="en-US" dirty="0" smtClean="0">
                <a:solidFill>
                  <a:srgbClr val="475694"/>
                </a:solidFill>
              </a:rPr>
            </a:br>
            <a:r>
              <a:rPr lang="en-US" dirty="0" err="1" smtClean="0">
                <a:solidFill>
                  <a:srgbClr val="475694"/>
                </a:solidFill>
              </a:rPr>
              <a:t>Daha</a:t>
            </a:r>
            <a:r>
              <a:rPr lang="en-US" dirty="0" smtClean="0">
                <a:solidFill>
                  <a:srgbClr val="475694"/>
                </a:solidFill>
              </a:rPr>
              <a:t> </a:t>
            </a:r>
            <a:r>
              <a:rPr lang="en-US" dirty="0" err="1" smtClean="0">
                <a:solidFill>
                  <a:srgbClr val="475694"/>
                </a:solidFill>
              </a:rPr>
              <a:t>Çok</a:t>
            </a:r>
            <a:r>
              <a:rPr lang="en-US" dirty="0" smtClean="0">
                <a:solidFill>
                  <a:srgbClr val="475694"/>
                </a:solidFill>
              </a:rPr>
              <a:t> </a:t>
            </a:r>
            <a:r>
              <a:rPr lang="en-US" dirty="0" err="1" smtClean="0">
                <a:solidFill>
                  <a:srgbClr val="475694"/>
                </a:solidFill>
              </a:rPr>
              <a:t>Fakülte</a:t>
            </a:r>
            <a:r>
              <a:rPr lang="en-US" dirty="0" smtClean="0">
                <a:solidFill>
                  <a:srgbClr val="475694"/>
                </a:solidFill>
              </a:rPr>
              <a:t>, </a:t>
            </a:r>
            <a:br>
              <a:rPr lang="en-US" dirty="0" smtClean="0">
                <a:solidFill>
                  <a:srgbClr val="475694"/>
                </a:solidFill>
              </a:rPr>
            </a:br>
            <a:r>
              <a:rPr lang="en-US" dirty="0" err="1" smtClean="0">
                <a:solidFill>
                  <a:srgbClr val="475694"/>
                </a:solidFill>
              </a:rPr>
              <a:t>Daha</a:t>
            </a:r>
            <a:r>
              <a:rPr lang="en-US" dirty="0" smtClean="0">
                <a:solidFill>
                  <a:srgbClr val="475694"/>
                </a:solidFill>
              </a:rPr>
              <a:t> </a:t>
            </a:r>
            <a:r>
              <a:rPr lang="en-US" dirty="0" err="1" smtClean="0">
                <a:solidFill>
                  <a:srgbClr val="475694"/>
                </a:solidFill>
              </a:rPr>
              <a:t>Çok</a:t>
            </a:r>
            <a:r>
              <a:rPr lang="en-US" dirty="0" smtClean="0">
                <a:solidFill>
                  <a:srgbClr val="475694"/>
                </a:solidFill>
              </a:rPr>
              <a:t> </a:t>
            </a:r>
            <a:r>
              <a:rPr lang="en-US" dirty="0" err="1" smtClean="0">
                <a:solidFill>
                  <a:srgbClr val="475694"/>
                </a:solidFill>
              </a:rPr>
              <a:t>Öğrenci</a:t>
            </a:r>
            <a:r>
              <a:rPr lang="en-US" dirty="0" smtClean="0">
                <a:solidFill>
                  <a:srgbClr val="475694"/>
                </a:solidFill>
              </a:rPr>
              <a:t>, </a:t>
            </a:r>
            <a:r>
              <a:rPr lang="en-US" dirty="0" err="1" smtClean="0">
                <a:solidFill>
                  <a:srgbClr val="475694"/>
                </a:solidFill>
              </a:rPr>
              <a:t>Yetersiz</a:t>
            </a:r>
            <a:r>
              <a:rPr lang="en-US" dirty="0" smtClean="0">
                <a:solidFill>
                  <a:srgbClr val="475694"/>
                </a:solidFill>
              </a:rPr>
              <a:t> </a:t>
            </a:r>
            <a:r>
              <a:rPr lang="en-US" dirty="0" err="1" smtClean="0">
                <a:solidFill>
                  <a:srgbClr val="475694"/>
                </a:solidFill>
              </a:rPr>
              <a:t>Altyapı</a:t>
            </a:r>
            <a:endParaRPr lang="en-US" dirty="0">
              <a:solidFill>
                <a:srgbClr val="4756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226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353616"/>
            <a:ext cx="9144000" cy="108012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tr-TR" sz="4000" dirty="0" err="1">
                <a:latin typeface="Calibri" pitchFamily="34" charset="0"/>
              </a:rPr>
              <a:t>Afiliasyon</a:t>
            </a:r>
            <a:r>
              <a:rPr lang="tr-TR" sz="4000" dirty="0">
                <a:latin typeface="Calibri" pitchFamily="34" charset="0"/>
              </a:rPr>
              <a:t> Üzerine Son Söz</a:t>
            </a:r>
            <a:endParaRPr lang="tr-TR" sz="4000" i="1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1488" y="1577753"/>
            <a:ext cx="9144000" cy="4752528"/>
          </a:xfrm>
        </p:spPr>
        <p:txBody>
          <a:bodyPr/>
          <a:lstStyle/>
          <a:p>
            <a:pPr hangingPunct="0"/>
            <a:r>
              <a:rPr lang="tr-TR" sz="3200" dirty="0">
                <a:latin typeface="Calibri" pitchFamily="34" charset="0"/>
              </a:rPr>
              <a:t>Birlikte kullanım ve işbirliği protokolleriyle yapılan uygulamalar; </a:t>
            </a:r>
            <a:r>
              <a:rPr lang="tr-TR" sz="3200" dirty="0" err="1">
                <a:latin typeface="Calibri" pitchFamily="34" charset="0"/>
              </a:rPr>
              <a:t>afiliasyon</a:t>
            </a:r>
            <a:r>
              <a:rPr lang="tr-TR" sz="3200" dirty="0">
                <a:latin typeface="Calibri" pitchFamily="34" charset="0"/>
              </a:rPr>
              <a:t> değil, dar boğazda olan üniversite hastanelerinin idari olarak Sağlık Bakanlığı’na bağlanması işlemidir</a:t>
            </a:r>
          </a:p>
          <a:p>
            <a:pPr hangingPunct="0"/>
            <a:r>
              <a:rPr lang="tr-TR" sz="3200" dirty="0" err="1">
                <a:latin typeface="Calibri" pitchFamily="34" charset="0"/>
              </a:rPr>
              <a:t>Afiliasyon</a:t>
            </a:r>
            <a:r>
              <a:rPr lang="tr-TR" sz="3200" dirty="0">
                <a:latin typeface="Calibri" pitchFamily="34" charset="0"/>
              </a:rPr>
              <a:t> tek yönlü bir “asimilasyon” değil, belirli ilkeler doğrultusunda yapılacak olan kurumsal düzeydeki işbirliği ve ortaklaşmanın bir yöntemi olmalıdır</a:t>
            </a:r>
          </a:p>
          <a:p>
            <a:endParaRPr lang="tr-T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480" y="353616"/>
            <a:ext cx="9433048" cy="912912"/>
          </a:xfrm>
        </p:spPr>
        <p:txBody>
          <a:bodyPr/>
          <a:lstStyle/>
          <a:p>
            <a:r>
              <a:rPr lang="en-US" sz="3400" dirty="0"/>
              <a:t>Tıp </a:t>
            </a:r>
            <a:r>
              <a:rPr lang="en-US" sz="3400" dirty="0" err="1"/>
              <a:t>Fakültesi</a:t>
            </a:r>
            <a:r>
              <a:rPr lang="en-US" sz="3400" dirty="0"/>
              <a:t> </a:t>
            </a:r>
            <a:r>
              <a:rPr lang="en-US" sz="3400" dirty="0" err="1"/>
              <a:t>Hangi</a:t>
            </a:r>
            <a:r>
              <a:rPr lang="en-US" sz="3400" dirty="0"/>
              <a:t> </a:t>
            </a:r>
            <a:r>
              <a:rPr lang="en-US" sz="3400" dirty="0" err="1"/>
              <a:t>Koşullarda</a:t>
            </a:r>
            <a:r>
              <a:rPr lang="en-US" sz="3400" dirty="0"/>
              <a:t> </a:t>
            </a:r>
            <a:r>
              <a:rPr lang="en-US" sz="3400" dirty="0" err="1"/>
              <a:t>Açılmalı</a:t>
            </a:r>
            <a:r>
              <a:rPr lang="en-US" sz="3400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496" y="1361728"/>
            <a:ext cx="9180512" cy="5616624"/>
          </a:xfrm>
        </p:spPr>
        <p:txBody>
          <a:bodyPr/>
          <a:lstStyle/>
          <a:p>
            <a:r>
              <a:rPr lang="en-US" sz="2400" dirty="0" err="1"/>
              <a:t>Ülkemizde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tıp </a:t>
            </a:r>
            <a:r>
              <a:rPr lang="en-US" sz="2400" dirty="0" err="1"/>
              <a:t>fakültesinin</a:t>
            </a:r>
            <a:r>
              <a:rPr lang="en-US" sz="2400" dirty="0"/>
              <a:t> </a:t>
            </a:r>
            <a:r>
              <a:rPr lang="en-US" sz="2400" dirty="0" err="1"/>
              <a:t>açılabilmesi</a:t>
            </a:r>
            <a:r>
              <a:rPr lang="en-US" sz="2400" dirty="0"/>
              <a:t> </a:t>
            </a:r>
            <a:r>
              <a:rPr lang="en-US" sz="2400" dirty="0" err="1"/>
              <a:t>için</a:t>
            </a:r>
            <a:r>
              <a:rPr lang="en-US" sz="2400" dirty="0"/>
              <a:t> </a:t>
            </a:r>
            <a:r>
              <a:rPr lang="en-US" sz="2400" dirty="0" err="1"/>
              <a:t>asgari</a:t>
            </a:r>
            <a:r>
              <a:rPr lang="en-US" sz="2400" dirty="0"/>
              <a:t> </a:t>
            </a:r>
            <a:r>
              <a:rPr lang="en-US" sz="2400" dirty="0" err="1"/>
              <a:t>standart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koşulların</a:t>
            </a:r>
            <a:r>
              <a:rPr lang="en-US" sz="2400" dirty="0"/>
              <a:t> ne </a:t>
            </a:r>
            <a:r>
              <a:rPr lang="en-US" sz="2400" dirty="0" err="1"/>
              <a:t>olması</a:t>
            </a:r>
            <a:r>
              <a:rPr lang="en-US" sz="2400" dirty="0"/>
              <a:t> </a:t>
            </a:r>
            <a:r>
              <a:rPr lang="en-US" sz="2400" dirty="0" err="1"/>
              <a:t>gerektiği</a:t>
            </a:r>
            <a:r>
              <a:rPr lang="en-US" sz="2400" dirty="0"/>
              <a:t> </a:t>
            </a:r>
            <a:r>
              <a:rPr lang="en-US" sz="2400" dirty="0" err="1"/>
              <a:t>belirlenmemiş</a:t>
            </a:r>
            <a:r>
              <a:rPr lang="en-US" sz="2400" dirty="0"/>
              <a:t> </a:t>
            </a:r>
          </a:p>
          <a:p>
            <a:r>
              <a:rPr lang="en-US" sz="2400" dirty="0"/>
              <a:t>Tıp </a:t>
            </a:r>
            <a:r>
              <a:rPr lang="en-US" sz="2400" dirty="0" err="1"/>
              <a:t>fakülteleri</a:t>
            </a:r>
            <a:r>
              <a:rPr lang="en-US" sz="2400" dirty="0"/>
              <a:t>; </a:t>
            </a:r>
            <a:r>
              <a:rPr lang="en-US" sz="2400" dirty="0" err="1"/>
              <a:t>yeterli</a:t>
            </a:r>
            <a:r>
              <a:rPr lang="en-US" sz="2400" dirty="0"/>
              <a:t> </a:t>
            </a:r>
            <a:r>
              <a:rPr lang="en-US" sz="2400" dirty="0" err="1"/>
              <a:t>sayıda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nitelikte</a:t>
            </a:r>
            <a:r>
              <a:rPr lang="en-US" sz="2400" dirty="0"/>
              <a:t> </a:t>
            </a:r>
            <a:r>
              <a:rPr lang="en-US" sz="2400" dirty="0" err="1"/>
              <a:t>eğitici</a:t>
            </a:r>
            <a:r>
              <a:rPr lang="en-US" sz="2400" dirty="0"/>
              <a:t> </a:t>
            </a:r>
            <a:r>
              <a:rPr lang="en-US" sz="2400" dirty="0" err="1"/>
              <a:t>olmadan</a:t>
            </a:r>
            <a:r>
              <a:rPr lang="en-US" sz="2400" dirty="0"/>
              <a:t>, </a:t>
            </a:r>
            <a:r>
              <a:rPr lang="en-US" sz="2400" dirty="0" err="1"/>
              <a:t>personel</a:t>
            </a:r>
            <a:r>
              <a:rPr lang="en-US" sz="2400" dirty="0"/>
              <a:t> </a:t>
            </a:r>
            <a:r>
              <a:rPr lang="en-US" sz="2400" dirty="0" err="1"/>
              <a:t>sayısı</a:t>
            </a:r>
            <a:r>
              <a:rPr lang="en-US" sz="2400" dirty="0"/>
              <a:t>, </a:t>
            </a:r>
            <a:r>
              <a:rPr lang="en-US" sz="2400" dirty="0" err="1"/>
              <a:t>fiziksel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teknolojik</a:t>
            </a:r>
            <a:r>
              <a:rPr lang="en-US" sz="2400" dirty="0"/>
              <a:t> </a:t>
            </a:r>
            <a:r>
              <a:rPr lang="en-US" sz="2400" dirty="0" err="1"/>
              <a:t>donanım</a:t>
            </a:r>
            <a:r>
              <a:rPr lang="en-US" sz="2400" dirty="0"/>
              <a:t> </a:t>
            </a:r>
            <a:r>
              <a:rPr lang="en-US" sz="2400" dirty="0" err="1"/>
              <a:t>gibi</a:t>
            </a:r>
            <a:r>
              <a:rPr lang="en-US" sz="2400" dirty="0"/>
              <a:t> alt </a:t>
            </a:r>
            <a:r>
              <a:rPr lang="en-US" sz="2400" dirty="0" err="1"/>
              <a:t>yapı</a:t>
            </a:r>
            <a:r>
              <a:rPr lang="en-US" sz="2400" dirty="0"/>
              <a:t> </a:t>
            </a:r>
            <a:r>
              <a:rPr lang="en-US" sz="2400" dirty="0" err="1"/>
              <a:t>olanakları</a:t>
            </a:r>
            <a:r>
              <a:rPr lang="en-US" sz="2400" dirty="0"/>
              <a:t> </a:t>
            </a:r>
            <a:r>
              <a:rPr lang="en-US" sz="2400" dirty="0" err="1"/>
              <a:t>sağlanmadan</a:t>
            </a:r>
            <a:r>
              <a:rPr lang="en-US" sz="2400" dirty="0"/>
              <a:t> </a:t>
            </a:r>
            <a:r>
              <a:rPr lang="en-US" sz="2400" dirty="0" err="1"/>
              <a:t>açılabilmekte</a:t>
            </a:r>
            <a:r>
              <a:rPr lang="en-US" sz="2400" dirty="0"/>
              <a:t> </a:t>
            </a:r>
          </a:p>
          <a:p>
            <a:r>
              <a:rPr lang="en-US" sz="2400" dirty="0" err="1"/>
              <a:t>Akademik</a:t>
            </a:r>
            <a:r>
              <a:rPr lang="en-US" sz="2400" dirty="0"/>
              <a:t> </a:t>
            </a:r>
            <a:r>
              <a:rPr lang="en-US" sz="2400" dirty="0" err="1"/>
              <a:t>kadrolar</a:t>
            </a:r>
            <a:r>
              <a:rPr lang="en-US" sz="2400" dirty="0"/>
              <a:t>, </a:t>
            </a:r>
            <a:r>
              <a:rPr lang="en-US" sz="2400" dirty="0" err="1"/>
              <a:t>öğrenci</a:t>
            </a:r>
            <a:r>
              <a:rPr lang="en-US" sz="2400" dirty="0"/>
              <a:t> </a:t>
            </a:r>
            <a:r>
              <a:rPr lang="en-US" sz="2400" dirty="0" err="1"/>
              <a:t>sayıları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eğitim-hizmet</a:t>
            </a:r>
            <a:r>
              <a:rPr lang="en-US" sz="2400" dirty="0"/>
              <a:t> </a:t>
            </a:r>
            <a:r>
              <a:rPr lang="en-US" sz="2400" dirty="0" err="1"/>
              <a:t>dengesi</a:t>
            </a:r>
            <a:r>
              <a:rPr lang="en-US" sz="2400" dirty="0"/>
              <a:t> </a:t>
            </a:r>
            <a:r>
              <a:rPr lang="en-US" sz="2400" dirty="0" err="1"/>
              <a:t>üzerinden</a:t>
            </a:r>
            <a:r>
              <a:rPr lang="en-US" sz="2400" dirty="0"/>
              <a:t> </a:t>
            </a:r>
            <a:r>
              <a:rPr lang="en-US" sz="2400" dirty="0" err="1"/>
              <a:t>oluşturulmamakta</a:t>
            </a:r>
            <a:r>
              <a:rPr lang="en-US" sz="2400" dirty="0"/>
              <a:t>, </a:t>
            </a:r>
            <a:r>
              <a:rPr lang="en-US" sz="2400" dirty="0" err="1"/>
              <a:t>çoğu</a:t>
            </a:r>
            <a:r>
              <a:rPr lang="en-US" sz="2400" dirty="0"/>
              <a:t> tıp </a:t>
            </a:r>
            <a:r>
              <a:rPr lang="en-US" sz="2400" dirty="0" err="1"/>
              <a:t>fakültesinde</a:t>
            </a:r>
            <a:r>
              <a:rPr lang="en-US" sz="2400" dirty="0"/>
              <a:t> </a:t>
            </a:r>
            <a:r>
              <a:rPr lang="en-US" sz="2400" dirty="0" err="1"/>
              <a:t>önemli</a:t>
            </a:r>
            <a:r>
              <a:rPr lang="en-US" sz="2400" dirty="0"/>
              <a:t> </a:t>
            </a:r>
            <a:r>
              <a:rPr lang="en-US" sz="2400" dirty="0" err="1"/>
              <a:t>sayıda</a:t>
            </a:r>
            <a:r>
              <a:rPr lang="en-US" sz="2400" dirty="0"/>
              <a:t> </a:t>
            </a:r>
            <a:r>
              <a:rPr lang="en-US" sz="2400" dirty="0" err="1"/>
              <a:t>öğretim</a:t>
            </a:r>
            <a:r>
              <a:rPr lang="en-US" sz="2400" dirty="0"/>
              <a:t> </a:t>
            </a:r>
            <a:r>
              <a:rPr lang="en-US" sz="2400" dirty="0" err="1"/>
              <a:t>elemanı</a:t>
            </a:r>
            <a:r>
              <a:rPr lang="en-US" sz="2400" dirty="0"/>
              <a:t> </a:t>
            </a:r>
            <a:r>
              <a:rPr lang="en-US" sz="2400" dirty="0" err="1"/>
              <a:t>açığı</a:t>
            </a:r>
            <a:r>
              <a:rPr lang="en-US" sz="2400" dirty="0"/>
              <a:t> </a:t>
            </a:r>
            <a:r>
              <a:rPr lang="en-US" sz="2400" dirty="0" err="1"/>
              <a:t>bulunmakta</a:t>
            </a:r>
            <a:endParaRPr lang="en-US" sz="2400" dirty="0"/>
          </a:p>
          <a:p>
            <a:r>
              <a:rPr lang="en-US" sz="2400" dirty="0" err="1"/>
              <a:t>Eğitim-öğretim</a:t>
            </a:r>
            <a:r>
              <a:rPr lang="en-US" sz="2400" dirty="0"/>
              <a:t> </a:t>
            </a:r>
            <a:r>
              <a:rPr lang="en-US" sz="2400" dirty="0" err="1"/>
              <a:t>programları</a:t>
            </a:r>
            <a:r>
              <a:rPr lang="en-US" sz="2400" dirty="0"/>
              <a:t> </a:t>
            </a:r>
            <a:r>
              <a:rPr lang="en-US" sz="2400" dirty="0" err="1"/>
              <a:t>ve</a:t>
            </a:r>
            <a:r>
              <a:rPr lang="en-US" sz="2400" dirty="0"/>
              <a:t> </a:t>
            </a:r>
            <a:r>
              <a:rPr lang="en-US" sz="2400" dirty="0" err="1"/>
              <a:t>araştırma</a:t>
            </a:r>
            <a:r>
              <a:rPr lang="en-US" sz="2400" dirty="0"/>
              <a:t> </a:t>
            </a:r>
            <a:r>
              <a:rPr lang="en-US" sz="2400" dirty="0" err="1"/>
              <a:t>faaliyetleri</a:t>
            </a:r>
            <a:r>
              <a:rPr lang="en-US" sz="2400" dirty="0"/>
              <a:t> </a:t>
            </a:r>
            <a:r>
              <a:rPr lang="en-US" sz="2400" dirty="0" err="1"/>
              <a:t>için</a:t>
            </a:r>
            <a:r>
              <a:rPr lang="en-US" sz="2400" dirty="0"/>
              <a:t> </a:t>
            </a:r>
            <a:r>
              <a:rPr lang="en-US" sz="2400" dirty="0" err="1"/>
              <a:t>bir</a:t>
            </a:r>
            <a:r>
              <a:rPr lang="en-US" sz="2400" dirty="0"/>
              <a:t> </a:t>
            </a:r>
            <a:r>
              <a:rPr lang="en-US" sz="2400" dirty="0" err="1"/>
              <a:t>planlanma</a:t>
            </a:r>
            <a:r>
              <a:rPr lang="en-US" sz="2400" dirty="0"/>
              <a:t> </a:t>
            </a:r>
            <a:r>
              <a:rPr lang="en-US" sz="2400" dirty="0" err="1"/>
              <a:t>yapılmamakta</a:t>
            </a:r>
            <a:r>
              <a:rPr lang="en-US" sz="2400" dirty="0"/>
              <a:t> </a:t>
            </a:r>
          </a:p>
          <a:p>
            <a:r>
              <a:rPr lang="en-US" sz="2400" dirty="0"/>
              <a:t>Tıp </a:t>
            </a:r>
            <a:r>
              <a:rPr lang="en-US" sz="2400" dirty="0" err="1"/>
              <a:t>fakülteleri</a:t>
            </a:r>
            <a:r>
              <a:rPr lang="en-US" sz="2400" dirty="0"/>
              <a:t>, </a:t>
            </a:r>
            <a:r>
              <a:rPr lang="en-US" sz="2400" dirty="0" err="1"/>
              <a:t>temel</a:t>
            </a:r>
            <a:r>
              <a:rPr lang="en-US" sz="2400" dirty="0"/>
              <a:t> </a:t>
            </a:r>
            <a:r>
              <a:rPr lang="en-US" sz="2400" dirty="0" err="1"/>
              <a:t>bilimler</a:t>
            </a:r>
            <a:r>
              <a:rPr lang="en-US" sz="2400" dirty="0"/>
              <a:t> </a:t>
            </a:r>
            <a:r>
              <a:rPr lang="en-US" sz="2400" dirty="0" err="1"/>
              <a:t>için</a:t>
            </a:r>
            <a:r>
              <a:rPr lang="en-US" sz="2400" dirty="0"/>
              <a:t> </a:t>
            </a:r>
            <a:r>
              <a:rPr lang="en-US" sz="2400" dirty="0" err="1"/>
              <a:t>yeterli</a:t>
            </a:r>
            <a:r>
              <a:rPr lang="en-US" sz="2400" dirty="0"/>
              <a:t> </a:t>
            </a:r>
            <a:r>
              <a:rPr lang="en-US" sz="2400" dirty="0" err="1"/>
              <a:t>eğitici</a:t>
            </a:r>
            <a:r>
              <a:rPr lang="en-US" sz="2400" dirty="0"/>
              <a:t> </a:t>
            </a:r>
            <a:r>
              <a:rPr lang="en-US" sz="2400" dirty="0" err="1"/>
              <a:t>kadrosu</a:t>
            </a:r>
            <a:r>
              <a:rPr lang="en-US" sz="2400" dirty="0"/>
              <a:t>, </a:t>
            </a:r>
            <a:r>
              <a:rPr lang="en-US" sz="2400" dirty="0" err="1"/>
              <a:t>gerekli</a:t>
            </a:r>
            <a:r>
              <a:rPr lang="en-US" sz="2400" dirty="0"/>
              <a:t> </a:t>
            </a:r>
            <a:r>
              <a:rPr lang="en-US" sz="2400" dirty="0" err="1"/>
              <a:t>laboratuvar</a:t>
            </a:r>
            <a:r>
              <a:rPr lang="en-US" sz="2400" dirty="0"/>
              <a:t> vb. </a:t>
            </a:r>
            <a:r>
              <a:rPr lang="en-US" sz="2400" dirty="0" err="1"/>
              <a:t>olanaklar</a:t>
            </a:r>
            <a:r>
              <a:rPr lang="en-US" sz="2400" dirty="0"/>
              <a:t> </a:t>
            </a:r>
            <a:r>
              <a:rPr lang="en-US" sz="2400" dirty="0" err="1"/>
              <a:t>sağlanmadan</a:t>
            </a:r>
            <a:r>
              <a:rPr lang="en-US" sz="2400" dirty="0"/>
              <a:t> </a:t>
            </a:r>
            <a:r>
              <a:rPr lang="en-US" sz="2400" dirty="0" err="1" smtClean="0"/>
              <a:t>açılmaktadır</a:t>
            </a:r>
            <a:endParaRPr lang="tr-TR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035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71488" y="281608"/>
            <a:ext cx="9180512" cy="1344960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Tıp Fakültelerinde Eğitim ve Araştırma - </a:t>
            </a:r>
            <a:r>
              <a:rPr lang="tr-TR" i="1" dirty="0" smtClean="0">
                <a:latin typeface="Calibri" pitchFamily="34" charset="0"/>
              </a:rPr>
              <a:t>1</a:t>
            </a:r>
            <a:endParaRPr lang="tr-TR" i="1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1577752"/>
            <a:ext cx="9144000" cy="5373464"/>
          </a:xfrm>
        </p:spPr>
        <p:txBody>
          <a:bodyPr/>
          <a:lstStyle/>
          <a:p>
            <a:r>
              <a:rPr lang="en-US" dirty="0" err="1" smtClean="0"/>
              <a:t>Tıp</a:t>
            </a:r>
            <a:r>
              <a:rPr lang="en-US" dirty="0" smtClean="0"/>
              <a:t> </a:t>
            </a:r>
            <a:r>
              <a:rPr lang="en-US" dirty="0" err="1" smtClean="0"/>
              <a:t>fakültelerinin</a:t>
            </a:r>
            <a:r>
              <a:rPr lang="en-US" dirty="0" smtClean="0"/>
              <a:t> </a:t>
            </a:r>
            <a:r>
              <a:rPr lang="en-US" dirty="0" err="1" smtClean="0"/>
              <a:t>temel</a:t>
            </a:r>
            <a:r>
              <a:rPr lang="en-US" dirty="0" smtClean="0"/>
              <a:t> </a:t>
            </a:r>
            <a:r>
              <a:rPr lang="en-US" dirty="0" err="1" smtClean="0"/>
              <a:t>işlevi</a:t>
            </a:r>
            <a:r>
              <a:rPr lang="en-US" dirty="0" smtClean="0"/>
              <a:t> </a:t>
            </a:r>
            <a:r>
              <a:rPr lang="en-US" dirty="0" err="1" smtClean="0"/>
              <a:t>eğitim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araştırmadır</a:t>
            </a:r>
            <a:endParaRPr lang="tr-TR" dirty="0" smtClean="0"/>
          </a:p>
          <a:p>
            <a:r>
              <a:rPr lang="tr-TR" dirty="0" smtClean="0"/>
              <a:t>Tıp fakültesi hastanelerinde çok farklı eğitimler iç içe verilmektedir </a:t>
            </a:r>
          </a:p>
          <a:p>
            <a:r>
              <a:rPr lang="tr-TR" dirty="0" smtClean="0"/>
              <a:t>Tıp fakültesi öğrencileri, uzmanlık öğrencileri, yüksek lisans ve doktora öğrencileri, Sağlık Yüksek Okulu ve Sağlık Meslek Yüksek Okulu öğrencileri gibi çok farklı programlardan öğrenciler kuramsal ve uygulamalı eğitim görmektedirler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6479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281608"/>
            <a:ext cx="9144000" cy="1008112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Tıp Fakültelerinde Eğitim ve Araştırma - </a:t>
            </a:r>
            <a:r>
              <a:rPr lang="tr-TR" i="1" dirty="0" smtClean="0">
                <a:latin typeface="Calibri" pitchFamily="34" charset="0"/>
              </a:rPr>
              <a:t>2</a:t>
            </a:r>
            <a:endParaRPr lang="tr-TR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1488" y="1289720"/>
            <a:ext cx="9144000" cy="5517480"/>
          </a:xfrm>
        </p:spPr>
        <p:txBody>
          <a:bodyPr/>
          <a:lstStyle/>
          <a:p>
            <a:r>
              <a:rPr lang="tr-TR" dirty="0" smtClean="0"/>
              <a:t>Öğrencilerin tıp fakültesi hastanesi bünyesindeki eğitimleri, çok farklı birimlerde ve çok farklı araçlarla gerçekleştirilmektedir </a:t>
            </a:r>
          </a:p>
          <a:p>
            <a:r>
              <a:rPr lang="tr-TR" dirty="0" smtClean="0"/>
              <a:t>Amfi, sınıf, uzaktan eğitim merkezi, bilişim merkezi, tıbbi beceri ünitesi, kütüphane, laboratuarlar, servisler, poliklinikler, tanı-tedavi üniteleri, ameliyathane, yoğun bakımlar, radyoloji ünitesi, acil servis, doğumhane gibi birbirinden çok farklı alanlarda eğitimler verilmektedir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080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43496" y="209600"/>
            <a:ext cx="9144000" cy="1270000"/>
          </a:xfrm>
        </p:spPr>
        <p:txBody>
          <a:bodyPr/>
          <a:lstStyle/>
          <a:p>
            <a:r>
              <a:rPr lang="tr-TR" dirty="0" smtClean="0">
                <a:latin typeface="Calibri" pitchFamily="34" charset="0"/>
              </a:rPr>
              <a:t>Tıp Fakültelerinde Eğitim ve Araştırma - </a:t>
            </a:r>
            <a:r>
              <a:rPr lang="tr-TR" i="1" dirty="0" smtClean="0">
                <a:latin typeface="Calibri" pitchFamily="34" charset="0"/>
              </a:rPr>
              <a:t>3</a:t>
            </a:r>
            <a:endParaRPr lang="tr-TR" dirty="0">
              <a:latin typeface="Calibri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43496" y="1577753"/>
            <a:ext cx="9144000" cy="5328592"/>
          </a:xfrm>
        </p:spPr>
        <p:txBody>
          <a:bodyPr/>
          <a:lstStyle/>
          <a:p>
            <a:r>
              <a:rPr lang="tr-TR" dirty="0" smtClean="0"/>
              <a:t>Tıp fakültesi hastanelerinde sağlık hizmeti ile eğitim iç içe olmalı </a:t>
            </a:r>
          </a:p>
          <a:p>
            <a:r>
              <a:rPr lang="tr-TR" dirty="0" smtClean="0"/>
              <a:t>Bir tıp fakültesinde hasta </a:t>
            </a:r>
            <a:r>
              <a:rPr lang="tr-TR" dirty="0" err="1" smtClean="0"/>
              <a:t>vizitleri</a:t>
            </a:r>
            <a:r>
              <a:rPr lang="tr-TR" dirty="0" smtClean="0"/>
              <a:t> ya da poliklinik uygulamaları, tıp ve uzmanlık eğitiminin ilke ve standartlarına uygun olarak gerçekleştirilmeli </a:t>
            </a:r>
          </a:p>
          <a:p>
            <a:r>
              <a:rPr lang="en-US" dirty="0" err="1" smtClean="0"/>
              <a:t>Tıp</a:t>
            </a:r>
            <a:r>
              <a:rPr lang="en-US" dirty="0" smtClean="0"/>
              <a:t> </a:t>
            </a:r>
            <a:r>
              <a:rPr lang="en-US" dirty="0" err="1" smtClean="0"/>
              <a:t>fakültesi</a:t>
            </a:r>
            <a:r>
              <a:rPr lang="en-US" dirty="0" smtClean="0"/>
              <a:t> </a:t>
            </a:r>
            <a:r>
              <a:rPr lang="en-US" dirty="0" err="1" smtClean="0"/>
              <a:t>hastaneleri</a:t>
            </a:r>
            <a:r>
              <a:rPr lang="en-US" dirty="0" smtClean="0"/>
              <a:t> </a:t>
            </a:r>
            <a:r>
              <a:rPr lang="en-US" dirty="0" err="1" smtClean="0"/>
              <a:t>araştırma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</a:t>
            </a:r>
            <a:r>
              <a:rPr lang="en-US" dirty="0" err="1" smtClean="0"/>
              <a:t>gerekli</a:t>
            </a:r>
            <a:r>
              <a:rPr lang="en-US" dirty="0" smtClean="0"/>
              <a:t> alt </a:t>
            </a:r>
            <a:r>
              <a:rPr lang="en-US" dirty="0" err="1" smtClean="0"/>
              <a:t>yapı</a:t>
            </a:r>
            <a:r>
              <a:rPr lang="en-US" dirty="0" smtClean="0"/>
              <a:t> </a:t>
            </a:r>
            <a:r>
              <a:rPr lang="en-US" dirty="0" err="1" smtClean="0"/>
              <a:t>olanaklarına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</a:t>
            </a:r>
            <a:r>
              <a:rPr lang="en-US" dirty="0" err="1" smtClean="0"/>
              <a:t>olmalı</a:t>
            </a:r>
            <a:endParaRPr lang="tr-TR" dirty="0" smtClean="0"/>
          </a:p>
          <a:p>
            <a:pPr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2722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Varsayılan Tasarım">
  <a:themeElements>
    <a:clrScheme name="Varsayılan Tasarım 13">
      <a:dk1>
        <a:srgbClr val="003366"/>
      </a:dk1>
      <a:lt1>
        <a:srgbClr val="FFFFFF"/>
      </a:lt1>
      <a:dk2>
        <a:srgbClr val="000099"/>
      </a:dk2>
      <a:lt2>
        <a:srgbClr val="FFFF00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3">
        <a:dk1>
          <a:srgbClr val="003366"/>
        </a:dk1>
        <a:lt1>
          <a:srgbClr val="FFFFFF"/>
        </a:lt1>
        <a:dk2>
          <a:srgbClr val="000099"/>
        </a:dk2>
        <a:lt2>
          <a:srgbClr val="FFFF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Varsayılan Tasarım">
  <a:themeElements>
    <a:clrScheme name="Varsayılan Tasarım 13">
      <a:dk1>
        <a:srgbClr val="003366"/>
      </a:dk1>
      <a:lt1>
        <a:srgbClr val="FFFFFF"/>
      </a:lt1>
      <a:dk2>
        <a:srgbClr val="000099"/>
      </a:dk2>
      <a:lt2>
        <a:srgbClr val="FFFF00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3">
        <a:dk1>
          <a:srgbClr val="003366"/>
        </a:dk1>
        <a:lt1>
          <a:srgbClr val="FFFFFF"/>
        </a:lt1>
        <a:dk2>
          <a:srgbClr val="000099"/>
        </a:dk2>
        <a:lt2>
          <a:srgbClr val="FFFF00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is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is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is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4952</TotalTime>
  <Pages>0</Pages>
  <Words>2396</Words>
  <Characters>0</Characters>
  <Application>Microsoft Macintosh PowerPoint</Application>
  <PresentationFormat>Custom</PresentationFormat>
  <Lines>0</Lines>
  <Paragraphs>324</Paragraphs>
  <Slides>50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2_Default Design</vt:lpstr>
      <vt:lpstr>Office Theme</vt:lpstr>
      <vt:lpstr>5_Default Design</vt:lpstr>
      <vt:lpstr>6_Default Design</vt:lpstr>
      <vt:lpstr>7_Default Design</vt:lpstr>
      <vt:lpstr>Varsayılan Tasarım</vt:lpstr>
      <vt:lpstr>1_Varsayılan Tasarım</vt:lpstr>
      <vt:lpstr>Protokol Sürecinde Üniversiteler</vt:lpstr>
      <vt:lpstr>Tıp Fakültesi Sayısı</vt:lpstr>
      <vt:lpstr>Tıp Fakülteleri Sayısı</vt:lpstr>
      <vt:lpstr>Öğrenci Kontenjan Sayıları</vt:lpstr>
      <vt:lpstr>Tıp Fakülteleri: Daha Çok Fakülte,  Daha Çok Öğrenci, Yetersiz Altyapı</vt:lpstr>
      <vt:lpstr>Tıp Fakültesi Hangi Koşullarda Açılmalı?</vt:lpstr>
      <vt:lpstr>Tıp Fakültelerinde Eğitim ve Araştırma - 1</vt:lpstr>
      <vt:lpstr>Tıp Fakültelerinde Eğitim ve Araştırma - 2</vt:lpstr>
      <vt:lpstr>Tıp Fakültelerinde Eğitim ve Araştırma - 3</vt:lpstr>
      <vt:lpstr>Tam Gün Yasası:  Performansa Dayalı Ödeme Sistemi 31 Ocak 2011</vt:lpstr>
      <vt:lpstr>Yükseköğretim Kurumlarında Döner Sermaye Ek Ödeme Yönetmeliği  18 Şubat 2011 </vt:lpstr>
      <vt:lpstr>Üniversite Hastaneleri Dar Boğazda</vt:lpstr>
      <vt:lpstr>“Birlikte Kullanım ve İşbirliği” Yasal Süreci</vt:lpstr>
      <vt:lpstr>“Birlikte Kullanım ve İşbirliği”  6354 Sayılı Torba Yasa / 12 Temmuz 2012 </vt:lpstr>
      <vt:lpstr>Birlikte Kullanım ve İşbirliği Protokolü</vt:lpstr>
      <vt:lpstr>Birlikte Kullanım ve İşbirliği Yönetmeliği 3 Mayıs 2014 </vt:lpstr>
      <vt:lpstr>Birlikte Kullanım ve İşbirliği Protokolleri</vt:lpstr>
      <vt:lpstr>Protokol Yapılan Kurumlar</vt:lpstr>
      <vt:lpstr>Harran Üniversitesi Fakülte Hastanesi İçin Protokol İmzalandı </vt:lpstr>
      <vt:lpstr>Üniversite Hastanesi Devlet Hastaneleri ile Birleşiyor!</vt:lpstr>
      <vt:lpstr>Birlikte Kullanım ve İşbirliğinde Güncel Yaklaşımlar Sempozyumu</vt:lpstr>
      <vt:lpstr>Protokol Sonrası Sorunlar - 1</vt:lpstr>
      <vt:lpstr>Protokol Sonrası Sorunlar - 2</vt:lpstr>
      <vt:lpstr>Protokol Sonrası Sorunlar - 3</vt:lpstr>
      <vt:lpstr>İstanbul Valiliği ile MÜ Rektörlüğü Arasında Birlikte Kullanım Protokolü</vt:lpstr>
      <vt:lpstr>Bolu Valiliği ile AİBÜ Rektörlüğü Arasında Birlikte Kullanım Protokolü</vt:lpstr>
      <vt:lpstr>Birlikte Kullanım Protokolü: Öğretim Üyesi Kadrolarına Atama</vt:lpstr>
      <vt:lpstr>Birlikte Kullanım Protokolü: Bakanlık Mevzuatına Göre İşletim</vt:lpstr>
      <vt:lpstr>Birlikte Kullanım Protokolü:  Hizmet Sunumu ve Tıp Fakültesi Öğrencileri</vt:lpstr>
      <vt:lpstr>Birlikte Kullanım Protokolü:  Eğitim - Hizmet Dengesi</vt:lpstr>
      <vt:lpstr>Protokol Sürecinin Sonuçları - 1</vt:lpstr>
      <vt:lpstr>Protokol Süreçleri Akademik Özerkliği  Ortadan Kaldırıyor</vt:lpstr>
      <vt:lpstr>Protokol Sürecinin Sonuçları - 2</vt:lpstr>
      <vt:lpstr>PowerPoint Presentation</vt:lpstr>
      <vt:lpstr>Muğla Devlet Hastanesi, Muğla S. Koçman Üniv.  EAH’ye Dönüşürken Neler Değişmedi?</vt:lpstr>
      <vt:lpstr>Protokol Sürecinin Sonuçları - 3</vt:lpstr>
      <vt:lpstr>Protokol Sürecinin Sonuçları - 4</vt:lpstr>
      <vt:lpstr>10. Kalkınma Planı (2014-2018)</vt:lpstr>
      <vt:lpstr>10 Yılda Hastane Yatak Sayılarındaki Artış</vt:lpstr>
      <vt:lpstr>PowerPoint Presentation</vt:lpstr>
      <vt:lpstr>Cambridge Üniversitesi’nden Afiliasyon Tanımı </vt:lpstr>
      <vt:lpstr>Kurumsal Bir İşbirliği Olarak Afiliasyon - 1</vt:lpstr>
      <vt:lpstr>Kurumsal Bir İşbirliği Olarak Afiliasyon - 2</vt:lpstr>
      <vt:lpstr>Kurumsal Bir İşbirliği Olarak Afiliasyon - 3</vt:lpstr>
      <vt:lpstr>Anayasaya Aykırılık</vt:lpstr>
      <vt:lpstr>Anayasa Mahkemesi Kararı (1992) </vt:lpstr>
      <vt:lpstr>Temel Tıp Eğitimi Nerede Verilmeli?</vt:lpstr>
      <vt:lpstr>Tıp Fakültesine Para Aktarımı</vt:lpstr>
      <vt:lpstr>Üniversite Hastaneleri (Afiliasyondan)  Nasıl Kurtulur?</vt:lpstr>
      <vt:lpstr>Afiliasyon Üzerine Son Söz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Uzmanlık derneklerinin amaçları ve uzmanlık alanının temsiliyeti</dc:title>
  <dc:subject/>
  <dc:creator/>
  <cp:keywords/>
  <dc:description/>
  <cp:lastModifiedBy>APPLE</cp:lastModifiedBy>
  <cp:revision>445</cp:revision>
  <dcterms:modified xsi:type="dcterms:W3CDTF">2015-02-10T21:04:05Z</dcterms:modified>
</cp:coreProperties>
</file>