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8" r:id="rId4"/>
    <p:sldId id="267" r:id="rId5"/>
    <p:sldId id="258" r:id="rId6"/>
    <p:sldId id="276" r:id="rId7"/>
    <p:sldId id="275" r:id="rId8"/>
    <p:sldId id="261" r:id="rId9"/>
    <p:sldId id="277" r:id="rId10"/>
    <p:sldId id="279" r:id="rId11"/>
    <p:sldId id="278" r:id="rId12"/>
    <p:sldId id="280" r:id="rId13"/>
    <p:sldId id="283" r:id="rId14"/>
    <p:sldId id="263" r:id="rId15"/>
    <p:sldId id="264" r:id="rId16"/>
    <p:sldId id="259" r:id="rId17"/>
    <p:sldId id="260" r:id="rId18"/>
    <p:sldId id="281" r:id="rId19"/>
    <p:sldId id="282" r:id="rId20"/>
    <p:sldId id="284" r:id="rId21"/>
    <p:sldId id="271" r:id="rId22"/>
    <p:sldId id="272" r:id="rId23"/>
    <p:sldId id="274" r:id="rId24"/>
    <p:sldId id="273" r:id="rId25"/>
    <p:sldId id="265" r:id="rId26"/>
    <p:sldId id="262" r:id="rId27"/>
    <p:sldId id="285" r:id="rId28"/>
    <p:sldId id="287" r:id="rId29"/>
    <p:sldId id="288" r:id="rId30"/>
    <p:sldId id="286" r:id="rId31"/>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11.02.2015</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11.02.2015</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4" name="Picture 2" descr="C:\Users\drs\Desktop\10959871_10153019166452778_5467529655340298985_n.jpg"/>
          <p:cNvPicPr>
            <a:picLocks noGrp="1" noChangeAspect="1" noChangeArrowheads="1"/>
          </p:cNvPicPr>
          <p:nvPr>
            <p:ph idx="1"/>
          </p:nvPr>
        </p:nvPicPr>
        <p:blipFill>
          <a:blip r:embed="rId2" cstate="print"/>
          <a:srcRect/>
          <a:stretch>
            <a:fillRect/>
          </a:stretch>
        </p:blipFill>
        <p:spPr bwMode="auto">
          <a:xfrm>
            <a:off x="1547664" y="406799"/>
            <a:ext cx="5832648" cy="604866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latin typeface="Book Antiqua" pitchFamily="18" charset="0"/>
              </a:rPr>
              <a:t>1-ANAP Dönemi</a:t>
            </a:r>
            <a:endParaRPr lang="tr-TR" dirty="0">
              <a:latin typeface="Book Antiqua" pitchFamily="18" charset="0"/>
            </a:endParaRPr>
          </a:p>
        </p:txBody>
      </p:sp>
      <p:sp>
        <p:nvSpPr>
          <p:cNvPr id="3" name="2 İçerik Yer Tutucusu"/>
          <p:cNvSpPr>
            <a:spLocks noGrp="1"/>
          </p:cNvSpPr>
          <p:nvPr>
            <p:ph idx="1"/>
          </p:nvPr>
        </p:nvSpPr>
        <p:spPr>
          <a:xfrm>
            <a:off x="457200" y="1340768"/>
            <a:ext cx="8229600" cy="4785395"/>
          </a:xfrm>
        </p:spPr>
        <p:txBody>
          <a:bodyPr>
            <a:normAutofit fontScale="85000" lnSpcReduction="20000"/>
          </a:bodyPr>
          <a:lstStyle/>
          <a:p>
            <a:r>
              <a:rPr lang="tr-TR" dirty="0" smtClean="0">
                <a:latin typeface="Book Antiqua" pitchFamily="18" charset="0"/>
              </a:rPr>
              <a:t>Birinci basamak sağlık hizmeti ve sağlık ocağı </a:t>
            </a:r>
            <a:r>
              <a:rPr lang="tr-TR" dirty="0" err="1" smtClean="0">
                <a:latin typeface="Book Antiqua" pitchFamily="18" charset="0"/>
              </a:rPr>
              <a:t>anlayışı”nın</a:t>
            </a:r>
            <a:r>
              <a:rPr lang="tr-TR" dirty="0" smtClean="0">
                <a:latin typeface="Book Antiqua" pitchFamily="18" charset="0"/>
              </a:rPr>
              <a:t> çökertilmesidir. 1985’de başlatılan “Hızlandırılmış ve Genişletilmiş Aşı Kampanyası” uygulaması, sürekli ve düzenli birinci basamak faaliyetinin özverili yaklaşımından vazgeçilerek, onun yerine reklamı bol, kalıcı olmayan ve birinci basamak sağlık hizmeti fikrini yok eden “kampanyalar” (taramalar, “şov” ağırlıklı uygulamalar vb.) dönemini açmıştır. </a:t>
            </a:r>
          </a:p>
          <a:p>
            <a:r>
              <a:rPr lang="tr-TR" dirty="0" smtClean="0">
                <a:latin typeface="Book Antiqua" pitchFamily="18" charset="0"/>
              </a:rPr>
              <a:t>Bu yolla “sağlık ocağı ve toplum hekimliği” anlayışına karşı“aile hekimliği” fikrini gündeme getiren kişi ise İhsan Doğramacı idi. (1981-92 YÖK Bşk)</a:t>
            </a:r>
            <a:endParaRPr lang="tr-TR" dirty="0">
              <a:latin typeface="Book Antiqua"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latin typeface="Book Antiqua" pitchFamily="18" charset="0"/>
              </a:rPr>
              <a:t>2-DYP-SHP Dönemi</a:t>
            </a:r>
            <a:endParaRPr lang="tr-TR" b="1" dirty="0">
              <a:latin typeface="Book Antiqua" pitchFamily="18" charset="0"/>
            </a:endParaRPr>
          </a:p>
        </p:txBody>
      </p:sp>
      <p:sp>
        <p:nvSpPr>
          <p:cNvPr id="3" name="2 İçerik Yer Tutucusu"/>
          <p:cNvSpPr>
            <a:spLocks noGrp="1"/>
          </p:cNvSpPr>
          <p:nvPr>
            <p:ph idx="1"/>
          </p:nvPr>
        </p:nvSpPr>
        <p:spPr>
          <a:xfrm>
            <a:off x="457200" y="1412776"/>
            <a:ext cx="8229600" cy="4713387"/>
          </a:xfrm>
        </p:spPr>
        <p:txBody>
          <a:bodyPr>
            <a:normAutofit lnSpcReduction="10000"/>
          </a:bodyPr>
          <a:lstStyle/>
          <a:p>
            <a:pPr>
              <a:buNone/>
            </a:pPr>
            <a:r>
              <a:rPr lang="tr-TR" dirty="0" smtClean="0">
                <a:latin typeface="Book Antiqua" pitchFamily="18" charset="0"/>
              </a:rPr>
              <a:t>	Ocak 1992 “Ekonomik </a:t>
            </a:r>
            <a:r>
              <a:rPr lang="tr-TR" dirty="0" smtClean="0">
                <a:latin typeface="Book Antiqua" pitchFamily="18" charset="0"/>
              </a:rPr>
              <a:t>Paket”inde;</a:t>
            </a:r>
            <a:endParaRPr lang="tr-TR" dirty="0" smtClean="0">
              <a:latin typeface="Book Antiqua" pitchFamily="18" charset="0"/>
            </a:endParaRPr>
          </a:p>
          <a:p>
            <a:r>
              <a:rPr lang="tr-TR" dirty="0" smtClean="0">
                <a:latin typeface="Book Antiqua" pitchFamily="18" charset="0"/>
              </a:rPr>
              <a:t>Devletin </a:t>
            </a:r>
            <a:r>
              <a:rPr lang="tr-TR" dirty="0" smtClean="0">
                <a:latin typeface="Book Antiqua" pitchFamily="18" charset="0"/>
              </a:rPr>
              <a:t>sağlığa ayıracak çok parası </a:t>
            </a:r>
            <a:r>
              <a:rPr lang="tr-TR" dirty="0" smtClean="0">
                <a:latin typeface="Book Antiqua" pitchFamily="18" charset="0"/>
              </a:rPr>
              <a:t>yok</a:t>
            </a:r>
            <a:endParaRPr lang="tr-TR" dirty="0" smtClean="0">
              <a:latin typeface="Book Antiqua" pitchFamily="18" charset="0"/>
            </a:endParaRPr>
          </a:p>
          <a:p>
            <a:r>
              <a:rPr lang="tr-TR" dirty="0" smtClean="0">
                <a:latin typeface="Book Antiqua" pitchFamily="18" charset="0"/>
              </a:rPr>
              <a:t>Bütçe </a:t>
            </a:r>
            <a:r>
              <a:rPr lang="tr-TR" dirty="0" smtClean="0">
                <a:latin typeface="Book Antiqua" pitchFamily="18" charset="0"/>
              </a:rPr>
              <a:t>ve kamu yatırımı boşluğu, özel sağlık sektörüne verilecek teşviklerle </a:t>
            </a:r>
            <a:r>
              <a:rPr lang="tr-TR" dirty="0" smtClean="0">
                <a:latin typeface="Book Antiqua" pitchFamily="18" charset="0"/>
              </a:rPr>
              <a:t>kapatılacak,</a:t>
            </a:r>
            <a:endParaRPr lang="tr-TR" dirty="0" smtClean="0">
              <a:latin typeface="Book Antiqua" pitchFamily="18" charset="0"/>
            </a:endParaRPr>
          </a:p>
          <a:p>
            <a:r>
              <a:rPr lang="tr-TR" dirty="0" smtClean="0">
                <a:latin typeface="Book Antiqua" pitchFamily="18" charset="0"/>
              </a:rPr>
              <a:t>Yeşil </a:t>
            </a:r>
            <a:r>
              <a:rPr lang="tr-TR" dirty="0" smtClean="0">
                <a:latin typeface="Book Antiqua" pitchFamily="18" charset="0"/>
              </a:rPr>
              <a:t>kart uygulaması ile sosyal sigorta sistemi </a:t>
            </a:r>
            <a:r>
              <a:rPr lang="tr-TR" dirty="0" smtClean="0">
                <a:latin typeface="Book Antiqua" pitchFamily="18" charset="0"/>
              </a:rPr>
              <a:t>yaygınlaştırılacak, </a:t>
            </a:r>
            <a:endParaRPr lang="tr-TR" dirty="0" smtClean="0">
              <a:latin typeface="Book Antiqua" pitchFamily="18" charset="0"/>
            </a:endParaRPr>
          </a:p>
          <a:p>
            <a:r>
              <a:rPr lang="tr-TR" dirty="0" smtClean="0">
                <a:latin typeface="Book Antiqua" pitchFamily="18" charset="0"/>
              </a:rPr>
              <a:t>Sağlık </a:t>
            </a:r>
            <a:r>
              <a:rPr lang="tr-TR" dirty="0" smtClean="0">
                <a:latin typeface="Book Antiqua" pitchFamily="18" charset="0"/>
              </a:rPr>
              <a:t>sektörü yabancı sermayeye </a:t>
            </a:r>
            <a:r>
              <a:rPr lang="tr-TR" dirty="0" smtClean="0">
                <a:latin typeface="Book Antiqua" pitchFamily="18" charset="0"/>
              </a:rPr>
              <a:t>açılacak...</a:t>
            </a:r>
            <a:endParaRPr lang="tr-TR" dirty="0">
              <a:latin typeface="Book Antiqua"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23528" y="620688"/>
            <a:ext cx="8229600" cy="1143000"/>
          </a:xfrm>
        </p:spPr>
        <p:txBody>
          <a:bodyPr>
            <a:normAutofit fontScale="90000"/>
          </a:bodyPr>
          <a:lstStyle/>
          <a:p>
            <a:r>
              <a:rPr lang="tr-TR" b="1" dirty="0" smtClean="0">
                <a:latin typeface="Book Antiqua" pitchFamily="18" charset="0"/>
              </a:rPr>
              <a:t>2-DYP-SHP Dönemi</a:t>
            </a:r>
            <a:r>
              <a:rPr lang="tr-TR" dirty="0" smtClean="0">
                <a:latin typeface="Book Antiqua" pitchFamily="18" charset="0"/>
              </a:rPr>
              <a:t/>
            </a:r>
            <a:br>
              <a:rPr lang="tr-TR" dirty="0" smtClean="0">
                <a:latin typeface="Book Antiqua" pitchFamily="18" charset="0"/>
              </a:rPr>
            </a:br>
            <a:r>
              <a:rPr lang="tr-TR" sz="3100" u="sng" dirty="0" smtClean="0">
                <a:latin typeface="Book Antiqua" pitchFamily="18" charset="0"/>
              </a:rPr>
              <a:t>S</a:t>
            </a:r>
            <a:r>
              <a:rPr lang="tr-TR" sz="3100" u="sng" dirty="0" smtClean="0">
                <a:latin typeface="Book Antiqua" pitchFamily="18" charset="0"/>
              </a:rPr>
              <a:t>ağlık </a:t>
            </a:r>
            <a:r>
              <a:rPr lang="tr-TR" sz="3100" u="sng" dirty="0" smtClean="0">
                <a:latin typeface="Book Antiqua" pitchFamily="18" charset="0"/>
              </a:rPr>
              <a:t>reformu” tartışmalarında öne çıkan temel noktalar…</a:t>
            </a:r>
            <a:endParaRPr lang="tr-TR" u="sng" dirty="0">
              <a:latin typeface="Book Antiqua" pitchFamily="18" charset="0"/>
            </a:endParaRPr>
          </a:p>
        </p:txBody>
      </p:sp>
      <p:sp>
        <p:nvSpPr>
          <p:cNvPr id="3" name="2 İçerik Yer Tutucusu"/>
          <p:cNvSpPr>
            <a:spLocks noGrp="1"/>
          </p:cNvSpPr>
          <p:nvPr>
            <p:ph idx="1"/>
          </p:nvPr>
        </p:nvSpPr>
        <p:spPr>
          <a:xfrm>
            <a:off x="251520" y="1916832"/>
            <a:ext cx="8640960" cy="4713387"/>
          </a:xfrm>
        </p:spPr>
        <p:txBody>
          <a:bodyPr>
            <a:normAutofit fontScale="92500" lnSpcReduction="10000"/>
          </a:bodyPr>
          <a:lstStyle/>
          <a:p>
            <a:r>
              <a:rPr lang="tr-TR" dirty="0" smtClean="0">
                <a:latin typeface="Book Antiqua" pitchFamily="18" charset="0"/>
              </a:rPr>
              <a:t>Birinci </a:t>
            </a:r>
            <a:r>
              <a:rPr lang="tr-TR" dirty="0" smtClean="0">
                <a:latin typeface="Book Antiqua" pitchFamily="18" charset="0"/>
              </a:rPr>
              <a:t>basamak sağlık hizmetlerinin özelleştirilmesinin bir aracı olarak aile hekimliğinin gündeme </a:t>
            </a:r>
            <a:r>
              <a:rPr lang="tr-TR" dirty="0" smtClean="0">
                <a:latin typeface="Book Antiqua" pitchFamily="18" charset="0"/>
              </a:rPr>
              <a:t>getirilmesi </a:t>
            </a:r>
            <a:endParaRPr lang="tr-TR" dirty="0" smtClean="0">
              <a:latin typeface="Book Antiqua" pitchFamily="18" charset="0"/>
            </a:endParaRPr>
          </a:p>
          <a:p>
            <a:r>
              <a:rPr lang="tr-TR" dirty="0" smtClean="0">
                <a:latin typeface="Book Antiqua" pitchFamily="18" charset="0"/>
              </a:rPr>
              <a:t>Kamu </a:t>
            </a:r>
            <a:r>
              <a:rPr lang="tr-TR" dirty="0" smtClean="0">
                <a:latin typeface="Book Antiqua" pitchFamily="18" charset="0"/>
              </a:rPr>
              <a:t>hastanelerinin işletmeleştirilmesi /</a:t>
            </a:r>
            <a:r>
              <a:rPr lang="tr-TR" dirty="0" smtClean="0">
                <a:latin typeface="Book Antiqua" pitchFamily="18" charset="0"/>
              </a:rPr>
              <a:t>özelleştirilmesi </a:t>
            </a:r>
            <a:endParaRPr lang="tr-TR" dirty="0" smtClean="0">
              <a:latin typeface="Book Antiqua" pitchFamily="18" charset="0"/>
            </a:endParaRPr>
          </a:p>
          <a:p>
            <a:r>
              <a:rPr lang="tr-TR" dirty="0" smtClean="0">
                <a:latin typeface="Book Antiqua" pitchFamily="18" charset="0"/>
              </a:rPr>
              <a:t>S</a:t>
            </a:r>
            <a:r>
              <a:rPr lang="tr-TR" dirty="0" smtClean="0">
                <a:latin typeface="Book Antiqua" pitchFamily="18" charset="0"/>
              </a:rPr>
              <a:t>ağlık </a:t>
            </a:r>
            <a:r>
              <a:rPr lang="tr-TR" dirty="0" smtClean="0">
                <a:latin typeface="Book Antiqua" pitchFamily="18" charset="0"/>
              </a:rPr>
              <a:t>finansmanı konusunda genel sağlık sigortasına </a:t>
            </a:r>
            <a:r>
              <a:rPr lang="tr-TR" dirty="0" smtClean="0">
                <a:latin typeface="Book Antiqua" pitchFamily="18" charset="0"/>
              </a:rPr>
              <a:t>geçiş</a:t>
            </a:r>
            <a:endParaRPr lang="tr-TR" dirty="0" smtClean="0">
              <a:latin typeface="Book Antiqua" pitchFamily="18" charset="0"/>
            </a:endParaRPr>
          </a:p>
          <a:p>
            <a:r>
              <a:rPr lang="tr-TR" dirty="0" smtClean="0">
                <a:latin typeface="Book Antiqua" pitchFamily="18" charset="0"/>
              </a:rPr>
              <a:t> </a:t>
            </a:r>
            <a:r>
              <a:rPr lang="tr-TR" dirty="0" smtClean="0">
                <a:latin typeface="Book Antiqua" pitchFamily="18" charset="0"/>
              </a:rPr>
              <a:t>S</a:t>
            </a:r>
            <a:r>
              <a:rPr lang="tr-TR" dirty="0" smtClean="0">
                <a:latin typeface="Book Antiqua" pitchFamily="18" charset="0"/>
              </a:rPr>
              <a:t>ağlık </a:t>
            </a:r>
            <a:r>
              <a:rPr lang="tr-TR" dirty="0" smtClean="0">
                <a:latin typeface="Book Antiqua" pitchFamily="18" charset="0"/>
              </a:rPr>
              <a:t>hizmetlerinde yerel güçlerin söz sahibi </a:t>
            </a:r>
            <a:r>
              <a:rPr lang="tr-TR" dirty="0" smtClean="0">
                <a:latin typeface="Book Antiqua" pitchFamily="18" charset="0"/>
              </a:rPr>
              <a:t>kılınması</a:t>
            </a:r>
            <a:endParaRPr lang="tr-TR" dirty="0" smtClean="0">
              <a:latin typeface="Book Antiqua" pitchFamily="18" charset="0"/>
            </a:endParaRPr>
          </a:p>
          <a:p>
            <a:r>
              <a:rPr lang="tr-TR" dirty="0" smtClean="0">
                <a:latin typeface="Book Antiqua" pitchFamily="18" charset="0"/>
              </a:rPr>
              <a:t>S</a:t>
            </a:r>
            <a:r>
              <a:rPr lang="tr-TR" dirty="0" smtClean="0">
                <a:latin typeface="Book Antiqua" pitchFamily="18" charset="0"/>
              </a:rPr>
              <a:t>ağlık </a:t>
            </a:r>
            <a:r>
              <a:rPr lang="tr-TR" dirty="0" smtClean="0">
                <a:latin typeface="Book Antiqua" pitchFamily="18" charset="0"/>
              </a:rPr>
              <a:t>personelinin sözleşmeli hale </a:t>
            </a:r>
            <a:r>
              <a:rPr lang="tr-TR" dirty="0" smtClean="0">
                <a:latin typeface="Book Antiqua" pitchFamily="18" charset="0"/>
              </a:rPr>
              <a:t>getirilmesi </a:t>
            </a:r>
            <a:endParaRPr lang="tr-TR" dirty="0">
              <a:latin typeface="Book Antiqua"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b="1" dirty="0" smtClean="0">
                <a:latin typeface="Book Antiqua" pitchFamily="18" charset="0"/>
              </a:rPr>
              <a:t>3-AKP Dönemi</a:t>
            </a:r>
            <a:endParaRPr lang="tr-TR" dirty="0">
              <a:latin typeface="Book Antiqua" pitchFamily="18" charset="0"/>
            </a:endParaRPr>
          </a:p>
        </p:txBody>
      </p:sp>
      <p:sp>
        <p:nvSpPr>
          <p:cNvPr id="3" name="2 İçerik Yer Tutucusu"/>
          <p:cNvSpPr>
            <a:spLocks noGrp="1"/>
          </p:cNvSpPr>
          <p:nvPr>
            <p:ph idx="1"/>
          </p:nvPr>
        </p:nvSpPr>
        <p:spPr/>
        <p:txBody>
          <a:bodyPr/>
          <a:lstStyle/>
          <a:p>
            <a:r>
              <a:rPr lang="tr-TR" dirty="0" smtClean="0">
                <a:latin typeface="Book Antiqua" pitchFamily="18" charset="0"/>
              </a:rPr>
              <a:t>… Bugüne kadar defalarca Reform iddiası ile ortaya konan benzer çalışmaların uygulama alanı bulamamış olması kamuoyunun güvenini sarsmıştır…</a:t>
            </a:r>
          </a:p>
          <a:p>
            <a:endParaRPr lang="tr-TR" dirty="0" smtClean="0">
              <a:latin typeface="Book Antiqua" pitchFamily="18" charset="0"/>
            </a:endParaRPr>
          </a:p>
          <a:p>
            <a:r>
              <a:rPr lang="tr-TR" dirty="0" smtClean="0">
                <a:latin typeface="Book Antiqua" pitchFamily="18" charset="0"/>
              </a:rPr>
              <a:t>…bunu </a:t>
            </a:r>
            <a:r>
              <a:rPr lang="tr-TR" u="sng" dirty="0" smtClean="0">
                <a:latin typeface="Book Antiqua" pitchFamily="18" charset="0"/>
              </a:rPr>
              <a:t>Dönüşüm Programı </a:t>
            </a:r>
            <a:r>
              <a:rPr lang="tr-TR" dirty="0" smtClean="0">
                <a:latin typeface="Book Antiqua" pitchFamily="18" charset="0"/>
              </a:rPr>
              <a:t>olarak adlandırıyoruz.</a:t>
            </a:r>
          </a:p>
          <a:p>
            <a:pPr lvl="3"/>
            <a:r>
              <a:rPr lang="tr-TR" dirty="0" smtClean="0">
                <a:latin typeface="Book Antiqua" pitchFamily="18" charset="0"/>
              </a:rPr>
              <a:t>SDP-2003, 24.Sayfa,1.Paragraf</a:t>
            </a:r>
          </a:p>
          <a:p>
            <a:pPr lvl="3"/>
            <a:endParaRPr lang="tr-TR" dirty="0" smtClean="0">
              <a:latin typeface="Book Antiqua"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pPr>
              <a:buNone/>
            </a:pPr>
            <a:r>
              <a:rPr lang="tr-TR" dirty="0" smtClean="0">
                <a:latin typeface="Book Antiqua" pitchFamily="18" charset="0"/>
              </a:rPr>
              <a:t>…SDP, kamuyu yeniden yapılandırma anlayışına uygun olarak, sağlık alanının yeniden düzenlenmesini sağlama yolunda atılmış çok önemli bir adımdır…</a:t>
            </a:r>
          </a:p>
          <a:p>
            <a:pPr>
              <a:buNone/>
            </a:pPr>
            <a:r>
              <a:rPr lang="tr-TR" dirty="0" smtClean="0">
                <a:latin typeface="Book Antiqua" pitchFamily="18" charset="0"/>
              </a:rPr>
              <a:t>				Başbakan</a:t>
            </a:r>
          </a:p>
          <a:p>
            <a:pPr>
              <a:buNone/>
            </a:pPr>
            <a:r>
              <a:rPr lang="tr-TR" dirty="0" smtClean="0">
                <a:latin typeface="Book Antiqua" pitchFamily="18" charset="0"/>
              </a:rPr>
              <a:t>			Recep Tayyip Erdoğan</a:t>
            </a:r>
          </a:p>
          <a:p>
            <a:pPr>
              <a:buNone/>
            </a:pPr>
            <a:endParaRPr lang="tr-TR" dirty="0" smtClean="0">
              <a:latin typeface="Book Antiqua" pitchFamily="18" charset="0"/>
            </a:endParaRPr>
          </a:p>
          <a:p>
            <a:pPr>
              <a:buNone/>
            </a:pPr>
            <a:r>
              <a:rPr lang="tr-TR" dirty="0" smtClean="0">
                <a:latin typeface="Book Antiqua" pitchFamily="18" charset="0"/>
              </a:rPr>
              <a:t>	</a:t>
            </a:r>
            <a:r>
              <a:rPr lang="tr-TR" sz="2800" i="1" dirty="0" smtClean="0">
                <a:latin typeface="Book Antiqua" pitchFamily="18" charset="0"/>
              </a:rPr>
              <a:t>		</a:t>
            </a:r>
            <a:r>
              <a:rPr lang="tr-TR" sz="2400" i="1" dirty="0" smtClean="0">
                <a:latin typeface="Book Antiqua" pitchFamily="18" charset="0"/>
              </a:rPr>
              <a:t>(SDP-2003, 3.Sayfa, 5. Paragraf)</a:t>
            </a:r>
            <a:endParaRPr lang="tr-TR" sz="2800" i="1" dirty="0">
              <a:latin typeface="Book Antiqua" pitchFamily="18" charset="0"/>
            </a:endParaRPr>
          </a:p>
        </p:txBody>
      </p:sp>
      <p:sp>
        <p:nvSpPr>
          <p:cNvPr id="4" name="3 Metin kutusu"/>
          <p:cNvSpPr txBox="1"/>
          <p:nvPr/>
        </p:nvSpPr>
        <p:spPr>
          <a:xfrm>
            <a:off x="2555776" y="476672"/>
            <a:ext cx="3762568" cy="707886"/>
          </a:xfrm>
          <a:prstGeom prst="rect">
            <a:avLst/>
          </a:prstGeom>
          <a:noFill/>
        </p:spPr>
        <p:txBody>
          <a:bodyPr wrap="none" rtlCol="0">
            <a:spAutoFit/>
          </a:bodyPr>
          <a:lstStyle/>
          <a:p>
            <a:r>
              <a:rPr lang="tr-TR" sz="4000" b="1" dirty="0" smtClean="0">
                <a:latin typeface="Book Antiqua" pitchFamily="18" charset="0"/>
              </a:rPr>
              <a:t>3-AKP Dönemi</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lnSpcReduction="10000"/>
          </a:bodyPr>
          <a:lstStyle/>
          <a:p>
            <a:r>
              <a:rPr lang="tr-TR" dirty="0" smtClean="0">
                <a:latin typeface="Book Antiqua" pitchFamily="18" charset="0"/>
              </a:rPr>
              <a:t>Sağlıkta reform arayışlarının hedefi sadece hasta memnuniyetini arttırmaya yönelik olmamalıdır. Günümüzün modern yönetim anlayışı içinde, daha kaliteli hizmeti daha uygun maliyetle sunmak </a:t>
            </a:r>
            <a:r>
              <a:rPr lang="tr-TR" u="sng" dirty="0" smtClean="0">
                <a:latin typeface="Book Antiqua" pitchFamily="18" charset="0"/>
              </a:rPr>
              <a:t>yada satın almak temel hedeflerden biri </a:t>
            </a:r>
            <a:r>
              <a:rPr lang="tr-TR" dirty="0" smtClean="0">
                <a:latin typeface="Book Antiqua" pitchFamily="18" charset="0"/>
              </a:rPr>
              <a:t>olmalıdır…</a:t>
            </a:r>
          </a:p>
          <a:p>
            <a:endParaRPr lang="tr-TR" dirty="0" smtClean="0">
              <a:latin typeface="Book Antiqua" pitchFamily="18" charset="0"/>
            </a:endParaRPr>
          </a:p>
          <a:p>
            <a:pPr lvl="7">
              <a:buNone/>
            </a:pPr>
            <a:r>
              <a:rPr lang="tr-TR" sz="2400" i="1" dirty="0" smtClean="0">
                <a:latin typeface="Book Antiqua" pitchFamily="18" charset="0"/>
              </a:rPr>
              <a:t> (SDP-2003, 7. sayfa , 6. paragraf)</a:t>
            </a:r>
            <a:endParaRPr lang="tr-TR" sz="2400" i="1" dirty="0">
              <a:latin typeface="Book Antiqua" pitchFamily="18" charset="0"/>
            </a:endParaRPr>
          </a:p>
        </p:txBody>
      </p:sp>
      <p:sp>
        <p:nvSpPr>
          <p:cNvPr id="4" name="3 Metin kutusu"/>
          <p:cNvSpPr txBox="1"/>
          <p:nvPr/>
        </p:nvSpPr>
        <p:spPr>
          <a:xfrm>
            <a:off x="2843808" y="548680"/>
            <a:ext cx="3762568" cy="707886"/>
          </a:xfrm>
          <a:prstGeom prst="rect">
            <a:avLst/>
          </a:prstGeom>
          <a:noFill/>
        </p:spPr>
        <p:txBody>
          <a:bodyPr wrap="none" rtlCol="0">
            <a:spAutoFit/>
          </a:bodyPr>
          <a:lstStyle/>
          <a:p>
            <a:r>
              <a:rPr lang="tr-TR" sz="4000" b="1" dirty="0" smtClean="0">
                <a:latin typeface="Book Antiqua" pitchFamily="18" charset="0"/>
              </a:rPr>
              <a:t>3-AKP Dönemi</a:t>
            </a:r>
            <a:endParaRPr lang="tr-TR" sz="4000" b="1" dirty="0">
              <a:latin typeface="Book Antiqua"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179512" y="1484784"/>
            <a:ext cx="8229600" cy="1143000"/>
          </a:xfrm>
        </p:spPr>
        <p:txBody>
          <a:bodyPr>
            <a:normAutofit fontScale="90000"/>
          </a:bodyPr>
          <a:lstStyle/>
          <a:p>
            <a:r>
              <a:rPr lang="tr-TR" dirty="0" smtClean="0">
                <a:latin typeface="Book Antiqua" pitchFamily="18" charset="0"/>
              </a:rPr>
              <a:t>Sağlıkta Dönüşüm Programı Amacı</a:t>
            </a:r>
            <a:endParaRPr lang="tr-TR" dirty="0">
              <a:latin typeface="Book Antiqua" pitchFamily="18" charset="0"/>
            </a:endParaRPr>
          </a:p>
        </p:txBody>
      </p:sp>
      <p:sp>
        <p:nvSpPr>
          <p:cNvPr id="3" name="2 İçerik Yer Tutucusu"/>
          <p:cNvSpPr>
            <a:spLocks noGrp="1"/>
          </p:cNvSpPr>
          <p:nvPr>
            <p:ph idx="1"/>
          </p:nvPr>
        </p:nvSpPr>
        <p:spPr>
          <a:xfrm>
            <a:off x="467544" y="2780928"/>
            <a:ext cx="8229600" cy="2985195"/>
          </a:xfrm>
        </p:spPr>
        <p:txBody>
          <a:bodyPr/>
          <a:lstStyle/>
          <a:p>
            <a:pPr marL="514350" indent="-514350">
              <a:buNone/>
            </a:pPr>
            <a:r>
              <a:rPr lang="tr-TR" dirty="0" smtClean="0">
                <a:latin typeface="Book Antiqua" pitchFamily="18" charset="0"/>
              </a:rPr>
              <a:t>	Sağlık hizmetlerinin etkili,verimli ve hakkaniyete uygun bir şekilde</a:t>
            </a:r>
          </a:p>
          <a:p>
            <a:pPr marL="914400" lvl="1" indent="-514350"/>
            <a:r>
              <a:rPr lang="tr-TR" dirty="0" smtClean="0">
                <a:latin typeface="Book Antiqua" pitchFamily="18" charset="0"/>
              </a:rPr>
              <a:t>Organize edilmesi </a:t>
            </a:r>
          </a:p>
          <a:p>
            <a:pPr marL="914400" lvl="1" indent="-514350"/>
            <a:r>
              <a:rPr lang="tr-TR" dirty="0" smtClean="0">
                <a:latin typeface="Book Antiqua" pitchFamily="18" charset="0"/>
              </a:rPr>
              <a:t>Finansmanın sağlanması</a:t>
            </a:r>
          </a:p>
          <a:p>
            <a:pPr marL="914400" lvl="1" indent="-514350"/>
            <a:r>
              <a:rPr lang="tr-TR" dirty="0" smtClean="0">
                <a:latin typeface="Book Antiqua" pitchFamily="18" charset="0"/>
              </a:rPr>
              <a:t>Sunumu </a:t>
            </a:r>
            <a:endParaRPr lang="tr-TR" dirty="0">
              <a:latin typeface="Book Antiqua" pitchFamily="18" charset="0"/>
            </a:endParaRPr>
          </a:p>
        </p:txBody>
      </p:sp>
      <p:sp>
        <p:nvSpPr>
          <p:cNvPr id="4" name="3 Metin kutusu"/>
          <p:cNvSpPr txBox="1"/>
          <p:nvPr/>
        </p:nvSpPr>
        <p:spPr>
          <a:xfrm>
            <a:off x="2843808" y="548680"/>
            <a:ext cx="3762568" cy="707886"/>
          </a:xfrm>
          <a:prstGeom prst="rect">
            <a:avLst/>
          </a:prstGeom>
          <a:noFill/>
        </p:spPr>
        <p:txBody>
          <a:bodyPr wrap="none" rtlCol="0">
            <a:spAutoFit/>
          </a:bodyPr>
          <a:lstStyle/>
          <a:p>
            <a:r>
              <a:rPr lang="tr-TR" sz="4000" b="1" dirty="0" smtClean="0">
                <a:latin typeface="Book Antiqua" pitchFamily="18" charset="0"/>
              </a:rPr>
              <a:t>3-AKP Dönemi</a:t>
            </a:r>
            <a:endParaRPr lang="tr-TR" sz="4000" b="1" dirty="0">
              <a:latin typeface="Book Antiqua"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latin typeface="Book Antiqua" pitchFamily="18" charset="0"/>
              </a:rPr>
              <a:t>SDP BİLEŞENLERİ</a:t>
            </a:r>
            <a:endParaRPr lang="tr-TR" b="1" dirty="0">
              <a:latin typeface="Book Antiqua" pitchFamily="18" charset="0"/>
            </a:endParaRPr>
          </a:p>
        </p:txBody>
      </p:sp>
      <p:sp>
        <p:nvSpPr>
          <p:cNvPr id="3" name="2 İçerik Yer Tutucusu"/>
          <p:cNvSpPr>
            <a:spLocks noGrp="1"/>
          </p:cNvSpPr>
          <p:nvPr>
            <p:ph idx="1"/>
          </p:nvPr>
        </p:nvSpPr>
        <p:spPr/>
        <p:txBody>
          <a:bodyPr>
            <a:normAutofit fontScale="92500" lnSpcReduction="20000"/>
          </a:bodyPr>
          <a:lstStyle/>
          <a:p>
            <a:pPr marL="514350" indent="-514350">
              <a:buFont typeface="+mj-lt"/>
              <a:buAutoNum type="arabicPeriod"/>
            </a:pPr>
            <a:r>
              <a:rPr lang="tr-TR" sz="3000" dirty="0" smtClean="0">
                <a:latin typeface="Book Antiqua" pitchFamily="18" charset="0"/>
              </a:rPr>
              <a:t>Planlayıcı Ve Denetleyici bir Sağlık Bakanlığı</a:t>
            </a:r>
          </a:p>
          <a:p>
            <a:pPr marL="514350" indent="-514350">
              <a:buFont typeface="+mj-lt"/>
              <a:buAutoNum type="arabicPeriod"/>
            </a:pPr>
            <a:r>
              <a:rPr lang="tr-TR" sz="3000" dirty="0" smtClean="0">
                <a:latin typeface="Book Antiqua" pitchFamily="18" charset="0"/>
              </a:rPr>
              <a:t>Herkesi Tek Çatı Altında toplayan GSS</a:t>
            </a:r>
          </a:p>
          <a:p>
            <a:pPr marL="514350" indent="-514350">
              <a:buFont typeface="+mj-lt"/>
              <a:buAutoNum type="arabicPeriod"/>
            </a:pPr>
            <a:r>
              <a:rPr lang="tr-TR" sz="3000" dirty="0" smtClean="0">
                <a:latin typeface="Book Antiqua" pitchFamily="18" charset="0"/>
              </a:rPr>
              <a:t>Yaygın,erişi Kolay Ve Güleç Sağlık Hizmeti</a:t>
            </a:r>
          </a:p>
          <a:p>
            <a:pPr marL="914400" lvl="1" indent="-514350">
              <a:buFont typeface="+mj-lt"/>
              <a:buAutoNum type="arabicPeriod"/>
            </a:pPr>
            <a:r>
              <a:rPr lang="tr-TR" sz="2600" dirty="0" smtClean="0">
                <a:latin typeface="Book Antiqua" pitchFamily="18" charset="0"/>
              </a:rPr>
              <a:t>Aile Hekimliği</a:t>
            </a:r>
          </a:p>
          <a:p>
            <a:pPr marL="914400" lvl="1" indent="-514350">
              <a:buFont typeface="+mj-lt"/>
              <a:buAutoNum type="arabicPeriod"/>
            </a:pPr>
            <a:r>
              <a:rPr lang="tr-TR" sz="2600" dirty="0" smtClean="0">
                <a:latin typeface="Book Antiqua" pitchFamily="18" charset="0"/>
              </a:rPr>
              <a:t>Etkili,kademeli Sevk Zinciri</a:t>
            </a:r>
          </a:p>
          <a:p>
            <a:pPr marL="914400" lvl="1" indent="-514350">
              <a:buFont typeface="+mj-lt"/>
              <a:buAutoNum type="arabicPeriod"/>
            </a:pPr>
            <a:r>
              <a:rPr lang="tr-TR" sz="2600" dirty="0" smtClean="0">
                <a:latin typeface="Book Antiqua" pitchFamily="18" charset="0"/>
              </a:rPr>
              <a:t>İdari Ve Mali Özerk İşletmeler</a:t>
            </a:r>
          </a:p>
          <a:p>
            <a:pPr marL="514350" indent="-514350">
              <a:buFont typeface="+mj-lt"/>
              <a:buAutoNum type="arabicPeriod"/>
            </a:pPr>
            <a:r>
              <a:rPr lang="tr-TR" sz="3000" dirty="0" smtClean="0">
                <a:latin typeface="Book Antiqua" pitchFamily="18" charset="0"/>
              </a:rPr>
              <a:t>Bilgi Ve Beceri İle Donatılmış İnsan Gücü</a:t>
            </a:r>
          </a:p>
          <a:p>
            <a:pPr marL="514350" indent="-514350">
              <a:buFont typeface="+mj-lt"/>
              <a:buAutoNum type="arabicPeriod"/>
            </a:pPr>
            <a:r>
              <a:rPr lang="tr-TR" sz="3000" dirty="0" smtClean="0">
                <a:latin typeface="Book Antiqua" pitchFamily="18" charset="0"/>
              </a:rPr>
              <a:t>Eğitim Ve Bilim Kurumları</a:t>
            </a:r>
          </a:p>
          <a:p>
            <a:pPr marL="514350" indent="-514350">
              <a:buFont typeface="+mj-lt"/>
              <a:buAutoNum type="arabicPeriod"/>
            </a:pPr>
            <a:r>
              <a:rPr lang="tr-TR" sz="3000" dirty="0" smtClean="0">
                <a:latin typeface="Book Antiqua" pitchFamily="18" charset="0"/>
              </a:rPr>
              <a:t>Kalite ve Akreditasyon</a:t>
            </a:r>
          </a:p>
          <a:p>
            <a:pPr marL="514350" indent="-514350">
              <a:buFont typeface="+mj-lt"/>
              <a:buAutoNum type="arabicPeriod"/>
            </a:pPr>
            <a:r>
              <a:rPr lang="tr-TR" sz="3000" dirty="0" smtClean="0">
                <a:latin typeface="Book Antiqua" pitchFamily="18" charset="0"/>
              </a:rPr>
              <a:t>Akılcı ilaç ve Malzeme kullanımı</a:t>
            </a:r>
          </a:p>
          <a:p>
            <a:pPr marL="514350" indent="-514350">
              <a:buFont typeface="+mj-lt"/>
              <a:buAutoNum type="arabicPeriod"/>
            </a:pPr>
            <a:r>
              <a:rPr lang="tr-TR" sz="3000" dirty="0" smtClean="0">
                <a:latin typeface="Book Antiqua" pitchFamily="18" charset="0"/>
              </a:rPr>
              <a:t>Sağlık Bilgi Sistemi</a:t>
            </a:r>
            <a:endParaRPr lang="tr-TR" sz="3000" dirty="0">
              <a:latin typeface="Book Antiqua"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latin typeface="Book Antiqua" pitchFamily="18" charset="0"/>
              </a:rPr>
              <a:t>Hizmet Sunumunda I.Basamak</a:t>
            </a:r>
            <a:endParaRPr lang="tr-TR" dirty="0">
              <a:latin typeface="Book Antiqua" pitchFamily="18" charset="0"/>
            </a:endParaRPr>
          </a:p>
        </p:txBody>
      </p:sp>
      <p:sp>
        <p:nvSpPr>
          <p:cNvPr id="3" name="2 İçerik Yer Tutucusu"/>
          <p:cNvSpPr>
            <a:spLocks noGrp="1"/>
          </p:cNvSpPr>
          <p:nvPr>
            <p:ph idx="1"/>
          </p:nvPr>
        </p:nvSpPr>
        <p:spPr/>
        <p:txBody>
          <a:bodyPr>
            <a:normAutofit lnSpcReduction="10000"/>
          </a:bodyPr>
          <a:lstStyle/>
          <a:p>
            <a:pPr>
              <a:buNone/>
            </a:pPr>
            <a:r>
              <a:rPr lang="tr-TR" dirty="0" smtClean="0">
                <a:latin typeface="Book Antiqua" pitchFamily="18" charset="0"/>
              </a:rPr>
              <a:t>           </a:t>
            </a:r>
            <a:r>
              <a:rPr lang="tr-TR" u="sng" dirty="0" smtClean="0">
                <a:latin typeface="Book Antiqua" pitchFamily="18" charset="0"/>
              </a:rPr>
              <a:t>Aile hekimliği sistemi</a:t>
            </a:r>
          </a:p>
          <a:p>
            <a:r>
              <a:rPr lang="tr-TR" dirty="0" smtClean="0">
                <a:latin typeface="Book Antiqua" pitchFamily="18" charset="0"/>
              </a:rPr>
              <a:t>Herkes bir aile hekimine kayıtlı</a:t>
            </a:r>
          </a:p>
          <a:p>
            <a:r>
              <a:rPr lang="tr-TR" dirty="0" smtClean="0">
                <a:latin typeface="Book Antiqua" pitchFamily="18" charset="0"/>
              </a:rPr>
              <a:t>Hasta sayısına göre ödeme</a:t>
            </a:r>
          </a:p>
          <a:p>
            <a:r>
              <a:rPr lang="tr-TR" dirty="0" smtClean="0">
                <a:latin typeface="Book Antiqua" pitchFamily="18" charset="0"/>
              </a:rPr>
              <a:t>Aile Hekiminin sevkinden sonra 2. ve 3. basamak sağlık hizmetleri</a:t>
            </a:r>
          </a:p>
          <a:p>
            <a:r>
              <a:rPr lang="tr-TR" dirty="0" smtClean="0">
                <a:latin typeface="Book Antiqua" pitchFamily="18" charset="0"/>
              </a:rPr>
              <a:t>Ekip anlayışı yok, Aile hekimi bireysel </a:t>
            </a:r>
          </a:p>
          <a:p>
            <a:r>
              <a:rPr lang="tr-TR" dirty="0" smtClean="0">
                <a:latin typeface="Book Antiqua" pitchFamily="18" charset="0"/>
              </a:rPr>
              <a:t>Rekabet var</a:t>
            </a:r>
          </a:p>
          <a:p>
            <a:r>
              <a:rPr lang="tr-TR" dirty="0" smtClean="0">
                <a:latin typeface="Book Antiqua" pitchFamily="18" charset="0"/>
              </a:rPr>
              <a:t>Aileye değil bireye endeksli</a:t>
            </a:r>
          </a:p>
          <a:p>
            <a:endParaRPr lang="tr-TR" dirty="0">
              <a:latin typeface="Book Antiqua"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latin typeface="Book Antiqua" pitchFamily="18" charset="0"/>
              </a:rPr>
              <a:t>Hizmet sunumu</a:t>
            </a:r>
            <a:endParaRPr lang="tr-TR" b="1" dirty="0">
              <a:latin typeface="Book Antiqua" pitchFamily="18" charset="0"/>
            </a:endParaRPr>
          </a:p>
        </p:txBody>
      </p:sp>
      <p:sp>
        <p:nvSpPr>
          <p:cNvPr id="5" name="4 Metin kutusu"/>
          <p:cNvSpPr txBox="1"/>
          <p:nvPr/>
        </p:nvSpPr>
        <p:spPr>
          <a:xfrm>
            <a:off x="755577" y="1916832"/>
            <a:ext cx="7992888" cy="4216539"/>
          </a:xfrm>
          <a:prstGeom prst="rect">
            <a:avLst/>
          </a:prstGeom>
          <a:noFill/>
        </p:spPr>
        <p:txBody>
          <a:bodyPr wrap="square" rtlCol="0">
            <a:spAutoFit/>
          </a:bodyPr>
          <a:lstStyle/>
          <a:p>
            <a:pPr marL="0" lvl="5"/>
            <a:r>
              <a:rPr lang="tr-TR" sz="3600" b="1" u="sng" dirty="0" smtClean="0">
                <a:latin typeface="Book Antiqua" pitchFamily="18" charset="0"/>
              </a:rPr>
              <a:t>Sağlık İşletmeleri</a:t>
            </a:r>
          </a:p>
          <a:p>
            <a:pPr marL="0" lvl="5"/>
            <a:endParaRPr lang="tr-TR" sz="3600" u="sng" dirty="0" smtClean="0">
              <a:latin typeface="Book Antiqua" pitchFamily="18" charset="0"/>
            </a:endParaRPr>
          </a:p>
          <a:p>
            <a:pPr>
              <a:buFont typeface="Arial" pitchFamily="34" charset="0"/>
              <a:buChar char="•"/>
            </a:pPr>
            <a:r>
              <a:rPr lang="tr-TR" sz="2800" dirty="0" smtClean="0">
                <a:latin typeface="Book Antiqua" pitchFamily="18" charset="0"/>
              </a:rPr>
              <a:t>Gelirleri ile giderleri karşılayabilen</a:t>
            </a:r>
          </a:p>
          <a:p>
            <a:pPr>
              <a:buFont typeface="Arial" pitchFamily="34" charset="0"/>
              <a:buChar char="•"/>
            </a:pPr>
            <a:r>
              <a:rPr lang="tr-TR" sz="2800" dirty="0" smtClean="0">
                <a:latin typeface="Book Antiqua" pitchFamily="18" charset="0"/>
              </a:rPr>
              <a:t>Verimlilik ve etkililik ilkelerine göre yönetilen</a:t>
            </a:r>
          </a:p>
          <a:p>
            <a:pPr>
              <a:buFont typeface="Arial" pitchFamily="34" charset="0"/>
              <a:buChar char="•"/>
            </a:pPr>
            <a:r>
              <a:rPr lang="tr-TR" sz="2800" dirty="0" smtClean="0">
                <a:latin typeface="Book Antiqua" pitchFamily="18" charset="0"/>
              </a:rPr>
              <a:t>Personelini sözleşmeli istihdam eden</a:t>
            </a:r>
          </a:p>
          <a:p>
            <a:pPr>
              <a:buFont typeface="Arial" pitchFamily="34" charset="0"/>
              <a:buChar char="•"/>
            </a:pPr>
            <a:r>
              <a:rPr lang="tr-TR" sz="2800" dirty="0" smtClean="0">
                <a:latin typeface="Book Antiqua" pitchFamily="18" charset="0"/>
              </a:rPr>
              <a:t>Fiyatlarını pazarlıkla belirleyip hizmet ve kalite yarışına giren</a:t>
            </a:r>
          </a:p>
          <a:p>
            <a:pPr>
              <a:buFont typeface="Arial" pitchFamily="34" charset="0"/>
              <a:buChar char="•"/>
            </a:pPr>
            <a:r>
              <a:rPr lang="tr-TR" sz="2800" dirty="0" smtClean="0">
                <a:latin typeface="Book Antiqua" pitchFamily="18" charset="0"/>
              </a:rPr>
              <a:t>İdari ve mali açıdan özerk</a:t>
            </a:r>
          </a:p>
          <a:p>
            <a:pPr>
              <a:buFont typeface="Arial" pitchFamily="34" charset="0"/>
              <a:buChar char="•"/>
            </a:pPr>
            <a:r>
              <a:rPr lang="tr-TR" sz="2800" dirty="0" smtClean="0">
                <a:latin typeface="Book Antiqua" pitchFamily="18" charset="0"/>
              </a:rPr>
              <a:t>Kamu tüzel kişiliğine sahip işletmeler</a:t>
            </a:r>
            <a:endParaRPr lang="tr-TR" sz="2800" dirty="0">
              <a:latin typeface="Book Antiqua"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467544" y="3789040"/>
            <a:ext cx="7772400" cy="1368152"/>
          </a:xfrm>
        </p:spPr>
        <p:txBody>
          <a:bodyPr>
            <a:normAutofit/>
          </a:bodyPr>
          <a:lstStyle/>
          <a:p>
            <a:r>
              <a:rPr lang="tr-TR" sz="2800" b="1" dirty="0" smtClean="0">
                <a:solidFill>
                  <a:schemeClr val="tx1">
                    <a:lumMod val="95000"/>
                    <a:lumOff val="5000"/>
                  </a:schemeClr>
                </a:solidFill>
                <a:latin typeface="Book Antiqua" pitchFamily="18" charset="0"/>
              </a:rPr>
              <a:t>Şanlıurfa-Panel</a:t>
            </a:r>
            <a:br>
              <a:rPr lang="tr-TR" sz="2800" b="1" dirty="0" smtClean="0">
                <a:solidFill>
                  <a:schemeClr val="tx1">
                    <a:lumMod val="95000"/>
                    <a:lumOff val="5000"/>
                  </a:schemeClr>
                </a:solidFill>
                <a:latin typeface="Book Antiqua" pitchFamily="18" charset="0"/>
              </a:rPr>
            </a:br>
            <a:r>
              <a:rPr lang="tr-TR" sz="2800" b="1" dirty="0" smtClean="0">
                <a:solidFill>
                  <a:schemeClr val="tx1">
                    <a:lumMod val="95000"/>
                    <a:lumOff val="5000"/>
                  </a:schemeClr>
                </a:solidFill>
                <a:latin typeface="Book Antiqua" pitchFamily="18" charset="0"/>
              </a:rPr>
              <a:t>11.02.2015</a:t>
            </a:r>
            <a:endParaRPr lang="tr-TR" sz="2800" b="1" dirty="0">
              <a:solidFill>
                <a:schemeClr val="tx1">
                  <a:lumMod val="95000"/>
                  <a:lumOff val="5000"/>
                </a:schemeClr>
              </a:solidFill>
              <a:latin typeface="Book Antiqua" pitchFamily="18" charset="0"/>
            </a:endParaRPr>
          </a:p>
        </p:txBody>
      </p:sp>
      <p:sp>
        <p:nvSpPr>
          <p:cNvPr id="3" name="2 Alt Başlık"/>
          <p:cNvSpPr>
            <a:spLocks noGrp="1"/>
          </p:cNvSpPr>
          <p:nvPr>
            <p:ph type="subTitle" idx="1"/>
          </p:nvPr>
        </p:nvSpPr>
        <p:spPr>
          <a:xfrm>
            <a:off x="1259632" y="5301208"/>
            <a:ext cx="6400800" cy="697632"/>
          </a:xfrm>
        </p:spPr>
        <p:txBody>
          <a:bodyPr>
            <a:normAutofit fontScale="70000" lnSpcReduction="20000"/>
          </a:bodyPr>
          <a:lstStyle/>
          <a:p>
            <a:r>
              <a:rPr lang="tr-TR" b="1" dirty="0" smtClean="0">
                <a:solidFill>
                  <a:schemeClr val="tx1">
                    <a:lumMod val="95000"/>
                    <a:lumOff val="5000"/>
                  </a:schemeClr>
                </a:solidFill>
                <a:latin typeface="Book Antiqua" pitchFamily="18" charset="0"/>
              </a:rPr>
              <a:t>Dr. Şeyhmus GÖKALP</a:t>
            </a:r>
          </a:p>
          <a:p>
            <a:r>
              <a:rPr lang="tr-TR" b="1" dirty="0" smtClean="0">
                <a:solidFill>
                  <a:schemeClr val="tx1">
                    <a:lumMod val="95000"/>
                    <a:lumOff val="5000"/>
                  </a:schemeClr>
                </a:solidFill>
                <a:latin typeface="Book Antiqua" pitchFamily="18" charset="0"/>
              </a:rPr>
              <a:t>TTB MK Üyesi</a:t>
            </a:r>
            <a:endParaRPr lang="tr-TR" b="1" dirty="0">
              <a:solidFill>
                <a:schemeClr val="tx1">
                  <a:lumMod val="95000"/>
                  <a:lumOff val="5000"/>
                </a:schemeClr>
              </a:solidFill>
              <a:latin typeface="Book Antiqua" pitchFamily="18" charset="0"/>
            </a:endParaRPr>
          </a:p>
        </p:txBody>
      </p:sp>
      <p:sp>
        <p:nvSpPr>
          <p:cNvPr id="5" name="4 Metin kutusu"/>
          <p:cNvSpPr txBox="1"/>
          <p:nvPr/>
        </p:nvSpPr>
        <p:spPr>
          <a:xfrm>
            <a:off x="539552" y="1196752"/>
            <a:ext cx="7776864" cy="1938992"/>
          </a:xfrm>
          <a:prstGeom prst="rect">
            <a:avLst/>
          </a:prstGeom>
          <a:solidFill>
            <a:srgbClr val="FFFF00"/>
          </a:solidFill>
        </p:spPr>
        <p:txBody>
          <a:bodyPr wrap="square" rtlCol="0">
            <a:spAutoFit/>
          </a:bodyPr>
          <a:lstStyle/>
          <a:p>
            <a:pPr algn="ctr"/>
            <a:r>
              <a:rPr lang="tr-TR" sz="4000" b="1" dirty="0" smtClean="0">
                <a:solidFill>
                  <a:schemeClr val="tx1">
                    <a:lumMod val="95000"/>
                    <a:lumOff val="5000"/>
                  </a:schemeClr>
                </a:solidFill>
                <a:latin typeface="Book Antiqua" pitchFamily="18" charset="0"/>
              </a:rPr>
              <a:t>SAĞLIKTA DÖNÜŞÜM PROGRAMI</a:t>
            </a:r>
          </a:p>
          <a:p>
            <a:pPr algn="ctr"/>
            <a:r>
              <a:rPr lang="tr-TR" sz="4000" b="1" i="1" dirty="0" smtClean="0">
                <a:solidFill>
                  <a:srgbClr val="FF0000"/>
                </a:solidFill>
                <a:latin typeface="Book Antiqua" pitchFamily="18" charset="0"/>
              </a:rPr>
              <a:t>….Dünü -Bugünü…</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67544" y="1484784"/>
            <a:ext cx="8229600" cy="1944217"/>
          </a:xfrm>
        </p:spPr>
        <p:txBody>
          <a:bodyPr/>
          <a:lstStyle/>
          <a:p>
            <a:endParaRPr lang="tr-TR" dirty="0" smtClean="0">
              <a:latin typeface="Book Antiqua" pitchFamily="18" charset="0"/>
            </a:endParaRPr>
          </a:p>
          <a:p>
            <a:endParaRPr lang="tr-TR" dirty="0" smtClean="0">
              <a:latin typeface="Book Antiqua" pitchFamily="18" charset="0"/>
            </a:endParaRPr>
          </a:p>
          <a:p>
            <a:pPr lvl="6">
              <a:buNone/>
            </a:pPr>
            <a:r>
              <a:rPr lang="tr-TR" sz="4000" b="1" dirty="0" smtClean="0">
                <a:latin typeface="Book Antiqua" pitchFamily="18" charset="0"/>
              </a:rPr>
              <a:t>İşin aslı?</a:t>
            </a:r>
            <a:endParaRPr lang="tr-TR" sz="4000" b="1" dirty="0">
              <a:latin typeface="Book Antiqua"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395536" y="692696"/>
            <a:ext cx="8229600" cy="5433467"/>
          </a:xfrm>
        </p:spPr>
        <p:txBody>
          <a:bodyPr>
            <a:normAutofit fontScale="92500" lnSpcReduction="10000"/>
          </a:bodyPr>
          <a:lstStyle/>
          <a:p>
            <a:pPr>
              <a:buNone/>
            </a:pPr>
            <a:r>
              <a:rPr lang="tr-TR" sz="3000" dirty="0" smtClean="0">
                <a:latin typeface="Book Antiqua" pitchFamily="18" charset="0"/>
              </a:rPr>
              <a:t>		1980 sonrasında sağlık alanındaki </a:t>
            </a:r>
          </a:p>
          <a:p>
            <a:pPr>
              <a:buNone/>
            </a:pPr>
            <a:r>
              <a:rPr lang="tr-TR" sz="3000" dirty="0" smtClean="0">
                <a:latin typeface="Book Antiqua" pitchFamily="18" charset="0"/>
              </a:rPr>
              <a:t>değişiklikler birbiriyle ilişkili iki temel süreçle</a:t>
            </a:r>
          </a:p>
          <a:p>
            <a:pPr>
              <a:buNone/>
            </a:pPr>
            <a:r>
              <a:rPr lang="tr-TR" sz="3000" dirty="0" err="1" smtClean="0">
                <a:latin typeface="Book Antiqua" pitchFamily="18" charset="0"/>
              </a:rPr>
              <a:t>bağlantılandırılabilir</a:t>
            </a:r>
            <a:r>
              <a:rPr lang="tr-TR" sz="3000" dirty="0" smtClean="0">
                <a:latin typeface="Book Antiqua" pitchFamily="18" charset="0"/>
              </a:rPr>
              <a:t>. </a:t>
            </a:r>
          </a:p>
          <a:p>
            <a:pPr marL="514350" indent="-514350">
              <a:buFont typeface="+mj-lt"/>
              <a:buAutoNum type="arabicPeriod"/>
            </a:pPr>
            <a:r>
              <a:rPr lang="tr-TR" dirty="0" smtClean="0">
                <a:latin typeface="Book Antiqua" pitchFamily="18" charset="0"/>
              </a:rPr>
              <a:t>Sermayenin </a:t>
            </a:r>
            <a:r>
              <a:rPr lang="tr-TR" u="sng" dirty="0" smtClean="0">
                <a:latin typeface="Book Antiqua" pitchFamily="18" charset="0"/>
              </a:rPr>
              <a:t>kamu finansmanına katkısının azaltılması</a:t>
            </a:r>
            <a:r>
              <a:rPr lang="tr-TR" dirty="0" smtClean="0">
                <a:latin typeface="Book Antiqua" pitchFamily="18" charset="0"/>
              </a:rPr>
              <a:t>yla birlikte devletin sosyal harcamalara ayırdığı kaynaklar aşındırılır ve doğrudan sermayeye aktardığı kaynaklar artırılır</a:t>
            </a:r>
          </a:p>
          <a:p>
            <a:pPr marL="514350" indent="-514350">
              <a:buFont typeface="+mj-lt"/>
              <a:buAutoNum type="arabicPeriod"/>
            </a:pPr>
            <a:r>
              <a:rPr lang="tr-TR" dirty="0" smtClean="0">
                <a:latin typeface="Book Antiqua" pitchFamily="18" charset="0"/>
              </a:rPr>
              <a:t>Sermayenin elinde biriken kaynaklar yeni yatırım alanlarına yayılarak </a:t>
            </a:r>
            <a:r>
              <a:rPr lang="tr-TR" u="sng" dirty="0" smtClean="0">
                <a:latin typeface="Book Antiqua" pitchFamily="18" charset="0"/>
              </a:rPr>
              <a:t>geçmişte kamu tarafından yürütülen sosyal hizmetlerin özelleştirilmesi yönünde</a:t>
            </a:r>
            <a:r>
              <a:rPr lang="tr-TR" dirty="0" smtClean="0">
                <a:latin typeface="Book Antiqua" pitchFamily="18" charset="0"/>
              </a:rPr>
              <a:t> baskı yaratır. </a:t>
            </a:r>
            <a:endParaRPr lang="tr-TR" dirty="0">
              <a:latin typeface="Book Antiqua"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51520" y="836712"/>
            <a:ext cx="8712968" cy="5001419"/>
          </a:xfrm>
        </p:spPr>
        <p:txBody>
          <a:bodyPr>
            <a:noAutofit/>
          </a:bodyPr>
          <a:lstStyle/>
          <a:p>
            <a:pPr>
              <a:buNone/>
            </a:pPr>
            <a:r>
              <a:rPr lang="tr-TR" sz="2800" dirty="0" smtClean="0">
                <a:latin typeface="Book Antiqua" pitchFamily="18" charset="0"/>
              </a:rPr>
              <a:t>	Bir yandan </a:t>
            </a:r>
            <a:r>
              <a:rPr lang="tr-TR" sz="2800" u="sng" dirty="0" smtClean="0">
                <a:latin typeface="Book Antiqua" pitchFamily="18" charset="0"/>
              </a:rPr>
              <a:t>borç krizine giren devletin mali kaynaklarının iyice daralmasıyla ortaya çıkan finansman sorunları</a:t>
            </a:r>
            <a:r>
              <a:rPr lang="tr-TR" sz="2800" dirty="0" smtClean="0">
                <a:latin typeface="Book Antiqua" pitchFamily="18" charset="0"/>
              </a:rPr>
              <a:t> hizmetlerin fiyatlandırılması ve yararlananların mali katkısının zorunlu kılınması ile aşılmaya çalışırken, bir yandan da “</a:t>
            </a:r>
            <a:r>
              <a:rPr lang="tr-TR" sz="2800" u="sng" dirty="0" smtClean="0">
                <a:latin typeface="Book Antiqua" pitchFamily="18" charset="0"/>
              </a:rPr>
              <a:t>kamunun sağlık hizmetlerinde bıraktığı boşluğu özel sektörün doldurması</a:t>
            </a:r>
            <a:r>
              <a:rPr lang="tr-TR" sz="2800" dirty="0" smtClean="0">
                <a:latin typeface="Book Antiqua" pitchFamily="18" charset="0"/>
              </a:rPr>
              <a:t>” olarak sunulan bir süreçte, kamudan özel kesime kaynak aktarması yapılmaya başlanmıştır. Birbiriyle ilişkili bu iki eğilim, sağlığın da aralarında yer aldığı kamu hizmetlerinin bir yandan </a:t>
            </a:r>
            <a:r>
              <a:rPr lang="tr-TR" sz="2800" u="sng" dirty="0" smtClean="0">
                <a:latin typeface="Book Antiqua" pitchFamily="18" charset="0"/>
              </a:rPr>
              <a:t>aşındırılmasını</a:t>
            </a:r>
            <a:r>
              <a:rPr lang="tr-TR" sz="2800" dirty="0" smtClean="0">
                <a:latin typeface="Book Antiqua" pitchFamily="18" charset="0"/>
              </a:rPr>
              <a:t> bir yandan da </a:t>
            </a:r>
            <a:r>
              <a:rPr lang="tr-TR" sz="2800" u="sng" dirty="0" smtClean="0">
                <a:latin typeface="Book Antiqua" pitchFamily="18" charset="0"/>
              </a:rPr>
              <a:t>özelleştirilmesini</a:t>
            </a:r>
            <a:r>
              <a:rPr lang="tr-TR" sz="2800" dirty="0" smtClean="0">
                <a:latin typeface="Book Antiqua" pitchFamily="18" charset="0"/>
              </a:rPr>
              <a:t> gündeme getirmektedir. </a:t>
            </a:r>
            <a:endParaRPr lang="tr-TR" sz="2800" dirty="0">
              <a:latin typeface="Book Antiqua"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412776"/>
            <a:ext cx="8229600" cy="4968552"/>
          </a:xfrm>
        </p:spPr>
        <p:txBody>
          <a:bodyPr>
            <a:normAutofit/>
          </a:bodyPr>
          <a:lstStyle/>
          <a:p>
            <a:pPr>
              <a:buNone/>
            </a:pPr>
            <a:r>
              <a:rPr lang="tr-TR" dirty="0" smtClean="0">
                <a:latin typeface="Book Antiqua" pitchFamily="18" charset="0"/>
              </a:rPr>
              <a:t>Sağlık hizmetlerindeki </a:t>
            </a:r>
            <a:r>
              <a:rPr lang="tr-TR" u="sng" dirty="0" smtClean="0">
                <a:latin typeface="Book Antiqua" pitchFamily="18" charset="0"/>
              </a:rPr>
              <a:t>sorunların kaynağı olarak “kamu hizmeti” yaklaşımını</a:t>
            </a:r>
            <a:r>
              <a:rPr lang="tr-TR" dirty="0" smtClean="0">
                <a:latin typeface="Book Antiqua" pitchFamily="18" charset="0"/>
              </a:rPr>
              <a:t>, </a:t>
            </a:r>
            <a:r>
              <a:rPr lang="tr-TR" u="sng" dirty="0" smtClean="0">
                <a:latin typeface="Book Antiqua" pitchFamily="18" charset="0"/>
              </a:rPr>
              <a:t>çözüm olarak da “özel girişimi</a:t>
            </a:r>
            <a:r>
              <a:rPr lang="tr-TR" dirty="0" smtClean="0">
                <a:latin typeface="Book Antiqua" pitchFamily="18" charset="0"/>
              </a:rPr>
              <a:t>” gösteren </a:t>
            </a:r>
            <a:r>
              <a:rPr lang="tr-TR" b="1" i="1" dirty="0" err="1" smtClean="0">
                <a:latin typeface="Book Antiqua" pitchFamily="18" charset="0"/>
              </a:rPr>
              <a:t>neoliberal</a:t>
            </a:r>
            <a:r>
              <a:rPr lang="tr-TR" dirty="0" smtClean="0">
                <a:latin typeface="Book Antiqua" pitchFamily="18" charset="0"/>
              </a:rPr>
              <a:t> yaklaşım, artan sağlık sorunlarının kaynağında bizzat </a:t>
            </a:r>
            <a:r>
              <a:rPr lang="tr-TR" dirty="0" err="1" smtClean="0">
                <a:latin typeface="Book Antiqua" pitchFamily="18" charset="0"/>
              </a:rPr>
              <a:t>neoliberal</a:t>
            </a:r>
            <a:r>
              <a:rPr lang="tr-TR" dirty="0" smtClean="0">
                <a:latin typeface="Book Antiqua" pitchFamily="18" charset="0"/>
              </a:rPr>
              <a:t> politikaların yattığını gizlemekte, </a:t>
            </a:r>
            <a:r>
              <a:rPr lang="tr-TR" dirty="0" err="1" smtClean="0">
                <a:latin typeface="Book Antiqua" pitchFamily="18" charset="0"/>
              </a:rPr>
              <a:t>liberalizasyonun</a:t>
            </a:r>
            <a:r>
              <a:rPr lang="tr-TR" dirty="0" smtClean="0">
                <a:latin typeface="Book Antiqua" pitchFamily="18" charset="0"/>
              </a:rPr>
              <a:t> daha da ilerletilmesini meşrulaştırmaya çalışmaktadır.</a:t>
            </a:r>
            <a:endParaRPr lang="tr-TR" dirty="0">
              <a:latin typeface="Book Antiqua"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340768"/>
            <a:ext cx="8229600" cy="4785395"/>
          </a:xfrm>
        </p:spPr>
        <p:txBody>
          <a:bodyPr/>
          <a:lstStyle/>
          <a:p>
            <a:r>
              <a:rPr lang="tr-TR" dirty="0" err="1" smtClean="0">
                <a:latin typeface="Book Antiqua" pitchFamily="18" charset="0"/>
              </a:rPr>
              <a:t>Neoliberalizmin</a:t>
            </a:r>
            <a:r>
              <a:rPr lang="tr-TR" dirty="0" smtClean="0">
                <a:latin typeface="Book Antiqua" pitchFamily="18" charset="0"/>
              </a:rPr>
              <a:t> sağlık sektöründeki temel yaklaşımı, </a:t>
            </a:r>
            <a:r>
              <a:rPr lang="tr-TR" u="sng" dirty="0" smtClean="0">
                <a:latin typeface="Book Antiqua" pitchFamily="18" charset="0"/>
              </a:rPr>
              <a:t>sağlığı devletin sorumlu olduğu temel bir insan hakkı olarak gören anlayışı yıkarak, </a:t>
            </a:r>
            <a:r>
              <a:rPr lang="tr-TR" dirty="0" smtClean="0">
                <a:latin typeface="Book Antiqua" pitchFamily="18" charset="0"/>
              </a:rPr>
              <a:t>fiyatlandırılarak piyasada arz-talep </a:t>
            </a:r>
            <a:r>
              <a:rPr lang="tr-TR" dirty="0" err="1" smtClean="0">
                <a:latin typeface="Book Antiqua" pitchFamily="18" charset="0"/>
              </a:rPr>
              <a:t>ko</a:t>
            </a:r>
            <a:r>
              <a:rPr lang="tr-TR" dirty="0" smtClean="0">
                <a:latin typeface="Book Antiqua" pitchFamily="18" charset="0"/>
              </a:rPr>
              <a:t>-</a:t>
            </a:r>
            <a:r>
              <a:rPr lang="tr-TR" dirty="0" err="1" smtClean="0">
                <a:latin typeface="Book Antiqua" pitchFamily="18" charset="0"/>
              </a:rPr>
              <a:t>şullarında</a:t>
            </a:r>
            <a:r>
              <a:rPr lang="tr-TR" dirty="0" smtClean="0">
                <a:latin typeface="Book Antiqua" pitchFamily="18" charset="0"/>
              </a:rPr>
              <a:t> üretilmesi gereken bir hizmet olarak ele almaktır.</a:t>
            </a:r>
            <a:endParaRPr lang="tr-TR" dirty="0">
              <a:latin typeface="Book Antiqua"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620688"/>
            <a:ext cx="8229600" cy="5904656"/>
          </a:xfrm>
        </p:spPr>
        <p:txBody>
          <a:bodyPr>
            <a:noAutofit/>
          </a:bodyPr>
          <a:lstStyle/>
          <a:p>
            <a:pPr>
              <a:buNone/>
            </a:pPr>
            <a:r>
              <a:rPr lang="tr-TR" dirty="0" smtClean="0">
                <a:latin typeface="Book Antiqua" pitchFamily="18" charset="0"/>
              </a:rPr>
              <a:t>	Sağlıktaki özelleştirme ve yeniden yapılandırma sürecini yönlendiren </a:t>
            </a:r>
            <a:r>
              <a:rPr lang="tr-TR" i="1" dirty="0" smtClean="0">
                <a:latin typeface="Book Antiqua" pitchFamily="18" charset="0"/>
              </a:rPr>
              <a:t>Dünya Bankası’na göre</a:t>
            </a:r>
            <a:r>
              <a:rPr lang="tr-TR" dirty="0" smtClean="0">
                <a:latin typeface="Book Antiqua" pitchFamily="18" charset="0"/>
              </a:rPr>
              <a:t>, azgelişmiş ülkelerde sağlık hizmetlerinde yaşanan sorunlar temelde, </a:t>
            </a:r>
            <a:r>
              <a:rPr lang="tr-TR" u="sng" dirty="0" smtClean="0">
                <a:latin typeface="Book Antiqua" pitchFamily="18" charset="0"/>
              </a:rPr>
              <a:t>devletin artan sağlık hizmeti talebini karşılayacak mali olanaklardan yoksun olması</a:t>
            </a:r>
            <a:r>
              <a:rPr lang="tr-TR" dirty="0" smtClean="0">
                <a:latin typeface="Book Antiqua" pitchFamily="18" charset="0"/>
              </a:rPr>
              <a:t>ndan kaynaklanmaktadır. Ayrıca, devletin sağlık hizmetlerini bütçe yoluyla finanse etmesinin “sağlıktaki eşitsizlikleri derinleştirdiği” ileri sürülebilmektedir. </a:t>
            </a:r>
            <a:endParaRPr lang="tr-TR" dirty="0">
              <a:latin typeface="Book Antiqua"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1124744"/>
            <a:ext cx="8229600" cy="5001419"/>
          </a:xfrm>
        </p:spPr>
        <p:txBody>
          <a:bodyPr>
            <a:normAutofit fontScale="85000" lnSpcReduction="20000"/>
          </a:bodyPr>
          <a:lstStyle/>
          <a:p>
            <a:pPr>
              <a:buNone/>
            </a:pPr>
            <a:r>
              <a:rPr lang="tr-TR" dirty="0" smtClean="0">
                <a:latin typeface="Book Antiqua" pitchFamily="18" charset="0"/>
              </a:rPr>
              <a:t>    Banka çözümü ise, </a:t>
            </a:r>
            <a:r>
              <a:rPr lang="tr-TR" u="sng" dirty="0" smtClean="0">
                <a:latin typeface="Book Antiqua" pitchFamily="18" charset="0"/>
              </a:rPr>
              <a:t>“devlet üzerindeki yükün azaltılması ve özel kesimin katkısının alınmasında” </a:t>
            </a:r>
            <a:r>
              <a:rPr lang="tr-TR" dirty="0" smtClean="0">
                <a:latin typeface="Book Antiqua" pitchFamily="18" charset="0"/>
              </a:rPr>
              <a:t>bulmaktadır. Buna göre, sağlıktaki yeniden yapılanma süreci, hem hizmetten yararlananların hizmetin bedelini ödemesini, hem de sağlık hizmetlerine “özel kesimin katkısının alınmasını” öngörmektedir. Dünya Bankası’nın, “özel kesimin katkısının </a:t>
            </a:r>
            <a:r>
              <a:rPr lang="tr-TR" dirty="0" err="1" smtClean="0">
                <a:latin typeface="Book Antiqua" pitchFamily="18" charset="0"/>
              </a:rPr>
              <a:t>alınması”ndan</a:t>
            </a:r>
            <a:r>
              <a:rPr lang="tr-TR" dirty="0" smtClean="0">
                <a:latin typeface="Book Antiqua" pitchFamily="18" charset="0"/>
              </a:rPr>
              <a:t> anladığı ise, kamuya ait sağlık kuruluşlarının özelleştirilmesi, sektöre yatırım yapacak özel kesime teşvik ve muafiyetler sağlanması ile teknik ve finansal destek verilmesidir (Dünya Bankası, 1986; </a:t>
            </a:r>
            <a:r>
              <a:rPr lang="tr-TR" dirty="0" err="1" smtClean="0">
                <a:latin typeface="Book Antiqua" pitchFamily="18" charset="0"/>
              </a:rPr>
              <a:t>World</a:t>
            </a:r>
            <a:r>
              <a:rPr lang="tr-TR" dirty="0" smtClean="0">
                <a:latin typeface="Book Antiqua" pitchFamily="18" charset="0"/>
              </a:rPr>
              <a:t> Bank, 1990; Belek, 1994; 302 Ata </a:t>
            </a:r>
            <a:r>
              <a:rPr lang="tr-TR" dirty="0" err="1" smtClean="0">
                <a:latin typeface="Book Antiqua" pitchFamily="18" charset="0"/>
              </a:rPr>
              <a:t>Soyer</a:t>
            </a:r>
            <a:r>
              <a:rPr lang="tr-TR" dirty="0" smtClean="0">
                <a:latin typeface="Book Antiqua" pitchFamily="18" charset="0"/>
              </a:rPr>
              <a:t>, 1995; Güler, 1996).</a:t>
            </a:r>
            <a:endParaRPr lang="tr-T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476672"/>
            <a:ext cx="8229600" cy="940966"/>
          </a:xfrm>
        </p:spPr>
        <p:txBody>
          <a:bodyPr/>
          <a:lstStyle/>
          <a:p>
            <a:r>
              <a:rPr lang="tr-TR" b="1" dirty="0" smtClean="0">
                <a:solidFill>
                  <a:srgbClr val="FF0000"/>
                </a:solidFill>
                <a:latin typeface="Book Antiqua" pitchFamily="18" charset="0"/>
              </a:rPr>
              <a:t>SONUÇ</a:t>
            </a:r>
            <a:endParaRPr lang="tr-TR" b="1" dirty="0">
              <a:solidFill>
                <a:srgbClr val="FF0000"/>
              </a:solidFill>
              <a:latin typeface="Book Antiqua" pitchFamily="18" charset="0"/>
            </a:endParaRPr>
          </a:p>
        </p:txBody>
      </p:sp>
      <p:sp>
        <p:nvSpPr>
          <p:cNvPr id="3" name="2 İçerik Yer Tutucusu"/>
          <p:cNvSpPr>
            <a:spLocks noGrp="1"/>
          </p:cNvSpPr>
          <p:nvPr>
            <p:ph idx="1"/>
          </p:nvPr>
        </p:nvSpPr>
        <p:spPr>
          <a:xfrm>
            <a:off x="457200" y="1484784"/>
            <a:ext cx="8229600" cy="4641379"/>
          </a:xfrm>
        </p:spPr>
        <p:txBody>
          <a:bodyPr>
            <a:normAutofit lnSpcReduction="10000"/>
          </a:bodyPr>
          <a:lstStyle/>
          <a:p>
            <a:r>
              <a:rPr lang="tr-TR" dirty="0" smtClean="0">
                <a:latin typeface="Book Antiqua" pitchFamily="18" charset="0"/>
              </a:rPr>
              <a:t>Sağlık Hizmetleri Kamusal bir haktır. Devlet eliyle ÜCRETSİZ-NİTELİKLİ-ERİŞİLEBİLİNİR-EŞİT olarak sunulmalı </a:t>
            </a:r>
          </a:p>
          <a:p>
            <a:r>
              <a:rPr lang="tr-TR" dirty="0" err="1" smtClean="0">
                <a:latin typeface="Book Antiqua" pitchFamily="18" charset="0"/>
              </a:rPr>
              <a:t>Finasmanı</a:t>
            </a:r>
            <a:r>
              <a:rPr lang="tr-TR" dirty="0" smtClean="0">
                <a:latin typeface="Book Antiqua" pitchFamily="18" charset="0"/>
              </a:rPr>
              <a:t> Genel Bütçeden karşılanmalı</a:t>
            </a:r>
          </a:p>
          <a:p>
            <a:r>
              <a:rPr lang="tr-TR" dirty="0" smtClean="0">
                <a:latin typeface="Book Antiqua" pitchFamily="18" charset="0"/>
              </a:rPr>
              <a:t>Koruyucu Sağlık Hizmetleri öncelenmeli</a:t>
            </a:r>
          </a:p>
          <a:p>
            <a:r>
              <a:rPr lang="tr-TR" dirty="0" smtClean="0">
                <a:latin typeface="Book Antiqua" pitchFamily="18" charset="0"/>
              </a:rPr>
              <a:t>Bireyci yaklaşımı değil toplumcu yaklaşımı esas almalıdır. </a:t>
            </a:r>
          </a:p>
          <a:p>
            <a:r>
              <a:rPr lang="tr-TR" dirty="0" smtClean="0">
                <a:latin typeface="Book Antiqua" pitchFamily="18" charset="0"/>
              </a:rPr>
              <a:t>Bölgeler arası eşitsizlikler ve farklılıkları dikkate almalı</a:t>
            </a:r>
          </a:p>
          <a:p>
            <a:endParaRPr lang="tr-TR" dirty="0">
              <a:latin typeface="Book Antiqu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5122" name="Picture 2" descr="C:\Users\drs\Desktop\ilacta_yeni_donemin_ozeti_paran_yoksa_ilac_da_yok_h37994.jpg"/>
          <p:cNvPicPr>
            <a:picLocks noGrp="1" noChangeAspect="1" noChangeArrowheads="1"/>
          </p:cNvPicPr>
          <p:nvPr>
            <p:ph idx="1"/>
          </p:nvPr>
        </p:nvPicPr>
        <p:blipFill>
          <a:blip r:embed="rId2" cstate="print"/>
          <a:srcRect/>
          <a:stretch>
            <a:fillRect/>
          </a:stretch>
        </p:blipFill>
        <p:spPr bwMode="auto">
          <a:xfrm>
            <a:off x="1475656" y="1412776"/>
            <a:ext cx="6393964" cy="3317949"/>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6146" name="Picture 2" descr="C:\Users\drs\Desktop\agdaga.jpg"/>
          <p:cNvPicPr>
            <a:picLocks noGrp="1" noChangeAspect="1" noChangeArrowheads="1"/>
          </p:cNvPicPr>
          <p:nvPr>
            <p:ph idx="1"/>
          </p:nvPr>
        </p:nvPicPr>
        <p:blipFill>
          <a:blip r:embed="rId2" cstate="print"/>
          <a:srcRect/>
          <a:stretch>
            <a:fillRect/>
          </a:stretch>
        </p:blipFill>
        <p:spPr bwMode="auto">
          <a:xfrm>
            <a:off x="1835696" y="404664"/>
            <a:ext cx="5349832" cy="559866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b="1" dirty="0" smtClean="0">
                <a:latin typeface="Book Antiqua" pitchFamily="18" charset="0"/>
              </a:rPr>
              <a:t>İçerik</a:t>
            </a:r>
            <a:endParaRPr lang="tr-TR" b="1" dirty="0">
              <a:latin typeface="Book Antiqua" pitchFamily="18" charset="0"/>
            </a:endParaRPr>
          </a:p>
        </p:txBody>
      </p:sp>
      <p:sp>
        <p:nvSpPr>
          <p:cNvPr id="3" name="2 İçerik Yer Tutucusu"/>
          <p:cNvSpPr>
            <a:spLocks noGrp="1"/>
          </p:cNvSpPr>
          <p:nvPr>
            <p:ph idx="1"/>
          </p:nvPr>
        </p:nvSpPr>
        <p:spPr>
          <a:xfrm>
            <a:off x="457200" y="1600200"/>
            <a:ext cx="8229600" cy="4205064"/>
          </a:xfrm>
        </p:spPr>
        <p:txBody>
          <a:bodyPr>
            <a:normAutofit fontScale="92500" lnSpcReduction="20000"/>
          </a:bodyPr>
          <a:lstStyle/>
          <a:p>
            <a:pPr marL="514350" indent="-514350">
              <a:buFont typeface="+mj-lt"/>
              <a:buAutoNum type="arabicPeriod"/>
            </a:pPr>
            <a:r>
              <a:rPr lang="tr-TR" dirty="0" smtClean="0">
                <a:latin typeface="Book Antiqua" pitchFamily="18" charset="0"/>
              </a:rPr>
              <a:t>Ülkede </a:t>
            </a:r>
            <a:r>
              <a:rPr lang="tr-TR" dirty="0" smtClean="0">
                <a:latin typeface="Book Antiqua" pitchFamily="18" charset="0"/>
              </a:rPr>
              <a:t>Sağlığın vaziyeti</a:t>
            </a:r>
            <a:endParaRPr lang="tr-TR" dirty="0" smtClean="0">
              <a:latin typeface="Book Antiqua" pitchFamily="18" charset="0"/>
            </a:endParaRPr>
          </a:p>
          <a:p>
            <a:pPr marL="514350" indent="-514350">
              <a:buFont typeface="+mj-lt"/>
              <a:buAutoNum type="arabicPeriod"/>
            </a:pPr>
            <a:r>
              <a:rPr lang="tr-TR" dirty="0" smtClean="0">
                <a:latin typeface="Book Antiqua" pitchFamily="18" charset="0"/>
              </a:rPr>
              <a:t>Sebep Ne? Çözüm Ne?</a:t>
            </a:r>
          </a:p>
          <a:p>
            <a:pPr marL="514350" indent="-514350">
              <a:buFont typeface="+mj-lt"/>
              <a:buAutoNum type="arabicPeriod"/>
            </a:pPr>
            <a:r>
              <a:rPr lang="tr-TR" dirty="0" smtClean="0">
                <a:latin typeface="Book Antiqua" pitchFamily="18" charset="0"/>
              </a:rPr>
              <a:t>ANAP Dönemi</a:t>
            </a:r>
          </a:p>
          <a:p>
            <a:pPr marL="514350" indent="-514350">
              <a:buFont typeface="+mj-lt"/>
              <a:buAutoNum type="arabicPeriod"/>
            </a:pPr>
            <a:r>
              <a:rPr lang="tr-TR" dirty="0" smtClean="0">
                <a:latin typeface="Book Antiqua" pitchFamily="18" charset="0"/>
              </a:rPr>
              <a:t>DYP-SHP Dönemi</a:t>
            </a:r>
          </a:p>
          <a:p>
            <a:pPr marL="514350" indent="-514350">
              <a:buFont typeface="+mj-lt"/>
              <a:buAutoNum type="arabicPeriod"/>
            </a:pPr>
            <a:r>
              <a:rPr lang="tr-TR" dirty="0" smtClean="0">
                <a:latin typeface="Book Antiqua" pitchFamily="18" charset="0"/>
              </a:rPr>
              <a:t>AKP Dönemi</a:t>
            </a:r>
          </a:p>
          <a:p>
            <a:pPr marL="514350" indent="-514350">
              <a:buFont typeface="+mj-lt"/>
              <a:buAutoNum type="arabicPeriod"/>
            </a:pPr>
            <a:r>
              <a:rPr lang="tr-TR" dirty="0" smtClean="0">
                <a:latin typeface="Book Antiqua" pitchFamily="18" charset="0"/>
              </a:rPr>
              <a:t>Sağlıkta Dönüşüm Programı Nedir?</a:t>
            </a:r>
          </a:p>
          <a:p>
            <a:pPr marL="514350" indent="-514350">
              <a:buFont typeface="+mj-lt"/>
              <a:buAutoNum type="arabicPeriod"/>
            </a:pPr>
            <a:r>
              <a:rPr lang="tr-TR" dirty="0" smtClean="0">
                <a:latin typeface="Book Antiqua" pitchFamily="18" charset="0"/>
              </a:rPr>
              <a:t>SDP Bileşenleri</a:t>
            </a:r>
          </a:p>
          <a:p>
            <a:pPr marL="514350" indent="-514350">
              <a:buFont typeface="+mj-lt"/>
              <a:buAutoNum type="arabicPeriod"/>
            </a:pPr>
            <a:r>
              <a:rPr lang="tr-TR" dirty="0" err="1" smtClean="0">
                <a:latin typeface="Book Antiqua" pitchFamily="18" charset="0"/>
              </a:rPr>
              <a:t>Neliberal</a:t>
            </a:r>
            <a:r>
              <a:rPr lang="tr-TR" dirty="0" smtClean="0">
                <a:latin typeface="Book Antiqua" pitchFamily="18" charset="0"/>
              </a:rPr>
              <a:t> Politikaların belirleyiciliği</a:t>
            </a:r>
          </a:p>
          <a:p>
            <a:pPr marL="514350" indent="-514350">
              <a:buFont typeface="+mj-lt"/>
              <a:buAutoNum type="arabicPeriod"/>
            </a:pPr>
            <a:r>
              <a:rPr lang="tr-TR" dirty="0" smtClean="0">
                <a:latin typeface="Book Antiqua" pitchFamily="18" charset="0"/>
              </a:rPr>
              <a:t>Sonuç</a:t>
            </a:r>
          </a:p>
          <a:p>
            <a:pPr marL="514350" indent="-514350">
              <a:buFont typeface="+mj-lt"/>
              <a:buAutoNum type="arabicPeriod"/>
            </a:pPr>
            <a:endParaRPr lang="tr-TR" dirty="0">
              <a:latin typeface="Book Antiqua"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683568" y="5301208"/>
            <a:ext cx="8229600" cy="936104"/>
          </a:xfrm>
        </p:spPr>
        <p:txBody>
          <a:bodyPr>
            <a:normAutofit/>
          </a:bodyPr>
          <a:lstStyle/>
          <a:p>
            <a:pPr lvl="4"/>
            <a:r>
              <a:rPr lang="tr-TR" sz="3200" b="1" u="sng" dirty="0" smtClean="0">
                <a:solidFill>
                  <a:srgbClr val="0070C0"/>
                </a:solidFill>
                <a:latin typeface="Book Antiqua" pitchFamily="18" charset="0"/>
              </a:rPr>
              <a:t>TEŞEKKÜRLER</a:t>
            </a:r>
            <a:endParaRPr lang="tr-TR" b="1" u="sng" dirty="0">
              <a:solidFill>
                <a:srgbClr val="0070C0"/>
              </a:solidFill>
              <a:latin typeface="Book Antiqua" pitchFamily="18" charset="0"/>
            </a:endParaRPr>
          </a:p>
        </p:txBody>
      </p:sp>
      <p:pic>
        <p:nvPicPr>
          <p:cNvPr id="4098" name="Picture 2" descr="C:\Users\drs\Desktop\Besina070609.jpg"/>
          <p:cNvPicPr>
            <a:picLocks noChangeAspect="1" noChangeArrowheads="1"/>
          </p:cNvPicPr>
          <p:nvPr/>
        </p:nvPicPr>
        <p:blipFill>
          <a:blip r:embed="rId2" cstate="print"/>
          <a:srcRect/>
          <a:stretch>
            <a:fillRect/>
          </a:stretch>
        </p:blipFill>
        <p:spPr bwMode="auto">
          <a:xfrm>
            <a:off x="1259632" y="764704"/>
            <a:ext cx="6350000" cy="38481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latin typeface="Book Antiqua" pitchFamily="18" charset="0"/>
              </a:rPr>
              <a:t>Ülkede Sağlığın Vaziyeti nasıldı?</a:t>
            </a:r>
            <a:endParaRPr lang="tr-TR" dirty="0">
              <a:latin typeface="Book Antiqua" pitchFamily="18" charset="0"/>
            </a:endParaRPr>
          </a:p>
        </p:txBody>
      </p:sp>
      <p:sp>
        <p:nvSpPr>
          <p:cNvPr id="3" name="2 İçerik Yer Tutucusu"/>
          <p:cNvSpPr>
            <a:spLocks noGrp="1"/>
          </p:cNvSpPr>
          <p:nvPr>
            <p:ph idx="1"/>
          </p:nvPr>
        </p:nvSpPr>
        <p:spPr/>
        <p:txBody>
          <a:bodyPr>
            <a:normAutofit lnSpcReduction="10000"/>
          </a:bodyPr>
          <a:lstStyle/>
          <a:p>
            <a:pPr>
              <a:buFont typeface="Wingdings" pitchFamily="2" charset="2"/>
              <a:buChar char="v"/>
            </a:pPr>
            <a:r>
              <a:rPr lang="tr-TR" dirty="0" smtClean="0">
                <a:latin typeface="Book Antiqua" pitchFamily="18" charset="0"/>
              </a:rPr>
              <a:t>SB 1920 de kuruldu.</a:t>
            </a:r>
          </a:p>
          <a:p>
            <a:pPr>
              <a:buFont typeface="Wingdings" pitchFamily="2" charset="2"/>
              <a:buChar char="v"/>
            </a:pPr>
            <a:r>
              <a:rPr lang="tr-TR" dirty="0" smtClean="0">
                <a:latin typeface="Book Antiqua" pitchFamily="18" charset="0"/>
              </a:rPr>
              <a:t>Merkezden başlayarak köylere doğru örgütlenme modeli izlendi.</a:t>
            </a:r>
          </a:p>
          <a:p>
            <a:pPr>
              <a:buFont typeface="Wingdings" pitchFamily="2" charset="2"/>
              <a:buChar char="v"/>
            </a:pPr>
            <a:r>
              <a:rPr lang="tr-TR" dirty="0" smtClean="0">
                <a:latin typeface="Book Antiqua" pitchFamily="18" charset="0"/>
              </a:rPr>
              <a:t>Refik Saydam Döneminde Sıtma, Frengi, Trahom gibi bulaşıcı hastalıklarla ile mücadeleye öncelik verildi…</a:t>
            </a:r>
          </a:p>
          <a:p>
            <a:pPr>
              <a:buFont typeface="Wingdings" pitchFamily="2" charset="2"/>
              <a:buChar char="v"/>
            </a:pPr>
            <a:r>
              <a:rPr lang="tr-TR" dirty="0" smtClean="0">
                <a:latin typeface="Book Antiqua" pitchFamily="18" charset="0"/>
              </a:rPr>
              <a:t>1961 yılı 224 Sayılı kanun gereğince, 15 yılda tüm ülkeye yayılması planlanmıştı… OLMADI…</a:t>
            </a:r>
            <a:endParaRPr lang="tr-TR" dirty="0">
              <a:latin typeface="Book Antiqua"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95536" y="692696"/>
            <a:ext cx="8229600" cy="1143000"/>
          </a:xfrm>
        </p:spPr>
        <p:txBody>
          <a:bodyPr>
            <a:normAutofit fontScale="90000"/>
          </a:bodyPr>
          <a:lstStyle/>
          <a:p>
            <a:r>
              <a:rPr lang="tr-TR" b="1" dirty="0" smtClean="0">
                <a:latin typeface="Book Antiqua" pitchFamily="18" charset="0"/>
              </a:rPr>
              <a:t>Ülkede Sağlığın Vaziyeti nasıldı?</a:t>
            </a:r>
            <a:endParaRPr lang="tr-TR" b="1" dirty="0">
              <a:latin typeface="Book Antiqua" pitchFamily="18" charset="0"/>
            </a:endParaRPr>
          </a:p>
        </p:txBody>
      </p:sp>
      <p:sp>
        <p:nvSpPr>
          <p:cNvPr id="3" name="2 İçerik Yer Tutucusu"/>
          <p:cNvSpPr>
            <a:spLocks noGrp="1"/>
          </p:cNvSpPr>
          <p:nvPr>
            <p:ph idx="1"/>
          </p:nvPr>
        </p:nvSpPr>
        <p:spPr>
          <a:xfrm>
            <a:off x="539552" y="1844824"/>
            <a:ext cx="8229600" cy="4248472"/>
          </a:xfrm>
        </p:spPr>
        <p:txBody>
          <a:bodyPr>
            <a:normAutofit fontScale="92500" lnSpcReduction="10000"/>
          </a:bodyPr>
          <a:lstStyle/>
          <a:p>
            <a:pPr>
              <a:buFont typeface="Wingdings" pitchFamily="2" charset="2"/>
              <a:buChar char="v"/>
            </a:pPr>
            <a:r>
              <a:rPr lang="tr-TR" sz="3000" dirty="0" smtClean="0">
                <a:latin typeface="Book Antiqua" pitchFamily="18" charset="0"/>
              </a:rPr>
              <a:t>1961  yılında 224 Sayılı Yasanın uygulaması 1982 Anayasasında yer bulsa da giderek </a:t>
            </a:r>
            <a:r>
              <a:rPr lang="tr-TR" sz="3000" u="sng" dirty="0" smtClean="0">
                <a:latin typeface="Book Antiqua" pitchFamily="18" charset="0"/>
              </a:rPr>
              <a:t>ZAYIFLADI</a:t>
            </a:r>
          </a:p>
          <a:p>
            <a:pPr>
              <a:buFont typeface="Wingdings" pitchFamily="2" charset="2"/>
              <a:buChar char="v"/>
            </a:pPr>
            <a:r>
              <a:rPr lang="tr-TR" sz="3000" dirty="0" smtClean="0">
                <a:latin typeface="Book Antiqua" pitchFamily="18" charset="0"/>
              </a:rPr>
              <a:t>Sağlığa ayrılan bütçe </a:t>
            </a:r>
            <a:r>
              <a:rPr lang="tr-TR" sz="3000" u="sng" dirty="0" smtClean="0">
                <a:latin typeface="Book Antiqua" pitchFamily="18" charset="0"/>
              </a:rPr>
              <a:t>YETERSİZ</a:t>
            </a:r>
          </a:p>
          <a:p>
            <a:pPr>
              <a:buFont typeface="Wingdings" pitchFamily="2" charset="2"/>
              <a:buChar char="v"/>
            </a:pPr>
            <a:r>
              <a:rPr lang="tr-TR" sz="3000" dirty="0" smtClean="0">
                <a:latin typeface="Book Antiqua" pitchFamily="18" charset="0"/>
              </a:rPr>
              <a:t>Kamu Sağ. Kuruluşlarına yatırım </a:t>
            </a:r>
            <a:r>
              <a:rPr lang="tr-TR" sz="3000" u="sng" dirty="0" smtClean="0">
                <a:latin typeface="Book Antiqua" pitchFamily="18" charset="0"/>
              </a:rPr>
              <a:t>YETERSİZ</a:t>
            </a:r>
          </a:p>
          <a:p>
            <a:pPr>
              <a:buFont typeface="Wingdings" pitchFamily="2" charset="2"/>
              <a:buChar char="v"/>
            </a:pPr>
            <a:r>
              <a:rPr lang="tr-TR" sz="3000" dirty="0" smtClean="0">
                <a:latin typeface="Book Antiqua" pitchFamily="18" charset="0"/>
              </a:rPr>
              <a:t>Kamu Sağ.Kuruluşları Teknik ve Personel açısından Altyapısı </a:t>
            </a:r>
            <a:r>
              <a:rPr lang="tr-TR" sz="3000" u="sng" dirty="0" smtClean="0">
                <a:latin typeface="Book Antiqua" pitchFamily="18" charset="0"/>
              </a:rPr>
              <a:t>EKSİK</a:t>
            </a:r>
            <a:r>
              <a:rPr lang="tr-TR" sz="3000" dirty="0" smtClean="0">
                <a:latin typeface="Book Antiqua" pitchFamily="18" charset="0"/>
              </a:rPr>
              <a:t> </a:t>
            </a:r>
          </a:p>
          <a:p>
            <a:pPr>
              <a:buFont typeface="Wingdings" pitchFamily="2" charset="2"/>
              <a:buChar char="v"/>
            </a:pPr>
            <a:r>
              <a:rPr lang="tr-TR" sz="3000" dirty="0" smtClean="0">
                <a:latin typeface="Book Antiqua" pitchFamily="18" charset="0"/>
              </a:rPr>
              <a:t>Kırsal ve kent yerleşimleri arasında,hem de bölgeler arasında sağlık göstergelerindeki farklılık </a:t>
            </a:r>
            <a:r>
              <a:rPr lang="tr-TR" sz="3000" u="sng" dirty="0" smtClean="0">
                <a:latin typeface="Book Antiqua" pitchFamily="18" charset="0"/>
              </a:rPr>
              <a:t>BÜYÜK</a:t>
            </a:r>
            <a:r>
              <a:rPr lang="tr-TR" sz="3000" dirty="0" smtClean="0">
                <a:latin typeface="Book Antiqua" pitchFamily="18" charset="0"/>
              </a:rPr>
              <a:t> kaldı… </a:t>
            </a:r>
          </a:p>
          <a:p>
            <a:pPr>
              <a:buFont typeface="Wingdings" pitchFamily="2" charset="2"/>
              <a:buChar char="v"/>
            </a:pPr>
            <a:endParaRPr lang="tr-TR" sz="3000" dirty="0" smtClean="0">
              <a:latin typeface="Book Antiqua" pitchFamily="18" charset="0"/>
            </a:endParaRPr>
          </a:p>
          <a:p>
            <a:pPr>
              <a:buFont typeface="Wingdings" pitchFamily="2" charset="2"/>
              <a:buChar char="v"/>
            </a:pPr>
            <a:endParaRPr lang="tr-TR" sz="3000" dirty="0">
              <a:latin typeface="Book Antiqu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b="1" dirty="0" smtClean="0">
                <a:latin typeface="Book Antiqua" pitchFamily="18" charset="0"/>
              </a:rPr>
              <a:t>Ülkede Sağlığın Vaziyeti nasıldı?</a:t>
            </a:r>
            <a:endParaRPr lang="tr-TR" dirty="0">
              <a:latin typeface="Book Antiqua" pitchFamily="18" charset="0"/>
            </a:endParaRPr>
          </a:p>
        </p:txBody>
      </p:sp>
      <p:sp>
        <p:nvSpPr>
          <p:cNvPr id="3" name="2 İçerik Yer Tutucusu"/>
          <p:cNvSpPr>
            <a:spLocks noGrp="1"/>
          </p:cNvSpPr>
          <p:nvPr>
            <p:ph idx="1"/>
          </p:nvPr>
        </p:nvSpPr>
        <p:spPr>
          <a:xfrm>
            <a:off x="457200" y="1340768"/>
            <a:ext cx="8229600" cy="4785395"/>
          </a:xfrm>
        </p:spPr>
        <p:txBody>
          <a:bodyPr>
            <a:normAutofit fontScale="92500" lnSpcReduction="10000"/>
          </a:bodyPr>
          <a:lstStyle/>
          <a:p>
            <a:r>
              <a:rPr lang="tr-TR" dirty="0" smtClean="0">
                <a:latin typeface="Book Antiqua" pitchFamily="18" charset="0"/>
              </a:rPr>
              <a:t>Hastane hizmetlerinin sunumunda önemli </a:t>
            </a:r>
            <a:r>
              <a:rPr lang="tr-TR" u="sng" dirty="0" smtClean="0">
                <a:latin typeface="Book Antiqua" pitchFamily="18" charset="0"/>
              </a:rPr>
              <a:t>verimsizlikler</a:t>
            </a:r>
            <a:r>
              <a:rPr lang="tr-TR" dirty="0" smtClean="0">
                <a:latin typeface="Book Antiqua" pitchFamily="18" charset="0"/>
              </a:rPr>
              <a:t> söz konusu</a:t>
            </a:r>
          </a:p>
          <a:p>
            <a:r>
              <a:rPr lang="tr-TR" dirty="0" smtClean="0">
                <a:latin typeface="Book Antiqua" pitchFamily="18" charset="0"/>
              </a:rPr>
              <a:t>I.Basamaktaki yetersizlikler ve sevk zincirinin çalıştırılmaması </a:t>
            </a:r>
            <a:r>
              <a:rPr lang="tr-TR" u="sng" dirty="0" smtClean="0">
                <a:latin typeface="Book Antiqua" pitchFamily="18" charset="0"/>
              </a:rPr>
              <a:t>hastanelerde yığılmalara </a:t>
            </a:r>
            <a:r>
              <a:rPr lang="tr-TR" dirty="0" smtClean="0">
                <a:latin typeface="Book Antiqua" pitchFamily="18" charset="0"/>
              </a:rPr>
              <a:t>sebep olmakta</a:t>
            </a:r>
          </a:p>
          <a:p>
            <a:r>
              <a:rPr lang="tr-TR" dirty="0" smtClean="0">
                <a:latin typeface="Book Antiqua" pitchFamily="18" charset="0"/>
              </a:rPr>
              <a:t>Hizmet maliyetlerini yükseltirken Hizmet kalitesini </a:t>
            </a:r>
            <a:r>
              <a:rPr lang="tr-TR" u="sng" dirty="0" smtClean="0">
                <a:latin typeface="Book Antiqua" pitchFamily="18" charset="0"/>
              </a:rPr>
              <a:t>düşürmekte</a:t>
            </a:r>
          </a:p>
          <a:p>
            <a:r>
              <a:rPr lang="tr-TR" dirty="0" smtClean="0">
                <a:latin typeface="Book Antiqua" pitchFamily="18" charset="0"/>
              </a:rPr>
              <a:t>İşletmecilik anlayışından </a:t>
            </a:r>
            <a:r>
              <a:rPr lang="tr-TR" u="sng" dirty="0" smtClean="0">
                <a:latin typeface="Book Antiqua" pitchFamily="18" charset="0"/>
              </a:rPr>
              <a:t>uzak</a:t>
            </a:r>
            <a:r>
              <a:rPr lang="tr-TR" dirty="0" smtClean="0">
                <a:latin typeface="Book Antiqua" pitchFamily="18" charset="0"/>
              </a:rPr>
              <a:t> bir şekilde hastaneler yönetilmekte</a:t>
            </a:r>
          </a:p>
          <a:p>
            <a:r>
              <a:rPr lang="tr-TR" dirty="0" smtClean="0">
                <a:latin typeface="Book Antiqua" pitchFamily="18" charset="0"/>
              </a:rPr>
              <a:t>Sektör baştan aşağı </a:t>
            </a:r>
            <a:r>
              <a:rPr lang="tr-TR" u="sng" dirty="0" smtClean="0">
                <a:latin typeface="Book Antiqua" pitchFamily="18" charset="0"/>
              </a:rPr>
              <a:t>sorunludur</a:t>
            </a:r>
            <a:endParaRPr lang="tr-TR" u="sng" dirty="0">
              <a:latin typeface="Book Antiqua"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2195736" y="1628800"/>
            <a:ext cx="4752528" cy="936103"/>
          </a:xfrm>
        </p:spPr>
        <p:txBody>
          <a:bodyPr>
            <a:normAutofit/>
          </a:bodyPr>
          <a:lstStyle/>
          <a:p>
            <a:pPr algn="ctr">
              <a:buNone/>
            </a:pPr>
            <a:r>
              <a:rPr lang="tr-TR" b="1" dirty="0" smtClean="0">
                <a:latin typeface="Book Antiqua" pitchFamily="18" charset="0"/>
              </a:rPr>
              <a:t>Sebep?</a:t>
            </a:r>
          </a:p>
        </p:txBody>
      </p:sp>
      <p:sp>
        <p:nvSpPr>
          <p:cNvPr id="4" name="3 Dikdörtgen"/>
          <p:cNvSpPr/>
          <p:nvPr/>
        </p:nvSpPr>
        <p:spPr>
          <a:xfrm>
            <a:off x="2915816" y="2996952"/>
            <a:ext cx="2934072" cy="584775"/>
          </a:xfrm>
          <a:prstGeom prst="rect">
            <a:avLst/>
          </a:prstGeom>
        </p:spPr>
        <p:txBody>
          <a:bodyPr wrap="square">
            <a:spAutoFit/>
          </a:bodyPr>
          <a:lstStyle/>
          <a:p>
            <a:pPr marL="342900" lvl="0" indent="-342900" algn="ctr">
              <a:spcBef>
                <a:spcPct val="20000"/>
              </a:spcBef>
            </a:pPr>
            <a:r>
              <a:rPr lang="tr-TR" sz="3200" b="1" dirty="0" smtClean="0">
                <a:solidFill>
                  <a:prstClr val="black"/>
                </a:solidFill>
                <a:latin typeface="Book Antiqua" pitchFamily="18" charset="0"/>
              </a:rPr>
              <a:t>Ne yapmalı?</a:t>
            </a:r>
            <a:endParaRPr lang="tr-TR" sz="3200" b="1" dirty="0">
              <a:solidFill>
                <a:prstClr val="black"/>
              </a:solidFill>
              <a:latin typeface="Book Antiqua"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706090"/>
          </a:xfrm>
        </p:spPr>
        <p:txBody>
          <a:bodyPr>
            <a:normAutofit/>
          </a:bodyPr>
          <a:lstStyle/>
          <a:p>
            <a:r>
              <a:rPr lang="tr-TR" sz="3600" b="1" dirty="0" smtClean="0">
                <a:latin typeface="Book Antiqua" pitchFamily="18" charset="0"/>
              </a:rPr>
              <a:t>1-ANAP Dönemi…</a:t>
            </a:r>
            <a:endParaRPr lang="tr-TR" sz="3600" b="1" dirty="0">
              <a:latin typeface="Book Antiqua" pitchFamily="18" charset="0"/>
            </a:endParaRPr>
          </a:p>
        </p:txBody>
      </p:sp>
      <p:sp>
        <p:nvSpPr>
          <p:cNvPr id="3" name="2 İçerik Yer Tutucusu"/>
          <p:cNvSpPr>
            <a:spLocks noGrp="1"/>
          </p:cNvSpPr>
          <p:nvPr>
            <p:ph idx="1"/>
          </p:nvPr>
        </p:nvSpPr>
        <p:spPr>
          <a:xfrm>
            <a:off x="323528" y="1052736"/>
            <a:ext cx="8352928" cy="5328592"/>
          </a:xfrm>
        </p:spPr>
        <p:txBody>
          <a:bodyPr>
            <a:noAutofit/>
          </a:bodyPr>
          <a:lstStyle/>
          <a:p>
            <a:r>
              <a:rPr lang="tr-TR" sz="2000" dirty="0" smtClean="0">
                <a:latin typeface="Book Antiqua" pitchFamily="18" charset="0"/>
              </a:rPr>
              <a:t>Bütün vatandaşlarımızın sağlık sigortasına kavuşturulmasını, herkesin istediği hastaneden faydalanmasını sağlayacak bir sistemin geliştirilmesini hedef alıyoruz</a:t>
            </a:r>
          </a:p>
          <a:p>
            <a:r>
              <a:rPr lang="tr-TR" sz="2000" dirty="0" smtClean="0">
                <a:latin typeface="Book Antiqua" pitchFamily="18" charset="0"/>
              </a:rPr>
              <a:t>Devlet ve Sigorta Hastanelerinin yükünü hafifletmek ve daha iyi hizmet verebilmelerini temin etmek için bu kuruluşlar dışında çalışan doktor ve sağlık personelinden belirli esaslar dahilinde faydalanılacaktır (Sağlığı özel sermayenin kâr alanı haline getirmek)</a:t>
            </a:r>
          </a:p>
          <a:p>
            <a:r>
              <a:rPr lang="tr-TR" sz="2000" dirty="0" smtClean="0">
                <a:latin typeface="Book Antiqua" pitchFamily="18" charset="0"/>
              </a:rPr>
              <a:t>İlaç sektörünün ve özel sağlık müesseselerinin teşvik edilmesi,</a:t>
            </a:r>
          </a:p>
          <a:p>
            <a:r>
              <a:rPr lang="tr-TR" sz="2000" dirty="0" smtClean="0">
                <a:latin typeface="Book Antiqua" pitchFamily="18" charset="0"/>
              </a:rPr>
              <a:t>Kamu sağlık kurumlarında rasyonellik ve verimlilik sağlanması,</a:t>
            </a:r>
          </a:p>
          <a:p>
            <a:r>
              <a:rPr lang="tr-TR" sz="2000" dirty="0" smtClean="0">
                <a:latin typeface="Book Antiqua" pitchFamily="18" charset="0"/>
              </a:rPr>
              <a:t>Sağlık kurumlarına işletmecilik anlayışının getirilmesi,</a:t>
            </a:r>
          </a:p>
          <a:p>
            <a:r>
              <a:rPr lang="tr-TR" sz="2000" dirty="0" smtClean="0">
                <a:latin typeface="Book Antiqua" pitchFamily="18" charset="0"/>
              </a:rPr>
              <a:t>Özel sağlık müesseselerinin ve hastanelerin desteklenmesi,</a:t>
            </a:r>
          </a:p>
          <a:p>
            <a:r>
              <a:rPr lang="tr-TR" sz="2000" dirty="0" smtClean="0">
                <a:latin typeface="Book Antiqua" pitchFamily="18" charset="0"/>
              </a:rPr>
              <a:t>Özel sağlık kurumlarının ücretlerinin serbest bırakılması, </a:t>
            </a:r>
          </a:p>
          <a:p>
            <a:r>
              <a:rPr lang="tr-TR" sz="2000" dirty="0" smtClean="0">
                <a:latin typeface="Book Antiqua" pitchFamily="18" charset="0"/>
              </a:rPr>
              <a:t>Kamu sağlık kuruluşlarının özel sağlık kurumları ve özel hekimlerden hizmet alması” gibi görüşler yer almıştır. </a:t>
            </a:r>
            <a:endParaRPr lang="tr-TR" sz="2000" dirty="0">
              <a:latin typeface="Book Antiqua"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a:bodyPr>
          <a:lstStyle/>
          <a:p>
            <a:r>
              <a:rPr lang="tr-TR" sz="3600" b="1" dirty="0" smtClean="0">
                <a:latin typeface="Book Antiqua" pitchFamily="18" charset="0"/>
              </a:rPr>
              <a:t>1-ANAP Dönemi</a:t>
            </a:r>
            <a:endParaRPr lang="tr-TR" sz="3600" b="1" dirty="0">
              <a:latin typeface="Book Antiqua" pitchFamily="18" charset="0"/>
            </a:endParaRPr>
          </a:p>
        </p:txBody>
      </p:sp>
      <p:sp>
        <p:nvSpPr>
          <p:cNvPr id="3" name="2 İçerik Yer Tutucusu"/>
          <p:cNvSpPr>
            <a:spLocks noGrp="1"/>
          </p:cNvSpPr>
          <p:nvPr>
            <p:ph idx="1"/>
          </p:nvPr>
        </p:nvSpPr>
        <p:spPr>
          <a:xfrm>
            <a:off x="457200" y="1412776"/>
            <a:ext cx="8229600" cy="4713387"/>
          </a:xfrm>
        </p:spPr>
        <p:txBody>
          <a:bodyPr>
            <a:normAutofit fontScale="92500" lnSpcReduction="20000"/>
          </a:bodyPr>
          <a:lstStyle/>
          <a:p>
            <a:r>
              <a:rPr lang="tr-TR" dirty="0" smtClean="0">
                <a:latin typeface="Book Antiqua" pitchFamily="18" charset="0"/>
              </a:rPr>
              <a:t>“SSK’nın sağlık hizmeti üreten değil, satın alan bir müessese olması”</a:t>
            </a:r>
          </a:p>
          <a:p>
            <a:r>
              <a:rPr lang="tr-TR" dirty="0" smtClean="0">
                <a:latin typeface="Book Antiqua" pitchFamily="18" charset="0"/>
              </a:rPr>
              <a:t>“Kamu hastaneleri özel hastane statüsünde çalışacak, hastane yönetimleri verimini artıracak şekilde personel istihdam edecek, sağlık tesislerindeki tüm personel sözleşmeli olacak, başarısız ve verimsiz hekim ve diğer personel hastane yönetimince uzaklaştırılacak...” </a:t>
            </a:r>
          </a:p>
          <a:p>
            <a:r>
              <a:rPr lang="tr-TR" dirty="0" smtClean="0">
                <a:latin typeface="Book Antiqua" pitchFamily="18" charset="0"/>
              </a:rPr>
              <a:t>Cumhuriyet tarihinin en az bütçe payını ayırarak sağlık hizmetlerini çökertmeye başladı</a:t>
            </a:r>
            <a:endParaRPr lang="tr-TR" dirty="0">
              <a:latin typeface="Book Antiqua"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564</TotalTime>
  <Words>935</Words>
  <Application>Microsoft Office PowerPoint</Application>
  <PresentationFormat>Ekran Gösterisi (4:3)</PresentationFormat>
  <Paragraphs>132</Paragraphs>
  <Slides>30</Slides>
  <Notes>0</Notes>
  <HiddenSlides>0</HiddenSlides>
  <MMClips>0</MMClips>
  <ScaleCrop>false</ScaleCrop>
  <HeadingPairs>
    <vt:vector size="4" baseType="variant">
      <vt:variant>
        <vt:lpstr>Tema</vt:lpstr>
      </vt:variant>
      <vt:variant>
        <vt:i4>1</vt:i4>
      </vt:variant>
      <vt:variant>
        <vt:lpstr>Slayt Başlıkları</vt:lpstr>
      </vt:variant>
      <vt:variant>
        <vt:i4>30</vt:i4>
      </vt:variant>
    </vt:vector>
  </HeadingPairs>
  <TitlesOfParts>
    <vt:vector size="31" baseType="lpstr">
      <vt:lpstr>Ofis Teması</vt:lpstr>
      <vt:lpstr>Slayt 1</vt:lpstr>
      <vt:lpstr>Şanlıurfa-Panel 11.02.2015</vt:lpstr>
      <vt:lpstr>İçerik</vt:lpstr>
      <vt:lpstr>Ülkede Sağlığın Vaziyeti nasıldı?</vt:lpstr>
      <vt:lpstr>Ülkede Sağlığın Vaziyeti nasıldı?</vt:lpstr>
      <vt:lpstr>Ülkede Sağlığın Vaziyeti nasıldı?</vt:lpstr>
      <vt:lpstr>Slayt 7</vt:lpstr>
      <vt:lpstr>1-ANAP Dönemi…</vt:lpstr>
      <vt:lpstr>1-ANAP Dönemi</vt:lpstr>
      <vt:lpstr>1-ANAP Dönemi</vt:lpstr>
      <vt:lpstr>2-DYP-SHP Dönemi</vt:lpstr>
      <vt:lpstr>2-DYP-SHP Dönemi Sağlık reformu” tartışmalarında öne çıkan temel noktalar…</vt:lpstr>
      <vt:lpstr>3-AKP Dönemi</vt:lpstr>
      <vt:lpstr>Slayt 14</vt:lpstr>
      <vt:lpstr>Slayt 15</vt:lpstr>
      <vt:lpstr>Sağlıkta Dönüşüm Programı Amacı</vt:lpstr>
      <vt:lpstr>SDP BİLEŞENLERİ</vt:lpstr>
      <vt:lpstr>Hizmet Sunumunda I.Basamak</vt:lpstr>
      <vt:lpstr>Hizmet sunumu</vt:lpstr>
      <vt:lpstr>Slayt 20</vt:lpstr>
      <vt:lpstr>Slayt 21</vt:lpstr>
      <vt:lpstr>Slayt 22</vt:lpstr>
      <vt:lpstr>Slayt 23</vt:lpstr>
      <vt:lpstr>Slayt 24</vt:lpstr>
      <vt:lpstr>Slayt 25</vt:lpstr>
      <vt:lpstr>Slayt 26</vt:lpstr>
      <vt:lpstr>SONUÇ</vt:lpstr>
      <vt:lpstr>Slayt 28</vt:lpstr>
      <vt:lpstr>Slayt 29</vt:lpstr>
      <vt:lpstr>Slayt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Şeyhmus GÖKALP</dc:creator>
  <cp:lastModifiedBy>drs gk</cp:lastModifiedBy>
  <cp:revision>38</cp:revision>
  <dcterms:created xsi:type="dcterms:W3CDTF">2015-02-10T18:53:36Z</dcterms:created>
  <dcterms:modified xsi:type="dcterms:W3CDTF">2015-02-11T13:58:55Z</dcterms:modified>
</cp:coreProperties>
</file>